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06" r:id="rId2"/>
    <p:sldId id="402" r:id="rId3"/>
    <p:sldId id="387" r:id="rId4"/>
    <p:sldId id="396" r:id="rId5"/>
    <p:sldId id="345" r:id="rId6"/>
    <p:sldId id="400" r:id="rId7"/>
    <p:sldId id="388" r:id="rId8"/>
    <p:sldId id="261" r:id="rId9"/>
    <p:sldId id="287" r:id="rId10"/>
    <p:sldId id="294" r:id="rId11"/>
    <p:sldId id="286" r:id="rId12"/>
    <p:sldId id="361" r:id="rId13"/>
    <p:sldId id="390" r:id="rId14"/>
    <p:sldId id="391" r:id="rId15"/>
    <p:sldId id="393" r:id="rId16"/>
    <p:sldId id="408" r:id="rId17"/>
    <p:sldId id="405" r:id="rId18"/>
    <p:sldId id="409" r:id="rId19"/>
    <p:sldId id="386" r:id="rId20"/>
    <p:sldId id="401" r:id="rId21"/>
    <p:sldId id="394" r:id="rId22"/>
    <p:sldId id="404" r:id="rId23"/>
    <p:sldId id="397" r:id="rId24"/>
    <p:sldId id="398" r:id="rId25"/>
    <p:sldId id="39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06"/>
    <p:restoredTop sz="99729" autoAdjust="0"/>
  </p:normalViewPr>
  <p:slideViewPr>
    <p:cSldViewPr snapToGrid="0" snapToObjects="1">
      <p:cViewPr varScale="1">
        <p:scale>
          <a:sx n="173" d="100"/>
          <a:sy n="173" d="100"/>
        </p:scale>
        <p:origin x="200" y="2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99FA3-35F2-D44A-9238-1D020AB3941E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46D6C-A654-ED4E-94EE-3787AB9A36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9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F5251-CF92-5D49-8C82-631D40F9339E}" type="datetimeFigureOut">
              <a:rPr lang="en-US" smtClean="0"/>
              <a:t>2/2/17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E5078-FC28-5240-8124-582629073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219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561A-6DC6-5243-8B7B-3D86899CB6FB}" type="datetime1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33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71C7-6912-0E4F-9C52-BA1F450A1841}" type="datetime1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9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7885-0EDC-2346-9697-F4E7B8A4741E}" type="datetime1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6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5771-5B08-5941-86CC-A839F30A5008}" type="datetime1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68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5E8F5-E2AF-D042-807D-0E4F065022BB}" type="datetime1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01D6D-CA11-2B44-A77B-1B10679B3A74}" type="datetime1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E455-415E-794E-B34B-696BD2AF593A}" type="datetime1">
              <a:rPr lang="en-US" smtClean="0"/>
              <a:t>2/2/17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8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806AB-DE2D-164B-BB89-5B7D1462C659}" type="datetime1">
              <a:rPr lang="en-US" smtClean="0"/>
              <a:t>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4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12761-3977-B841-9994-723E15FCED4D}" type="datetime1">
              <a:rPr lang="en-US" smtClean="0"/>
              <a:t>2/2/17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0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E0252-3FB8-AD45-8413-5D5910E94039}" type="datetime1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3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434E6-E140-0C4D-ACC8-8B2BD7EB16A1}" type="datetime1">
              <a:rPr lang="en-US" smtClean="0"/>
              <a:t>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14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ACB96-34EF-E641-A2AE-A04930A78DC6}" type="datetime1">
              <a:rPr lang="en-US" smtClean="0"/>
              <a:t>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F195F-BCCF-E348-A971-9D4E219A5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2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.hamill@noaa.gov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04" y="962535"/>
            <a:ext cx="8731063" cy="1470025"/>
          </a:xfrm>
        </p:spPr>
        <p:txBody>
          <a:bodyPr>
            <a:noAutofit/>
          </a:bodyPr>
          <a:lstStyle/>
          <a:p>
            <a:r>
              <a:rPr lang="en-US" sz="4000" b="1" dirty="0"/>
              <a:t>C</a:t>
            </a:r>
            <a:r>
              <a:rPr lang="en-US" sz="4000" b="1" dirty="0" smtClean="0"/>
              <a:t>rowd-sourcing of surface-temperature observations: exploiting their potential </a:t>
            </a:r>
            <a:br>
              <a:rPr lang="en-US" sz="4000" b="1" dirty="0" smtClean="0"/>
            </a:br>
            <a:r>
              <a:rPr lang="en-US" sz="4000" b="1" dirty="0" smtClean="0"/>
              <a:t>with improved first-guess forecasts.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14473" y="3658289"/>
            <a:ext cx="5890494" cy="2698061"/>
          </a:xfrm>
        </p:spPr>
        <p:txBody>
          <a:bodyPr>
            <a:normAutofit/>
          </a:bodyPr>
          <a:lstStyle/>
          <a:p>
            <a:r>
              <a:rPr lang="en-US" dirty="0" smtClean="0"/>
              <a:t>Tom Hamill</a:t>
            </a:r>
          </a:p>
          <a:p>
            <a:r>
              <a:rPr lang="en-US" sz="2400" i="1" dirty="0" smtClean="0"/>
              <a:t>ESRL</a:t>
            </a:r>
            <a:r>
              <a:rPr lang="en-US" sz="2400" i="1" dirty="0"/>
              <a:t> </a:t>
            </a:r>
            <a:r>
              <a:rPr lang="en-US" sz="2400" i="1" dirty="0" smtClean="0"/>
              <a:t>Physical Sciences Division</a:t>
            </a:r>
          </a:p>
          <a:p>
            <a:r>
              <a:rPr lang="en-US" sz="2400" dirty="0" smtClean="0"/>
              <a:t>Boulder, Colorado 80305</a:t>
            </a:r>
          </a:p>
          <a:p>
            <a:r>
              <a:rPr lang="en-US" sz="2400" dirty="0" smtClean="0">
                <a:hlinkClick r:id="rId2"/>
              </a:rPr>
              <a:t>tom.hamill@noaa.gov</a:t>
            </a:r>
            <a:endParaRPr lang="en-US" sz="2400" dirty="0" smtClean="0"/>
          </a:p>
          <a:p>
            <a:r>
              <a:rPr lang="en-US" sz="2400" dirty="0" smtClean="0"/>
              <a:t>303-497-3060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NOAA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852" y="3688074"/>
            <a:ext cx="2397758" cy="243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1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MSE_00UTC_Ju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5919"/>
            <a:ext cx="9144000" cy="5785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RMSE’s across CONUS, July 00 UTC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3009" y="6488668"/>
            <a:ext cx="775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gridded analysis generated with successive corrections technique, akin to </a:t>
            </a:r>
            <a:r>
              <a:rPr lang="en-US" dirty="0" err="1" smtClean="0"/>
              <a:t>Kriging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860"/>
            <a:ext cx="8229600" cy="796858"/>
          </a:xfrm>
        </p:spPr>
        <p:txBody>
          <a:bodyPr>
            <a:normAutofit/>
          </a:bodyPr>
          <a:lstStyle/>
          <a:p>
            <a:r>
              <a:rPr lang="en-US" b="1" dirty="0" smtClean="0"/>
              <a:t>Comparison vs. RTMA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8829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RTMA results taken from de </a:t>
            </a:r>
            <a:r>
              <a:rPr lang="en-US" sz="2800" dirty="0" err="1" smtClean="0"/>
              <a:t>Pondeca</a:t>
            </a:r>
            <a:r>
              <a:rPr lang="en-US" sz="2800" dirty="0" smtClean="0"/>
              <a:t> et al., 			</a:t>
            </a:r>
            <a:r>
              <a:rPr lang="en-US" sz="2800" i="1" dirty="0" smtClean="0"/>
              <a:t>W&amp;F</a:t>
            </a:r>
            <a:r>
              <a:rPr lang="en-US" sz="2800" dirty="0" smtClean="0"/>
              <a:t>, Oct 2011.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74827" y="2029706"/>
            <a:ext cx="28903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With no other extra predictors, and no cycling of data assimilation, persistence of deviation from </a:t>
            </a:r>
            <a:r>
              <a:rPr lang="en-US" sz="2000" smtClean="0"/>
              <a:t>climatology at stations is </a:t>
            </a:r>
            <a:r>
              <a:rPr lang="en-US" sz="2000" dirty="0" smtClean="0"/>
              <a:t>clearly lower error </a:t>
            </a:r>
            <a:r>
              <a:rPr lang="en-US" sz="2000" smtClean="0"/>
              <a:t>than RTMA.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/>
          </a:p>
          <a:p>
            <a:r>
              <a:rPr lang="en-US" sz="2000" dirty="0" smtClean="0"/>
              <a:t>Recently, RTMA switched from RAP model to HRRR background, but this is unlikely to account for all the error difference.</a:t>
            </a:r>
            <a:endParaRPr lang="en-US" sz="2000" dirty="0"/>
          </a:p>
        </p:txBody>
      </p:sp>
      <p:pic>
        <p:nvPicPr>
          <p:cNvPr id="7" name="Picture 6" descr="onehour_fcster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536"/>
            <a:ext cx="6187919" cy="46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929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Where next:</a:t>
            </a:r>
            <a:br>
              <a:rPr lang="en-US" b="1" dirty="0" smtClean="0"/>
            </a:br>
            <a:r>
              <a:rPr lang="en-US" b="1" dirty="0" smtClean="0"/>
              <a:t>generating a gridded benchmark</a:t>
            </a:r>
            <a:br>
              <a:rPr lang="en-US" b="1" dirty="0" smtClean="0"/>
            </a:br>
            <a:r>
              <a:rPr lang="en-US" b="1" dirty="0" smtClean="0"/>
              <a:t>background forecast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700" u="sng" dirty="0" smtClean="0"/>
              <a:t>Pieces of information</a:t>
            </a:r>
            <a:r>
              <a:rPr lang="en-US" sz="2700" dirty="0" smtClean="0"/>
              <a:t>:</a:t>
            </a:r>
            <a:br>
              <a:rPr lang="en-US" sz="2700" dirty="0" smtClean="0"/>
            </a:br>
            <a:r>
              <a:rPr lang="en-US" sz="2700" dirty="0" smtClean="0"/>
              <a:t>(1) Last hour’s gridded climatology (background)</a:t>
            </a:r>
            <a:br>
              <a:rPr lang="en-US" sz="2700" dirty="0" smtClean="0"/>
            </a:br>
            <a:r>
              <a:rPr lang="en-US" sz="2700" dirty="0" smtClean="0"/>
              <a:t>(2) Last hour’s observations</a:t>
            </a:r>
            <a:br>
              <a:rPr lang="en-US" sz="2700" dirty="0" smtClean="0"/>
            </a:br>
            <a:r>
              <a:rPr lang="en-US" sz="2700" dirty="0" smtClean="0"/>
              <a:t>(3) Add back this hour’s climatology</a:t>
            </a:r>
            <a:br>
              <a:rPr lang="en-US" sz="2700" dirty="0" smtClean="0"/>
            </a:b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200" dirty="0" smtClean="0"/>
              <a:t>Method: Use (1) and (2) to estimate a gridded deviation from climatology. Add that to this hour’s climatology to produce a 1-h forecast that replaces the NWP forecast.  Covariance model is Gaussian and penalizes horizontal distance, vertical distance, and differences in a coastal proximity parameter </a:t>
            </a:r>
            <a:br>
              <a:rPr lang="en-US" sz="2200" dirty="0" smtClean="0"/>
            </a:br>
            <a:r>
              <a:rPr lang="en-US" sz="2200" dirty="0" smtClean="0"/>
              <a:t>(I continue to tinker with this).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4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ism_max_mean_and_min_climatolog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13" y="767954"/>
            <a:ext cx="8726918" cy="58122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23"/>
            <a:ext cx="8229600" cy="807634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PRISM yearly cycle of </a:t>
            </a:r>
            <a:r>
              <a:rPr lang="en-US" sz="3600" b="1" dirty="0" err="1" smtClean="0"/>
              <a:t>Tmax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Tmin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Tmean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40068" y="6488668"/>
            <a:ext cx="653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Tmax</a:t>
            </a:r>
            <a:r>
              <a:rPr lang="en-US" dirty="0" smtClean="0"/>
              <a:t>, </a:t>
            </a:r>
            <a:r>
              <a:rPr lang="en-US" dirty="0" err="1" smtClean="0"/>
              <a:t>Tmin</a:t>
            </a:r>
            <a:r>
              <a:rPr lang="en-US" dirty="0" smtClean="0"/>
              <a:t> included and used in next step to estimate diurnal cycle.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57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urnal_cycle_PRISM_data_se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55" y="550910"/>
            <a:ext cx="8500006" cy="5661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12" y="130335"/>
            <a:ext cx="8875218" cy="74991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PRISM-based estimate of daily diurnal cycle for July 14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7606" y="6194421"/>
            <a:ext cx="86190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PRISM max and mean used to set the overall magnitude of diurnal cycle, and </a:t>
            </a:r>
            <a:r>
              <a:rPr lang="en-US" sz="1600" dirty="0" err="1"/>
              <a:t>K</a:t>
            </a:r>
            <a:r>
              <a:rPr lang="en-US" sz="1600" dirty="0" err="1" smtClean="0"/>
              <a:t>riged</a:t>
            </a:r>
            <a:r>
              <a:rPr lang="en-US" sz="1600" dirty="0" smtClean="0"/>
              <a:t> station estimates</a:t>
            </a:r>
          </a:p>
          <a:p>
            <a:r>
              <a:rPr lang="en-US" sz="1600" dirty="0" smtClean="0"/>
              <a:t>of the diurnal cycle at stations used to set hourly variations within the PRISM-defined max/min range.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439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72840" y="939934"/>
            <a:ext cx="17947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 purely statistical</a:t>
            </a:r>
          </a:p>
          <a:p>
            <a:r>
              <a:rPr lang="en-US" sz="1200" dirty="0"/>
              <a:t>1-hour temperature </a:t>
            </a:r>
          </a:p>
          <a:p>
            <a:r>
              <a:rPr lang="en-US" sz="1200" dirty="0"/>
              <a:t>forecast based on the</a:t>
            </a:r>
          </a:p>
          <a:p>
            <a:r>
              <a:rPr lang="en-US" sz="1200" dirty="0"/>
              <a:t>concept of persisting</a:t>
            </a:r>
          </a:p>
          <a:p>
            <a:r>
              <a:rPr lang="en-US" sz="1200" dirty="0"/>
              <a:t>the deviation from</a:t>
            </a:r>
          </a:p>
          <a:p>
            <a:r>
              <a:rPr lang="en-US" sz="1200" dirty="0"/>
              <a:t>climatology.</a:t>
            </a:r>
          </a:p>
          <a:p>
            <a:endParaRPr lang="en-US" sz="1200" dirty="0"/>
          </a:p>
          <a:p>
            <a:r>
              <a:rPr lang="en-US" sz="1200" dirty="0"/>
              <a:t>PRISM provides the climatology (panel c, which has been munged to vary with day of year, hour of day).</a:t>
            </a:r>
          </a:p>
          <a:p>
            <a:endParaRPr lang="en-US" sz="1200" dirty="0"/>
          </a:p>
          <a:p>
            <a:r>
              <a:rPr lang="en-US" sz="1200" dirty="0"/>
              <a:t>Gridded forecast deviations from climatology (b) are based</a:t>
            </a:r>
          </a:p>
          <a:p>
            <a:r>
              <a:rPr lang="en-US" sz="1200" dirty="0"/>
              <a:t>on the previous hour’s deviations from climatology at </a:t>
            </a:r>
            <a:r>
              <a:rPr lang="en-US" sz="1200" dirty="0" err="1"/>
              <a:t>obs</a:t>
            </a:r>
            <a:r>
              <a:rPr lang="en-US" sz="1200" dirty="0"/>
              <a:t> locations, then statistically interpolated to the grid.</a:t>
            </a:r>
          </a:p>
          <a:p>
            <a:endParaRPr lang="en-US" sz="1200" dirty="0"/>
          </a:p>
          <a:p>
            <a:r>
              <a:rPr lang="en-US" sz="1200" dirty="0"/>
              <a:t>Final first guess is produced by adding (b) </a:t>
            </a:r>
            <a:r>
              <a:rPr lang="en-US" sz="1200"/>
              <a:t>and (c) to produce (a).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210457" y="115892"/>
            <a:ext cx="87571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/>
              <a:t>1-h predictions of temperature: moving from stations to grid.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" y="1022076"/>
            <a:ext cx="7121221" cy="514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198"/>
            <a:ext cx="8229600" cy="375248"/>
          </a:xfrm>
        </p:spPr>
        <p:txBody>
          <a:bodyPr>
            <a:noAutofit/>
          </a:bodyPr>
          <a:lstStyle/>
          <a:p>
            <a:r>
              <a:rPr lang="en-US" sz="2400" b="1" dirty="0" err="1" smtClean="0"/>
              <a:t>Obs</a:t>
            </a:r>
            <a:r>
              <a:rPr lang="en-US" sz="2400" b="1" dirty="0" smtClean="0"/>
              <a:t> deviations and OI analysis </a:t>
            </a:r>
            <a:r>
              <a:rPr lang="en-US" sz="2400" b="1" dirty="0" smtClean="0"/>
              <a:t>of deviations across </a:t>
            </a:r>
            <a:r>
              <a:rPr lang="en-US" sz="2400" b="1" dirty="0" smtClean="0"/>
              <a:t>CONUS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6"/>
            <a:ext cx="9144000" cy="60089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717" y="6187194"/>
            <a:ext cx="8060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These deviations are what are persisted and added to the next hour’s climatology to</a:t>
            </a:r>
          </a:p>
          <a:p>
            <a:r>
              <a:rPr lang="en-US" dirty="0" smtClean="0"/>
              <a:t>create the 1-h background forecast of 2-meter temperature.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8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Comparison of HRRR July 2015 1-h forecasts vs. </a:t>
            </a:r>
            <a:r>
              <a:rPr lang="en-US" sz="2800" b="1" dirty="0" smtClean="0"/>
              <a:t>this </a:t>
            </a:r>
            <a:r>
              <a:rPr lang="en-US" sz="2800" b="1" dirty="0" smtClean="0"/>
              <a:t>statistical model verified against CONUS stations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652376"/>
              </p:ext>
            </p:extLst>
          </p:nvPr>
        </p:nvGraphicFramePr>
        <p:xfrm>
          <a:off x="457200" y="1600200"/>
          <a:ext cx="8229599" cy="360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1175657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Hour of day (UTC)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HRRR bias (°F)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Statistical bias (°F)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HRRR MAE (°F)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Statistical MAE (°F)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HRRR RMSE (°F)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Statistical RMSE (°F)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s-IS" dirty="0" smtClean="0"/>
                        <a:t>-0.77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-0.65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dirty="0" smtClean="0"/>
                        <a:t>2.26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-0.98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1.98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2.12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2.27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r>
                        <a:rPr lang="en-US" dirty="0" smtClean="0"/>
                        <a:t>0.05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412343"/>
            <a:ext cx="2678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degrees F (sorry C fans!)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1" y="5892581"/>
            <a:ext cx="808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ot </a:t>
            </a:r>
            <a:r>
              <a:rPr lang="en-US" dirty="0" smtClean="0"/>
              <a:t>yet </a:t>
            </a:r>
            <a:r>
              <a:rPr lang="en-US" dirty="0" smtClean="0"/>
              <a:t>cross </a:t>
            </a:r>
            <a:r>
              <a:rPr lang="en-US" dirty="0" smtClean="0"/>
              <a:t>validated; all stations used in DA.  Will repeat later where 10% of </a:t>
            </a:r>
            <a:r>
              <a:rPr lang="en-US" dirty="0" err="1" smtClean="0"/>
              <a:t>obs</a:t>
            </a:r>
            <a:r>
              <a:rPr lang="en-US" smtClean="0"/>
              <a:t> </a:t>
            </a:r>
            <a:r>
              <a:rPr lang="en-US" smtClean="0"/>
              <a:t>withheld in </a:t>
            </a:r>
            <a:r>
              <a:rPr lang="en-US" dirty="0" smtClean="0"/>
              <a:t>10 parallel experiments.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Without vertical weighting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2237581"/>
            <a:ext cx="7531100" cy="3251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6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Statistical benchmark outperformed 1-h first guess forecast at stations, indicating the substantial challenge of producing useful 1-h numerical background forecast for hourly surface temperature data assimilation.</a:t>
            </a:r>
          </a:p>
          <a:p>
            <a:r>
              <a:rPr lang="en-US" dirty="0" smtClean="0"/>
              <a:t>Representativeness at stations may make this comparison somewhat unfair, so</a:t>
            </a:r>
            <a:r>
              <a:rPr lang="is-IS" dirty="0" smtClean="0"/>
              <a:t>…</a:t>
            </a:r>
          </a:p>
          <a:p>
            <a:r>
              <a:rPr lang="is-IS" dirty="0" smtClean="0"/>
              <a:t>Now working on cross-validated comparisons of 1-h gridded statistical forecasts vs. gridded dynamical forecasts.</a:t>
            </a:r>
          </a:p>
          <a:p>
            <a:r>
              <a:rPr lang="is-IS" dirty="0" smtClean="0"/>
              <a:t>If the gridded and cross-validated statistical forecasts are competitive with the HRRR forecast, then what?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391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With lots of surface temperature observations, are you guaranteed to generate a high-quality surface temperature analysis?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77773"/>
            <a:ext cx="8229600" cy="394370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Some areas are likely to remain data sparse, away from roads, people.</a:t>
            </a:r>
          </a:p>
          <a:p>
            <a:r>
              <a:rPr lang="en-US" sz="2400" dirty="0" smtClean="0"/>
              <a:t>Still need information there (e.g., for estimating temp over snow pack to model snow melt, runoff to reservoirs).</a:t>
            </a:r>
          </a:p>
          <a:p>
            <a:r>
              <a:rPr lang="en-US" sz="2400" dirty="0" smtClean="0"/>
              <a:t>Data assimilation thus still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67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dirty="0" smtClean="0"/>
              <a:t>Probably tinker with covariance model some more (Gaussian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Matern</a:t>
            </a:r>
            <a:r>
              <a:rPr lang="en-US" dirty="0" smtClean="0">
                <a:sym typeface="Wingdings"/>
              </a:rPr>
              <a:t>).</a:t>
            </a:r>
            <a:endParaRPr lang="en-US" dirty="0" smtClean="0"/>
          </a:p>
          <a:p>
            <a:pPr marL="342900" lvl="1" indent="-342900">
              <a:buFont typeface="Arial"/>
              <a:buChar char="•"/>
            </a:pPr>
            <a:r>
              <a:rPr lang="en-US" dirty="0" smtClean="0"/>
              <a:t>Verify </a:t>
            </a:r>
            <a:r>
              <a:rPr lang="en-US" dirty="0"/>
              <a:t>more extensively that modified forecasts and analyses are unbiased, accurate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Pending discussions with NCEP/EMC and ESRL/GSD, we might:</a:t>
            </a:r>
          </a:p>
          <a:p>
            <a:pPr lvl="1"/>
            <a:r>
              <a:rPr lang="en-US" dirty="0"/>
              <a:t>Blend </a:t>
            </a:r>
            <a:r>
              <a:rPr lang="en-US" dirty="0" smtClean="0"/>
              <a:t>background HRRR </a:t>
            </a:r>
            <a:r>
              <a:rPr lang="en-US" dirty="0"/>
              <a:t>and statistical </a:t>
            </a:r>
            <a:r>
              <a:rPr lang="en-US" dirty="0" smtClean="0"/>
              <a:t>forecasts over CONUS</a:t>
            </a:r>
          </a:p>
          <a:p>
            <a:pPr lvl="1"/>
            <a:r>
              <a:rPr lang="en-US" dirty="0"/>
              <a:t>Use 1-h statistical forecasts for </a:t>
            </a:r>
            <a:r>
              <a:rPr lang="en-US" dirty="0" smtClean="0"/>
              <a:t>HRRR bias correction.</a:t>
            </a:r>
          </a:p>
          <a:p>
            <a:pPr lvl="1"/>
            <a:r>
              <a:rPr lang="en-US" dirty="0" smtClean="0"/>
              <a:t>Use statistical surface analysis to help in coupled DA to adjust soil temperatures.</a:t>
            </a:r>
          </a:p>
          <a:p>
            <a:r>
              <a:rPr lang="en-US" dirty="0" smtClean="0"/>
              <a:t>And presumably, then presumably new crowdsourced observations will have bigger impact on analysis quality.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Supplementary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4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Details on data assimilation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Insert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323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Benchmarking test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266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Observation data</a:t>
            </a:r>
            <a:r>
              <a:rPr lang="en-US" dirty="0" smtClean="0"/>
              <a:t>: surface observations over US (data from NCAR DS 472.0, 2004-2013, from NOAA MDL).</a:t>
            </a:r>
          </a:p>
          <a:p>
            <a:pPr lvl="1"/>
            <a:r>
              <a:rPr lang="en-US" dirty="0" smtClean="0"/>
              <a:t>For this study, </a:t>
            </a:r>
            <a:r>
              <a:rPr lang="en-US" dirty="0"/>
              <a:t>u</a:t>
            </a:r>
            <a:r>
              <a:rPr lang="en-US" dirty="0" smtClean="0"/>
              <a:t>se only stations with &gt; 97% data availability (1352 stations, 1118 in CONUS).</a:t>
            </a:r>
          </a:p>
          <a:p>
            <a:r>
              <a:rPr lang="en-US" b="1" dirty="0" smtClean="0"/>
              <a:t>Forecasts for extra predictors</a:t>
            </a:r>
            <a:r>
              <a:rPr lang="en-US" dirty="0" smtClean="0"/>
              <a:t>: from GEFS reforecast data set (Hamill et al., </a:t>
            </a:r>
            <a:r>
              <a:rPr lang="en-US" i="1" dirty="0" smtClean="0"/>
              <a:t>BAMS</a:t>
            </a:r>
            <a:r>
              <a:rPr lang="en-US" dirty="0" smtClean="0"/>
              <a:t>, 2013)</a:t>
            </a:r>
          </a:p>
          <a:p>
            <a:r>
              <a:rPr lang="en-US" b="1" dirty="0" smtClean="0"/>
              <a:t>Determine hourly, daily climatology at each station.</a:t>
            </a:r>
            <a:endParaRPr lang="en-US" dirty="0" smtClean="0"/>
          </a:p>
          <a:p>
            <a:pPr lvl="1"/>
            <a:r>
              <a:rPr lang="en-US" dirty="0"/>
              <a:t>Cubic spline; </a:t>
            </a:r>
            <a:r>
              <a:rPr lang="en-US" dirty="0" smtClean="0"/>
              <a:t>8 knots across year, cross-validated by year.</a:t>
            </a:r>
          </a:p>
          <a:p>
            <a:r>
              <a:rPr lang="en-US" b="1" dirty="0" smtClean="0"/>
              <a:t>T </a:t>
            </a:r>
            <a:r>
              <a:rPr lang="en-US" sz="2100" b="1" dirty="0" smtClean="0">
                <a:sym typeface="Wingdings"/>
              </a:rPr>
              <a:t></a:t>
            </a:r>
            <a:r>
              <a:rPr lang="en-US" b="1" dirty="0" smtClean="0">
                <a:sym typeface="Wingdings"/>
              </a:rPr>
              <a:t> T’ </a:t>
            </a:r>
            <a:r>
              <a:rPr lang="en-US" dirty="0" smtClean="0">
                <a:sym typeface="Wingdings"/>
              </a:rPr>
              <a:t>: </a:t>
            </a:r>
            <a:r>
              <a:rPr lang="en-US" dirty="0">
                <a:sym typeface="Wingdings"/>
              </a:rPr>
              <a:t>e</a:t>
            </a:r>
            <a:r>
              <a:rPr lang="en-US" dirty="0" smtClean="0"/>
              <a:t>xpress temperature time series as deviations from climatology.</a:t>
            </a:r>
          </a:p>
          <a:p>
            <a:r>
              <a:rPr lang="en-US" b="1" dirty="0" smtClean="0"/>
              <a:t>Explore potential predictors </a:t>
            </a:r>
            <a:r>
              <a:rPr lang="en-US" dirty="0" smtClean="0"/>
              <a:t>for T’(next hour) at surface stations first</a:t>
            </a:r>
          </a:p>
          <a:p>
            <a:r>
              <a:rPr lang="en-US" b="1" dirty="0" smtClean="0"/>
              <a:t>Later</a:t>
            </a:r>
            <a:r>
              <a:rPr lang="en-US" dirty="0" smtClean="0"/>
              <a:t>: consider how to make a gridded background from these.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5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358"/>
            <a:ext cx="8229600" cy="92646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Climatology for Albany NY, 00 UTC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871635" y="6236770"/>
            <a:ext cx="750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Red line denotes climatology from cubic-spline fit, 8 knots.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 descr="fitted_spline_climo_KALB_00UT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6350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854" y="36240"/>
            <a:ext cx="8871566" cy="819716"/>
          </a:xfrm>
        </p:spPr>
        <p:txBody>
          <a:bodyPr>
            <a:noAutofit/>
          </a:bodyPr>
          <a:lstStyle/>
          <a:p>
            <a:r>
              <a:rPr lang="en-US" sz="3600" dirty="0" smtClean="0"/>
              <a:t>Fitted Albany, NY climatological diurnal cycle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8390" y="6026076"/>
            <a:ext cx="8351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No surprises, climatological temperatures generally warmest at 18, 21 UTC.</a:t>
            </a:r>
            <a:endParaRPr lang="en-US" sz="2000" dirty="0"/>
          </a:p>
        </p:txBody>
      </p:sp>
      <p:pic>
        <p:nvPicPr>
          <p:cNvPr id="3" name="Picture 2" descr="fitted_spline_climo_allhours_KAL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79373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8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92994" y="405607"/>
            <a:ext cx="8610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>State estimation </a:t>
            </a:r>
            <a:b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ja-JP" alt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>data assimilation</a:t>
            </a:r>
            <a:r>
              <a:rPr lang="ja-JP" alt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b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>refresher</a:t>
            </a:r>
            <a:endParaRPr lang="en-US" sz="40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172FCE-1ACC-1A48-BAD7-754DCBD82C80}" type="slidenum">
              <a:rPr lang="en-US" sz="1400"/>
              <a:pPr eaLnBrk="1" hangingPunct="1"/>
              <a:t>3</a:t>
            </a:fld>
            <a:endParaRPr lang="en-US" sz="1400"/>
          </a:p>
        </p:txBody>
      </p:sp>
      <p:sp>
        <p:nvSpPr>
          <p:cNvPr id="7" name="Rectangle 6"/>
          <p:cNvSpPr/>
          <p:nvPr/>
        </p:nvSpPr>
        <p:spPr>
          <a:xfrm>
            <a:off x="22098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33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Bracket 8"/>
          <p:cNvSpPr/>
          <p:nvPr/>
        </p:nvSpPr>
        <p:spPr>
          <a:xfrm flipH="1">
            <a:off x="16002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Bracket 9"/>
          <p:cNvSpPr/>
          <p:nvPr/>
        </p:nvSpPr>
        <p:spPr>
          <a:xfrm>
            <a:off x="22860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 Bracket 10"/>
          <p:cNvSpPr/>
          <p:nvPr/>
        </p:nvSpPr>
        <p:spPr>
          <a:xfrm flipH="1">
            <a:off x="33528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3962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Left Bracket 12"/>
          <p:cNvSpPr/>
          <p:nvPr/>
        </p:nvSpPr>
        <p:spPr>
          <a:xfrm flipH="1">
            <a:off x="5105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Left Bracket 13"/>
          <p:cNvSpPr/>
          <p:nvPr/>
        </p:nvSpPr>
        <p:spPr>
          <a:xfrm>
            <a:off x="74676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Left Bracket 14"/>
          <p:cNvSpPr/>
          <p:nvPr/>
        </p:nvSpPr>
        <p:spPr>
          <a:xfrm flipH="1">
            <a:off x="8534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3505200"/>
            <a:ext cx="12954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forecast for time </a:t>
            </a:r>
            <a:r>
              <a:rPr lang="en-US" sz="1600" dirty="0" smtClean="0">
                <a:latin typeface="+mj-lt"/>
                <a:ea typeface="+mn-ea"/>
                <a:cs typeface="+mn-cs"/>
              </a:rPr>
              <a:t>t</a:t>
            </a:r>
          </a:p>
          <a:p>
            <a:pPr algn="ctr">
              <a:defRPr/>
            </a:pPr>
            <a:r>
              <a:rPr lang="en-US" sz="1400" dirty="0" smtClean="0">
                <a:latin typeface="+mj-lt"/>
              </a:rPr>
              <a:t>“background”</a:t>
            </a:r>
            <a:endParaRPr lang="en-US" sz="14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3505200"/>
            <a:ext cx="137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state estimate for time </a:t>
            </a:r>
            <a:r>
              <a:rPr lang="en-US" sz="1600" dirty="0" smtClean="0">
                <a:latin typeface="+mj-lt"/>
                <a:ea typeface="+mn-ea"/>
                <a:cs typeface="+mn-cs"/>
              </a:rPr>
              <a:t>t</a:t>
            </a:r>
          </a:p>
          <a:p>
            <a:pPr algn="ctr">
              <a:defRPr/>
            </a:pPr>
            <a:r>
              <a:rPr lang="en-US" sz="1600" dirty="0" smtClean="0">
                <a:latin typeface="+mj-lt"/>
              </a:rPr>
              <a:t>“analysis”</a:t>
            </a:r>
            <a:endParaRPr lang="en-US" sz="1600" dirty="0">
              <a:latin typeface="+mj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22098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observations for time </a:t>
            </a:r>
            <a:r>
              <a:rPr lang="en-US" sz="1600" dirty="0" err="1">
                <a:latin typeface="+mj-lt"/>
                <a:ea typeface="+mn-ea"/>
                <a:cs typeface="+mn-cs"/>
              </a:rPr>
              <a:t>t</a:t>
            </a:r>
            <a:endParaRPr lang="en-US" sz="1600" dirty="0">
              <a:latin typeface="+mj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data assimilation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150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715000" y="3429000"/>
            <a:ext cx="1371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weather</a:t>
            </a:r>
          </a:p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forecast</a:t>
            </a:r>
          </a:p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3505200"/>
            <a:ext cx="12954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forecast for</a:t>
            </a:r>
          </a:p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time </a:t>
            </a:r>
            <a:r>
              <a:rPr lang="en-US" sz="1600" dirty="0" err="1">
                <a:latin typeface="+mj-lt"/>
                <a:ea typeface="+mn-ea"/>
                <a:cs typeface="+mn-cs"/>
              </a:rPr>
              <a:t>t+</a:t>
            </a:r>
            <a:r>
              <a:rPr lang="en-US" sz="1600" dirty="0" err="1" smtClean="0">
                <a:latin typeface="+mj-lt"/>
                <a:ea typeface="+mn-ea"/>
                <a:cs typeface="+mn-cs"/>
              </a:rPr>
              <a:t>Δt</a:t>
            </a:r>
            <a:endParaRPr lang="en-US" sz="1600" dirty="0" smtClean="0">
              <a:latin typeface="+mj-lt"/>
              <a:ea typeface="+mn-ea"/>
              <a:cs typeface="+mn-cs"/>
            </a:endParaRPr>
          </a:p>
          <a:p>
            <a:pPr algn="ctr">
              <a:defRPr/>
            </a:pPr>
            <a:r>
              <a:rPr lang="en-US" sz="1400" dirty="0"/>
              <a:t>“background</a:t>
            </a:r>
            <a:r>
              <a:rPr lang="en-US" sz="1400" dirty="0" smtClean="0"/>
              <a:t>”</a:t>
            </a:r>
            <a:endParaRPr lang="en-US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288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581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334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866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763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2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" idx="0"/>
          </p:cNvCxnSpPr>
          <p:nvPr/>
        </p:nvCxnSpPr>
        <p:spPr>
          <a:xfrm rot="5400000">
            <a:off x="2667001" y="3200400"/>
            <a:ext cx="457200" cy="31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7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92994" y="405607"/>
            <a:ext cx="8610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latin typeface="Calibri" charset="0"/>
                <a:ea typeface="ＭＳ Ｐゴシック" charset="0"/>
                <a:cs typeface="ＭＳ Ｐゴシック" charset="0"/>
              </a:rPr>
              <a:t>State estimation </a:t>
            </a:r>
            <a: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ja-JP" altLang="en-US" sz="4000" b="1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4000" b="1" dirty="0">
                <a:latin typeface="Calibri" charset="0"/>
                <a:ea typeface="ＭＳ Ｐゴシック" charset="0"/>
                <a:cs typeface="ＭＳ Ｐゴシック" charset="0"/>
              </a:rPr>
              <a:t>data assimilation</a:t>
            </a:r>
            <a:r>
              <a:rPr lang="ja-JP" altLang="en-US" sz="4000" b="1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>)</a:t>
            </a:r>
            <a:b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4000" b="1" dirty="0" smtClean="0">
                <a:latin typeface="Calibri" charset="0"/>
                <a:ea typeface="ＭＳ Ｐゴシック" charset="0"/>
                <a:cs typeface="ＭＳ Ｐゴシック" charset="0"/>
              </a:rPr>
              <a:t>refresher</a:t>
            </a:r>
            <a:endParaRPr lang="en-US" sz="40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0172FCE-1ACC-1A48-BAD7-754DCBD82C80}" type="slidenum">
              <a:rPr lang="en-US" sz="1400"/>
              <a:pPr eaLnBrk="1" hangingPunct="1"/>
              <a:t>4</a:t>
            </a:fld>
            <a:endParaRPr lang="en-US" sz="1400"/>
          </a:p>
        </p:txBody>
      </p:sp>
      <p:sp>
        <p:nvSpPr>
          <p:cNvPr id="7" name="Rectangle 6"/>
          <p:cNvSpPr/>
          <p:nvPr/>
        </p:nvSpPr>
        <p:spPr>
          <a:xfrm>
            <a:off x="22098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Left Bracket 7"/>
          <p:cNvSpPr/>
          <p:nvPr/>
        </p:nvSpPr>
        <p:spPr>
          <a:xfrm>
            <a:off x="533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Bracket 8"/>
          <p:cNvSpPr/>
          <p:nvPr/>
        </p:nvSpPr>
        <p:spPr>
          <a:xfrm flipH="1">
            <a:off x="16002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Bracket 9"/>
          <p:cNvSpPr/>
          <p:nvPr/>
        </p:nvSpPr>
        <p:spPr>
          <a:xfrm>
            <a:off x="22860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 Bracket 10"/>
          <p:cNvSpPr/>
          <p:nvPr/>
        </p:nvSpPr>
        <p:spPr>
          <a:xfrm flipH="1">
            <a:off x="3352800" y="21336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eft Bracket 11"/>
          <p:cNvSpPr/>
          <p:nvPr/>
        </p:nvSpPr>
        <p:spPr>
          <a:xfrm>
            <a:off x="3962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Left Bracket 12"/>
          <p:cNvSpPr/>
          <p:nvPr/>
        </p:nvSpPr>
        <p:spPr>
          <a:xfrm flipH="1">
            <a:off x="5105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Left Bracket 13"/>
          <p:cNvSpPr/>
          <p:nvPr/>
        </p:nvSpPr>
        <p:spPr>
          <a:xfrm>
            <a:off x="74676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Left Bracket 14"/>
          <p:cNvSpPr/>
          <p:nvPr/>
        </p:nvSpPr>
        <p:spPr>
          <a:xfrm flipH="1">
            <a:off x="8534400" y="3429000"/>
            <a:ext cx="228600" cy="838200"/>
          </a:xfrm>
          <a:prstGeom prst="leftBracket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3505200"/>
            <a:ext cx="12954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forecast for time </a:t>
            </a:r>
            <a:r>
              <a:rPr lang="en-US" sz="1600" dirty="0" smtClean="0">
                <a:latin typeface="+mj-lt"/>
                <a:ea typeface="+mn-ea"/>
                <a:cs typeface="+mn-cs"/>
              </a:rPr>
              <a:t>t</a:t>
            </a:r>
          </a:p>
          <a:p>
            <a:pPr algn="ctr">
              <a:defRPr/>
            </a:pPr>
            <a:r>
              <a:rPr lang="en-US" sz="1400" dirty="0" smtClean="0">
                <a:latin typeface="+mj-lt"/>
              </a:rPr>
              <a:t>“background”</a:t>
            </a:r>
            <a:endParaRPr lang="en-US" sz="14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3505200"/>
            <a:ext cx="13716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state estimate for time </a:t>
            </a:r>
            <a:r>
              <a:rPr lang="en-US" sz="1600" dirty="0" smtClean="0">
                <a:latin typeface="+mj-lt"/>
                <a:ea typeface="+mn-ea"/>
                <a:cs typeface="+mn-cs"/>
              </a:rPr>
              <a:t>t</a:t>
            </a:r>
          </a:p>
          <a:p>
            <a:pPr algn="ctr">
              <a:defRPr/>
            </a:pPr>
            <a:r>
              <a:rPr lang="en-US" sz="1600" dirty="0" smtClean="0">
                <a:latin typeface="+mj-lt"/>
              </a:rPr>
              <a:t>“analysis”</a:t>
            </a:r>
            <a:endParaRPr lang="en-US" sz="1600" dirty="0">
              <a:latin typeface="+mj-lt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0" y="2209800"/>
            <a:ext cx="1295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observations for time </a:t>
            </a:r>
            <a:r>
              <a:rPr lang="en-US" sz="1600" dirty="0" err="1">
                <a:latin typeface="+mj-lt"/>
                <a:ea typeface="+mn-ea"/>
                <a:cs typeface="+mn-cs"/>
              </a:rPr>
              <a:t>t</a:t>
            </a:r>
            <a:endParaRPr lang="en-US" sz="1600" dirty="0">
              <a:latin typeface="+mj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505200"/>
            <a:ext cx="1371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data assimilation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15000" y="3429000"/>
            <a:ext cx="13716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715000" y="3429000"/>
            <a:ext cx="1371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weather</a:t>
            </a:r>
          </a:p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forecast</a:t>
            </a:r>
          </a:p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model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67600" y="3505200"/>
            <a:ext cx="1295400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forecast for</a:t>
            </a:r>
          </a:p>
          <a:p>
            <a:pPr algn="ctr">
              <a:defRPr/>
            </a:pPr>
            <a:r>
              <a:rPr lang="en-US" sz="1600" dirty="0">
                <a:latin typeface="+mj-lt"/>
                <a:ea typeface="+mn-ea"/>
                <a:cs typeface="+mn-cs"/>
              </a:rPr>
              <a:t>time </a:t>
            </a:r>
            <a:r>
              <a:rPr lang="en-US" sz="1600" dirty="0" err="1">
                <a:latin typeface="+mj-lt"/>
                <a:ea typeface="+mn-ea"/>
                <a:cs typeface="+mn-cs"/>
              </a:rPr>
              <a:t>t+</a:t>
            </a:r>
            <a:r>
              <a:rPr lang="en-US" sz="1600" dirty="0" err="1" smtClean="0">
                <a:latin typeface="+mj-lt"/>
                <a:ea typeface="+mn-ea"/>
                <a:cs typeface="+mn-cs"/>
              </a:rPr>
              <a:t>Δt</a:t>
            </a:r>
            <a:endParaRPr lang="en-US" sz="1600" dirty="0" smtClean="0">
              <a:latin typeface="+mj-lt"/>
              <a:ea typeface="+mn-ea"/>
              <a:cs typeface="+mn-cs"/>
            </a:endParaRPr>
          </a:p>
          <a:p>
            <a:pPr algn="ctr">
              <a:defRPr/>
            </a:pPr>
            <a:r>
              <a:rPr lang="en-US" sz="1400" dirty="0"/>
              <a:t>“background</a:t>
            </a:r>
            <a:r>
              <a:rPr lang="en-US" sz="1400" dirty="0" smtClean="0"/>
              <a:t>”</a:t>
            </a:r>
            <a:endParaRPr lang="en-US" sz="1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8288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581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334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866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87630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52400" y="3810000"/>
            <a:ext cx="381000" cy="15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7" idx="0"/>
          </p:cNvCxnSpPr>
          <p:nvPr/>
        </p:nvCxnSpPr>
        <p:spPr>
          <a:xfrm rot="5400000">
            <a:off x="2667001" y="3200400"/>
            <a:ext cx="457200" cy="31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7679" y="1009471"/>
            <a:ext cx="2082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Should be unbiased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in order for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assimilation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 work properly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034144" y="1579631"/>
            <a:ext cx="266700" cy="3690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239255" y="2250823"/>
            <a:ext cx="58501" cy="11781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4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RRR_avg_anal_increment_2015070100_to_2015080100_00UT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0" y="0"/>
            <a:ext cx="8454980" cy="61063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8482" y="6106374"/>
            <a:ext cx="7921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Recall the assumption in data assimilation that background forecasts are unbiased.</a:t>
            </a:r>
          </a:p>
          <a:p>
            <a:r>
              <a:rPr lang="en-US" dirty="0" smtClean="0"/>
              <a:t>Over one month, 2-meter temperatures did not appear to be for this time of 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0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881" y="2821494"/>
            <a:ext cx="8616677" cy="1143000"/>
          </a:xfrm>
        </p:spPr>
        <p:txBody>
          <a:bodyPr>
            <a:normAutofit fontScale="90000"/>
          </a:bodyPr>
          <a:lstStyle/>
          <a:p>
            <a:r>
              <a:rPr lang="en-US" sz="5300" b="1" dirty="0" smtClean="0"/>
              <a:t>Suppositions: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(1) 2-m temperature forecast bias is ubiquitous and hard to fix; won’t go away with a few months of NWP development.</a:t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(2) New crowd-sourced observations will have little lasting impact if the forecast from the analysis snaps back to a biased state in a short-range forecast.</a:t>
            </a:r>
            <a:br>
              <a:rPr lang="en-US" sz="2700" dirty="0" smtClean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dirty="0" smtClean="0"/>
              <a:t>(3) If an alternative method existed that provided improved first-guess forecasts, this may result in sustained positive impact of crowd-sourced observations on the analysis quality.</a:t>
            </a:r>
            <a:endParaRPr lang="en-US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0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44765"/>
            <a:ext cx="3951080" cy="3231926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Time series of</a:t>
            </a:r>
            <a:br>
              <a:rPr lang="en-US" sz="3600" b="1" dirty="0" smtClean="0"/>
            </a:br>
            <a:r>
              <a:rPr lang="en-US" sz="3600" b="1" dirty="0" smtClean="0"/>
              <a:t>observed temperatures</a:t>
            </a:r>
            <a:br>
              <a:rPr lang="en-US" sz="3600" b="1" dirty="0" smtClean="0"/>
            </a:br>
            <a:r>
              <a:rPr lang="en-US" sz="3600" b="1" dirty="0" smtClean="0"/>
              <a:t>and deviations</a:t>
            </a:r>
            <a:br>
              <a:rPr lang="en-US" sz="3600" b="1" dirty="0" smtClean="0"/>
            </a:br>
            <a:r>
              <a:rPr lang="en-US" sz="3600" b="1" dirty="0" smtClean="0"/>
              <a:t>at Albany, NY</a:t>
            </a:r>
            <a:endParaRPr lang="en-US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97700" y="3897024"/>
            <a:ext cx="3590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Temperature deviation</a:t>
            </a:r>
          </a:p>
          <a:p>
            <a:r>
              <a:rPr lang="en-US" sz="2400" dirty="0" smtClean="0"/>
              <a:t>from climatology doesn’t exhibit the diurnal wiggles</a:t>
            </a:r>
          </a:p>
          <a:p>
            <a:r>
              <a:rPr lang="en-US" sz="2400" dirty="0" smtClean="0"/>
              <a:t>evident in the raw data </a:t>
            </a:r>
          </a:p>
          <a:p>
            <a:r>
              <a:rPr lang="en-US" sz="2400" dirty="0" smtClean="0"/>
              <a:t>time series. Hour-to-hour</a:t>
            </a:r>
          </a:p>
          <a:p>
            <a:r>
              <a:rPr lang="en-US" sz="2400" dirty="0" smtClean="0"/>
              <a:t>changes appear modest.</a:t>
            </a:r>
            <a:endParaRPr lang="en-US" sz="2400" dirty="0"/>
          </a:p>
        </p:txBody>
      </p:sp>
      <p:pic>
        <p:nvPicPr>
          <p:cNvPr id="7" name="Picture 6" descr="temp_timeseries_20120701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5300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4739425" y="4687910"/>
            <a:ext cx="458275" cy="39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61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atterplot_lagged_temp_KALB_J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91208"/>
            <a:ext cx="9144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3" y="48208"/>
            <a:ext cx="8807507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How does </a:t>
            </a:r>
            <a:r>
              <a:rPr lang="en-US" sz="2800" b="1" dirty="0" smtClean="0">
                <a:solidFill>
                  <a:srgbClr val="FF0000"/>
                </a:solidFill>
              </a:rPr>
              <a:t>last hour’s temperature deviation </a:t>
            </a:r>
            <a:r>
              <a:rPr lang="en-US" sz="2800" b="1" dirty="0" smtClean="0"/>
              <a:t>from climatology predict this hour’s temperature deviation?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463" y="5715319"/>
            <a:ext cx="8594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Pretty well, with less predictive skill around sunrise and sunset. No apparent bias. 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97378" y="6273224"/>
            <a:ext cx="72227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Note: a small amount of noise is added to the measurements to aid in interpretation </a:t>
            </a:r>
            <a:br>
              <a:rPr lang="en-US" sz="1600" dirty="0" smtClean="0"/>
            </a:br>
            <a:r>
              <a:rPr lang="en-US" sz="1600" dirty="0" smtClean="0"/>
              <a:t>given the discrete values of observed temperature (rounded to nearest °F).</a:t>
            </a:r>
            <a:endParaRPr lang="en-US" sz="16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11509" y="1191208"/>
            <a:ext cx="524585" cy="39645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3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tterplot_lagged_temp_KALB_Ju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4682"/>
            <a:ext cx="9144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63" y="48208"/>
            <a:ext cx="8807507" cy="11430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How does </a:t>
            </a:r>
            <a:r>
              <a:rPr lang="en-US" sz="2800" b="1" dirty="0" smtClean="0">
                <a:solidFill>
                  <a:srgbClr val="FF0000"/>
                </a:solidFill>
              </a:rPr>
              <a:t>last hour’s temperature deviation </a:t>
            </a:r>
            <a:r>
              <a:rPr lang="en-US" sz="2800" b="1" dirty="0" smtClean="0"/>
              <a:t>from climatology predict this hour’s temperature deviation?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06139" y="5715319"/>
            <a:ext cx="3486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Pretty well in summertime also.</a:t>
            </a:r>
            <a:endParaRPr lang="en-US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95F-BCCF-E348-A971-9D4E219A5191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11509" y="1191208"/>
            <a:ext cx="524585" cy="39645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8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91915</TotalTime>
  <Words>1067</Words>
  <Application>Microsoft Macintosh PowerPoint</Application>
  <PresentationFormat>On-screen Show (4:3)</PresentationFormat>
  <Paragraphs>204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ＭＳ Ｐゴシック</vt:lpstr>
      <vt:lpstr>Times New Roman</vt:lpstr>
      <vt:lpstr>Wingdings</vt:lpstr>
      <vt:lpstr>Arial</vt:lpstr>
      <vt:lpstr>Office Theme</vt:lpstr>
      <vt:lpstr>Crowd-sourcing of surface-temperature observations: exploiting their potential  with improved first-guess forecasts.</vt:lpstr>
      <vt:lpstr>With lots of surface temperature observations, are you guaranteed to generate a high-quality surface temperature analysis?</vt:lpstr>
      <vt:lpstr>State estimation  (“data assimilation”) refresher</vt:lpstr>
      <vt:lpstr>State estimation  (“data assimilation”) refresher</vt:lpstr>
      <vt:lpstr>PowerPoint Presentation</vt:lpstr>
      <vt:lpstr>Suppositions:  (1) 2-m temperature forecast bias is ubiquitous and hard to fix; won’t go away with a few months of NWP development.  (2) New crowd-sourced observations will have little lasting impact if the forecast from the analysis snaps back to a biased state in a short-range forecast.  (3) If an alternative method existed that provided improved first-guess forecasts, this may result in sustained positive impact of crowd-sourced observations on the analysis quality.</vt:lpstr>
      <vt:lpstr>Time series of observed temperatures and deviations at Albany, NY</vt:lpstr>
      <vt:lpstr>How does last hour’s temperature deviation from climatology predict this hour’s temperature deviation?</vt:lpstr>
      <vt:lpstr>How does last hour’s temperature deviation from climatology predict this hour’s temperature deviation?</vt:lpstr>
      <vt:lpstr>RMSE’s across CONUS, July 00 UTC</vt:lpstr>
      <vt:lpstr>Comparison vs. RTMA</vt:lpstr>
      <vt:lpstr>Where next: generating a gridded benchmark background forecast  Pieces of information: (1) Last hour’s gridded climatology (background) (2) Last hour’s observations (3) Add back this hour’s climatology   Method: Use (1) and (2) to estimate a gridded deviation from climatology. Add that to this hour’s climatology to produce a 1-h forecast that replaces the NWP forecast.  Covariance model is Gaussian and penalizes horizontal distance, vertical distance, and differences in a coastal proximity parameter  (I continue to tinker with this).</vt:lpstr>
      <vt:lpstr>PRISM yearly cycle of Tmax, Tmin, Tmean</vt:lpstr>
      <vt:lpstr>PRISM-based estimate of daily diurnal cycle for July 14</vt:lpstr>
      <vt:lpstr>PowerPoint Presentation</vt:lpstr>
      <vt:lpstr>Obs deviations and OI analysis of deviations across CONUS</vt:lpstr>
      <vt:lpstr>Comparison of HRRR July 2015 1-h forecasts vs. this statistical model verified against CONUS stations</vt:lpstr>
      <vt:lpstr>Without vertical weighting </vt:lpstr>
      <vt:lpstr>Conclusions</vt:lpstr>
      <vt:lpstr>Next steps</vt:lpstr>
      <vt:lpstr>Supplementary slides</vt:lpstr>
      <vt:lpstr>Details on data assimilation methodology</vt:lpstr>
      <vt:lpstr>Benchmarking test procedures</vt:lpstr>
      <vt:lpstr>Climatology for Albany NY, 00 UTC</vt:lpstr>
      <vt:lpstr>Fitted Albany, NY climatological diurnal cycle</vt:lpstr>
    </vt:vector>
  </TitlesOfParts>
  <Company>NOAA/ESRL/PSD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for a high-resolution surface analysis/reanalysis using a statistical first guess model</dc:title>
  <dc:creator>Tom  Hamill</dc:creator>
  <cp:lastModifiedBy>Tom Hamill</cp:lastModifiedBy>
  <cp:revision>154</cp:revision>
  <dcterms:created xsi:type="dcterms:W3CDTF">2015-05-11T03:19:40Z</dcterms:created>
  <dcterms:modified xsi:type="dcterms:W3CDTF">2017-02-04T04:28:07Z</dcterms:modified>
</cp:coreProperties>
</file>