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24" r:id="rId3"/>
    <p:sldId id="265" r:id="rId4"/>
    <p:sldId id="266" r:id="rId5"/>
    <p:sldId id="267" r:id="rId6"/>
    <p:sldId id="268" r:id="rId7"/>
    <p:sldId id="269" r:id="rId8"/>
    <p:sldId id="270" r:id="rId9"/>
    <p:sldId id="271" r:id="rId10"/>
    <p:sldId id="303" r:id="rId11"/>
    <p:sldId id="287" r:id="rId12"/>
    <p:sldId id="288" r:id="rId13"/>
    <p:sldId id="289" r:id="rId14"/>
    <p:sldId id="290" r:id="rId15"/>
    <p:sldId id="291" r:id="rId16"/>
    <p:sldId id="293" r:id="rId17"/>
    <p:sldId id="294" r:id="rId18"/>
    <p:sldId id="314" r:id="rId19"/>
    <p:sldId id="315" r:id="rId20"/>
    <p:sldId id="316" r:id="rId21"/>
    <p:sldId id="317" r:id="rId22"/>
    <p:sldId id="325" r:id="rId23"/>
    <p:sldId id="326" r:id="rId24"/>
    <p:sldId id="327" r:id="rId25"/>
    <p:sldId id="318" r:id="rId26"/>
    <p:sldId id="304" r:id="rId27"/>
    <p:sldId id="305" r:id="rId28"/>
    <p:sldId id="306" r:id="rId29"/>
    <p:sldId id="307" r:id="rId30"/>
    <p:sldId id="308" r:id="rId31"/>
    <p:sldId id="309" r:id="rId32"/>
    <p:sldId id="310" r:id="rId33"/>
    <p:sldId id="319" r:id="rId34"/>
    <p:sldId id="320" r:id="rId35"/>
    <p:sldId id="311" r:id="rId36"/>
    <p:sldId id="312" r:id="rId37"/>
    <p:sldId id="321" r:id="rId38"/>
    <p:sldId id="322" r:id="rId39"/>
    <p:sldId id="313" r:id="rId40"/>
    <p:sldId id="329" r:id="rId41"/>
    <p:sldId id="328" r:id="rId42"/>
    <p:sldId id="323" r:id="rId43"/>
    <p:sldId id="33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10"/>
    <p:restoredTop sz="94677"/>
  </p:normalViewPr>
  <p:slideViewPr>
    <p:cSldViewPr snapToGrid="0" snapToObjects="1">
      <p:cViewPr>
        <p:scale>
          <a:sx n="189" d="100"/>
          <a:sy n="189" d="100"/>
        </p:scale>
        <p:origin x="1096"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F71B1-9B6B-1243-B2B2-7B6C81E5158D}" type="datetimeFigureOut">
              <a:rPr lang="en-US" smtClean="0"/>
              <a:t>9/8/17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C9F73-9487-A849-B3DE-3718CBC28097}" type="slidenum">
              <a:rPr lang="en-US" smtClean="0"/>
              <a:t>‹#›</a:t>
            </a:fld>
            <a:endParaRPr lang="en-US"/>
          </a:p>
        </p:txBody>
      </p:sp>
    </p:spTree>
    <p:extLst>
      <p:ext uri="{BB962C8B-B14F-4D97-AF65-F5344CB8AC3E}">
        <p14:creationId xmlns:p14="http://schemas.microsoft.com/office/powerpoint/2010/main" val="452908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BC9F73-9487-A849-B3DE-3718CBC28097}" type="slidenum">
              <a:rPr lang="en-US" smtClean="0"/>
              <a:t>19</a:t>
            </a:fld>
            <a:endParaRPr lang="en-US"/>
          </a:p>
        </p:txBody>
      </p:sp>
    </p:spTree>
    <p:extLst>
      <p:ext uri="{BB962C8B-B14F-4D97-AF65-F5344CB8AC3E}">
        <p14:creationId xmlns:p14="http://schemas.microsoft.com/office/powerpoint/2010/main" val="58260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BD4094-7457-734B-BB42-3269FA223F1B}"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904135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88B60-E2AB-EC41-A565-59869F1AE650}"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214687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824F4-C644-8145-94EA-FF7DBB5BBE30}"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55119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AE09AD-E7BB-CF4F-A16F-25F4E6BFAAA9}"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00442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DEBB90-4CB8-C541-B3CE-6E1C6B3E4AB9}"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4348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B48AEA-E7CB-284D-8141-3A03B389D3E2}" type="datetime1">
              <a:rPr lang="en-US" smtClean="0"/>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77185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5F2A7F-0A2F-2F46-9F36-BF0A9AA198B8}" type="datetime1">
              <a:rPr lang="en-US" smtClean="0"/>
              <a:t>9/8/17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76968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598E-AFD3-B744-8538-13CBF9867758}" type="datetime1">
              <a:rPr lang="en-US" smtClean="0"/>
              <a:t>9/8/17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53061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14EC3-1EBA-CA46-BFF9-41CDAB2CAE22}" type="datetime1">
              <a:rPr lang="en-US" smtClean="0"/>
              <a:t>9/8/17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66321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5E060A-062B-FE42-8B1A-B74488FAA813}" type="datetime1">
              <a:rPr lang="en-US" smtClean="0"/>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932530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7E6610-9E68-9D4A-AF36-642AB170FBAC}" type="datetime1">
              <a:rPr lang="en-US" smtClean="0"/>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943EE-946A-8E45-BF33-9C56051D287D}" type="slidenum">
              <a:rPr lang="en-US" smtClean="0"/>
              <a:t>‹#›</a:t>
            </a:fld>
            <a:endParaRPr lang="en-US"/>
          </a:p>
        </p:txBody>
      </p:sp>
    </p:spTree>
    <p:extLst>
      <p:ext uri="{BB962C8B-B14F-4D97-AF65-F5344CB8AC3E}">
        <p14:creationId xmlns:p14="http://schemas.microsoft.com/office/powerpoint/2010/main" val="15038901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1EAC1-7C67-3E42-AD09-ED949E1095E5}" type="datetime1">
              <a:rPr lang="en-US" smtClean="0"/>
              <a:t>9/8/17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943EE-946A-8E45-BF33-9C56051D287D}" type="slidenum">
              <a:rPr lang="en-US" smtClean="0"/>
              <a:t>‹#›</a:t>
            </a:fld>
            <a:endParaRPr lang="en-US"/>
          </a:p>
        </p:txBody>
      </p:sp>
    </p:spTree>
    <p:extLst>
      <p:ext uri="{BB962C8B-B14F-4D97-AF65-F5344CB8AC3E}">
        <p14:creationId xmlns:p14="http://schemas.microsoft.com/office/powerpoint/2010/main" val="450513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urnals.ametsoc.org/doi/abs/10.1175/MWR-D-16-0331.1" TargetMode="External"/><Relationship Id="rId3" Type="http://schemas.openxmlformats.org/officeDocument/2006/relationships/hyperlink" Target="https://doi.org/10.1175/MWR-D-16-033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nlinelibrary.wiley.com/doi/10.1256/qj.05.167/abstract" TargetMode="Externa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http://journals.ametsoc.org/doi/abs/10.1175/MWR-D-16-0331.1"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urnals.ametsoc.org/doi/abs/10.1175/MWR-D-16-0331.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7420" y="2311083"/>
            <a:ext cx="10849583" cy="2387600"/>
          </a:xfrm>
        </p:spPr>
        <p:txBody>
          <a:bodyPr>
            <a:normAutofit fontScale="90000"/>
          </a:bodyPr>
          <a:lstStyle/>
          <a:p>
            <a:r>
              <a:rPr lang="en-US" b="1" dirty="0" smtClean="0"/>
              <a:t>Changing US National Blend of </a:t>
            </a:r>
            <a:r>
              <a:rPr lang="en-US" b="1" smtClean="0"/>
              <a:t>Models PQPF </a:t>
            </a:r>
            <a:r>
              <a:rPr lang="en-US" b="1" dirty="0" smtClean="0"/>
              <a:t>forecasts to include closest-histogram weighting and Gamma-distribution dressing</a:t>
            </a:r>
            <a:endParaRPr lang="en-US" b="1" dirty="0"/>
          </a:p>
        </p:txBody>
      </p:sp>
      <p:sp>
        <p:nvSpPr>
          <p:cNvPr id="3" name="Subtitle 2"/>
          <p:cNvSpPr>
            <a:spLocks noGrp="1"/>
          </p:cNvSpPr>
          <p:nvPr>
            <p:ph type="subTitle" idx="1"/>
          </p:nvPr>
        </p:nvSpPr>
        <p:spPr>
          <a:xfrm>
            <a:off x="687420" y="4979982"/>
            <a:ext cx="10849583" cy="1655762"/>
          </a:xfrm>
        </p:spPr>
        <p:txBody>
          <a:bodyPr>
            <a:normAutofit/>
          </a:bodyPr>
          <a:lstStyle/>
          <a:p>
            <a:r>
              <a:rPr lang="en-US" sz="3200" dirty="0" smtClean="0">
                <a:solidFill>
                  <a:schemeClr val="bg1">
                    <a:lumMod val="65000"/>
                  </a:schemeClr>
                </a:solidFill>
              </a:rPr>
              <a:t>Tom Hamill</a:t>
            </a:r>
          </a:p>
          <a:p>
            <a:r>
              <a:rPr lang="en-US" i="1" dirty="0" smtClean="0">
                <a:solidFill>
                  <a:schemeClr val="bg1">
                    <a:lumMod val="65000"/>
                  </a:schemeClr>
                </a:solidFill>
              </a:rPr>
              <a:t>NOAA Earth System Research Lab, Physical Sciences Division, Boulder Colorado USA</a:t>
            </a:r>
          </a:p>
          <a:p>
            <a:r>
              <a:rPr lang="en-US" dirty="0" smtClean="0">
                <a:solidFill>
                  <a:schemeClr val="bg1">
                    <a:lumMod val="65000"/>
                  </a:schemeClr>
                </a:solidFill>
              </a:rPr>
              <a:t>August 2017</a:t>
            </a:r>
            <a:endParaRPr lang="en-US" dirty="0">
              <a:solidFill>
                <a:schemeClr val="bg1">
                  <a:lumMod val="6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119" y="266310"/>
            <a:ext cx="1298135" cy="1316802"/>
          </a:xfrm>
          <a:prstGeom prst="rect">
            <a:avLst/>
          </a:prstGeom>
        </p:spPr>
      </p:pic>
      <p:sp>
        <p:nvSpPr>
          <p:cNvPr id="5" name="Slide Number Placeholder 4"/>
          <p:cNvSpPr>
            <a:spLocks noGrp="1"/>
          </p:cNvSpPr>
          <p:nvPr>
            <p:ph type="sldNum" sz="quarter" idx="12"/>
          </p:nvPr>
        </p:nvSpPr>
        <p:spPr/>
        <p:txBody>
          <a:bodyPr/>
          <a:lstStyle/>
          <a:p>
            <a:fld id="{57A943EE-946A-8E45-BF33-9C56051D287D}" type="slidenum">
              <a:rPr lang="en-US" smtClean="0"/>
              <a:t>1</a:t>
            </a:fld>
            <a:endParaRPr lang="en-US"/>
          </a:p>
        </p:txBody>
      </p:sp>
    </p:spTree>
    <p:extLst>
      <p:ext uri="{BB962C8B-B14F-4D97-AF65-F5344CB8AC3E}">
        <p14:creationId xmlns:p14="http://schemas.microsoft.com/office/powerpoint/2010/main" val="1917144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Organization of the rest of the presentation</a:t>
            </a:r>
            <a:endParaRPr lang="en-US" b="1" dirty="0"/>
          </a:p>
        </p:txBody>
      </p:sp>
      <p:sp>
        <p:nvSpPr>
          <p:cNvPr id="3" name="Content Placeholder 2"/>
          <p:cNvSpPr>
            <a:spLocks noGrp="1"/>
          </p:cNvSpPr>
          <p:nvPr>
            <p:ph idx="1"/>
          </p:nvPr>
        </p:nvSpPr>
        <p:spPr/>
        <p:txBody>
          <a:bodyPr/>
          <a:lstStyle/>
          <a:p>
            <a:r>
              <a:rPr lang="en-US" dirty="0" smtClean="0"/>
              <a:t>Results (reliability diagrams, Brier Skill scores</a:t>
            </a:r>
            <a:r>
              <a:rPr lang="en-US" dirty="0" smtClean="0"/>
              <a:t>) to motivate your interest.</a:t>
            </a:r>
            <a:endParaRPr lang="en-US" dirty="0" smtClean="0"/>
          </a:p>
          <a:p>
            <a:r>
              <a:rPr lang="en-US" dirty="0" smtClean="0"/>
              <a:t>An example of the forecasts generated from the algorithm.</a:t>
            </a:r>
          </a:p>
          <a:p>
            <a:r>
              <a:rPr lang="en-US" dirty="0" smtClean="0"/>
              <a:t>A description of the underlying algorithm.</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10</a:t>
            </a:fld>
            <a:endParaRPr lang="en-US"/>
          </a:p>
        </p:txBody>
      </p:sp>
    </p:spTree>
    <p:extLst>
      <p:ext uri="{BB962C8B-B14F-4D97-AF65-F5344CB8AC3E}">
        <p14:creationId xmlns:p14="http://schemas.microsoft.com/office/powerpoint/2010/main" val="132139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713" y="2442696"/>
            <a:ext cx="10515600" cy="1325563"/>
          </a:xfrm>
        </p:spPr>
        <p:txBody>
          <a:bodyPr>
            <a:normAutofit fontScale="90000"/>
          </a:bodyPr>
          <a:lstStyle/>
          <a:p>
            <a:r>
              <a:rPr lang="en-US" b="1" dirty="0" err="1" smtClean="0"/>
              <a:t>Postprocessing</a:t>
            </a:r>
            <a:r>
              <a:rPr lang="en-US" b="1" dirty="0" smtClean="0"/>
              <a:t> results.</a:t>
            </a:r>
            <a:br>
              <a:rPr lang="en-US" b="1" dirty="0" smtClean="0"/>
            </a:br>
            <a:r>
              <a:rPr lang="en-US" b="1" dirty="0" smtClean="0"/>
              <a:t/>
            </a:r>
            <a:br>
              <a:rPr lang="en-US" b="1" dirty="0" smtClean="0"/>
            </a:br>
            <a:r>
              <a:rPr lang="en-US" sz="2700" b="1" dirty="0" smtClean="0"/>
              <a:t>(data on 1/8 degree grid over CONUS, April-June 2016, trained and evaluated against CCPA precipitation analyses.  Previous 60 days of forecasts/analyses used to train).</a:t>
            </a:r>
            <a:endParaRPr lang="en-US" sz="2700" b="1" dirty="0"/>
          </a:p>
        </p:txBody>
      </p:sp>
      <p:sp>
        <p:nvSpPr>
          <p:cNvPr id="3" name="Slide Number Placeholder 2"/>
          <p:cNvSpPr>
            <a:spLocks noGrp="1"/>
          </p:cNvSpPr>
          <p:nvPr>
            <p:ph type="sldNum" sz="quarter" idx="12"/>
          </p:nvPr>
        </p:nvSpPr>
        <p:spPr/>
        <p:txBody>
          <a:bodyPr/>
          <a:lstStyle/>
          <a:p>
            <a:fld id="{57A943EE-946A-8E45-BF33-9C56051D287D}" type="slidenum">
              <a:rPr lang="en-US" smtClean="0"/>
              <a:t>11</a:t>
            </a:fld>
            <a:endParaRPr lang="en-US"/>
          </a:p>
        </p:txBody>
      </p:sp>
    </p:spTree>
    <p:extLst>
      <p:ext uri="{BB962C8B-B14F-4D97-AF65-F5344CB8AC3E}">
        <p14:creationId xmlns:p14="http://schemas.microsoft.com/office/powerpoint/2010/main" val="1870479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06671" cy="22092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8718"/>
            <a:ext cx="6306671" cy="22092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1287"/>
            <a:ext cx="6306671" cy="2209282"/>
          </a:xfrm>
          <a:prstGeom prst="rect">
            <a:avLst/>
          </a:prstGeom>
        </p:spPr>
      </p:pic>
      <p:sp>
        <p:nvSpPr>
          <p:cNvPr id="7" name="TextBox 6"/>
          <p:cNvSpPr txBox="1"/>
          <p:nvPr/>
        </p:nvSpPr>
        <p:spPr>
          <a:xfrm>
            <a:off x="6456218" y="430542"/>
            <a:ext cx="5624945" cy="5816977"/>
          </a:xfrm>
          <a:prstGeom prst="rect">
            <a:avLst/>
          </a:prstGeom>
          <a:noFill/>
        </p:spPr>
        <p:txBody>
          <a:bodyPr wrap="square" rtlCol="0">
            <a:spAutoFit/>
          </a:bodyPr>
          <a:lstStyle/>
          <a:p>
            <a:r>
              <a:rPr lang="en-US" b="1" dirty="0" smtClean="0"/>
              <a:t>Left panels</a:t>
            </a:r>
            <a:r>
              <a:rPr lang="en-US" dirty="0" smtClean="0"/>
              <a:t>: reliability/skill of raw ensemble guidance</a:t>
            </a:r>
          </a:p>
          <a:p>
            <a:r>
              <a:rPr lang="en-US" b="1" dirty="0" smtClean="0"/>
              <a:t>Middle panels</a:t>
            </a:r>
            <a:r>
              <a:rPr lang="en-US" dirty="0" smtClean="0"/>
              <a:t>: after quantile mapping, now using </a:t>
            </a:r>
          </a:p>
          <a:p>
            <a:r>
              <a:rPr lang="en-US" dirty="0"/>
              <a:t> </a:t>
            </a:r>
            <a:r>
              <a:rPr lang="en-US" dirty="0" smtClean="0"/>
              <a:t>    5x5 stencil instead of 3x3.</a:t>
            </a:r>
          </a:p>
          <a:p>
            <a:r>
              <a:rPr lang="en-US" b="1" dirty="0" smtClean="0"/>
              <a:t>Right panels</a:t>
            </a:r>
            <a:r>
              <a:rPr lang="en-US" dirty="0" smtClean="0"/>
              <a:t>: After additional step of Gamma</a:t>
            </a:r>
          </a:p>
          <a:p>
            <a:r>
              <a:rPr lang="en-US" dirty="0" smtClean="0"/>
              <a:t>     distribution dressing.</a:t>
            </a:r>
          </a:p>
          <a:p>
            <a:endParaRPr lang="en-US" dirty="0"/>
          </a:p>
          <a:p>
            <a:r>
              <a:rPr lang="en-US" sz="2800" dirty="0">
                <a:solidFill>
                  <a:srgbClr val="FF0000"/>
                </a:solidFill>
              </a:rPr>
              <a:t>F</a:t>
            </a:r>
            <a:r>
              <a:rPr lang="en-US" sz="2800" dirty="0" smtClean="0">
                <a:solidFill>
                  <a:srgbClr val="FF0000"/>
                </a:solidFill>
              </a:rPr>
              <a:t>or +24-h POP, it is possible to make each individual model’s post-processed guidance highly reliable.</a:t>
            </a:r>
          </a:p>
          <a:p>
            <a:endParaRPr lang="en-US" dirty="0"/>
          </a:p>
          <a:p>
            <a:r>
              <a:rPr lang="en-US" dirty="0" smtClean="0"/>
              <a:t>Three remaining questions to be answered in the following slides</a:t>
            </a:r>
            <a:r>
              <a:rPr lang="en-US" dirty="0" smtClean="0"/>
              <a:t>:</a:t>
            </a:r>
          </a:p>
          <a:p>
            <a:endParaRPr lang="en-US" dirty="0" smtClean="0"/>
          </a:p>
          <a:p>
            <a:pPr marL="342900" indent="-342900">
              <a:buAutoNum type="alphaLcParenBoth"/>
            </a:pPr>
            <a:r>
              <a:rPr lang="en-US" dirty="0" smtClean="0"/>
              <a:t>Is </a:t>
            </a:r>
            <a:r>
              <a:rPr lang="en-US" dirty="0" smtClean="0"/>
              <a:t>a multi-model combination of the probabilities (50% ECMWF, 25% NCEP, 25% CMC) better than ECMWF alone?</a:t>
            </a:r>
          </a:p>
          <a:p>
            <a:pPr marL="342900" indent="-342900">
              <a:buAutoNum type="alphaLcParenBoth"/>
            </a:pPr>
            <a:r>
              <a:rPr lang="en-US" dirty="0" smtClean="0"/>
              <a:t>What about reliability and skill for other precipitation thresholds?</a:t>
            </a:r>
          </a:p>
          <a:p>
            <a:pPr marL="342900" indent="-342900">
              <a:buAutoNum type="alphaLcParenBoth"/>
            </a:pPr>
            <a:r>
              <a:rPr lang="en-US" dirty="0" smtClean="0"/>
              <a:t>What about longer forecast lead times?</a:t>
            </a:r>
          </a:p>
        </p:txBody>
      </p:sp>
      <p:sp>
        <p:nvSpPr>
          <p:cNvPr id="2" name="Slide Number Placeholder 1"/>
          <p:cNvSpPr>
            <a:spLocks noGrp="1"/>
          </p:cNvSpPr>
          <p:nvPr>
            <p:ph type="sldNum" sz="quarter" idx="12"/>
          </p:nvPr>
        </p:nvSpPr>
        <p:spPr/>
        <p:txBody>
          <a:bodyPr/>
          <a:lstStyle/>
          <a:p>
            <a:fld id="{57A943EE-946A-8E45-BF33-9C56051D287D}" type="slidenum">
              <a:rPr lang="en-US" smtClean="0"/>
              <a:t>12</a:t>
            </a:fld>
            <a:endParaRPr lang="en-US"/>
          </a:p>
        </p:txBody>
      </p:sp>
    </p:spTree>
    <p:extLst>
      <p:ext uri="{BB962C8B-B14F-4D97-AF65-F5344CB8AC3E}">
        <p14:creationId xmlns:p14="http://schemas.microsoft.com/office/powerpoint/2010/main" val="644727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687712" cy="6858001"/>
          </a:xfrm>
          <a:prstGeom prst="rect">
            <a:avLst/>
          </a:prstGeom>
        </p:spPr>
      </p:pic>
      <p:sp>
        <p:nvSpPr>
          <p:cNvPr id="3" name="TextBox 2"/>
          <p:cNvSpPr txBox="1"/>
          <p:nvPr/>
        </p:nvSpPr>
        <p:spPr>
          <a:xfrm>
            <a:off x="6743700" y="880782"/>
            <a:ext cx="5130053" cy="2954655"/>
          </a:xfrm>
          <a:prstGeom prst="rect">
            <a:avLst/>
          </a:prstGeom>
          <a:noFill/>
        </p:spPr>
        <p:txBody>
          <a:bodyPr wrap="square" rtlCol="0">
            <a:spAutoFit/>
          </a:bodyPr>
          <a:lstStyle/>
          <a:p>
            <a:r>
              <a:rPr lang="en-US" sz="2800" dirty="0" smtClean="0">
                <a:solidFill>
                  <a:srgbClr val="FF0000"/>
                </a:solidFill>
              </a:rPr>
              <a:t>The weighted linear combination of the three models performs better than any individual model, here for the POP at +24 h lead.</a:t>
            </a:r>
          </a:p>
          <a:p>
            <a:endParaRPr lang="en-US" dirty="0"/>
          </a:p>
          <a:p>
            <a:r>
              <a:rPr lang="en-US" sz="1400" dirty="0" smtClean="0"/>
              <a:t>Note that the CMC and ECMWF skill scores for each individual model are slightly different from those on the previous page.  This is because NCEP data was missing for several days in June 2016, and CMC and ECMWF data were similarly pruned for this slide.</a:t>
            </a:r>
            <a:endParaRPr lang="en-US" sz="1400" dirty="0"/>
          </a:p>
        </p:txBody>
      </p:sp>
      <p:sp>
        <p:nvSpPr>
          <p:cNvPr id="4" name="Slide Number Placeholder 3"/>
          <p:cNvSpPr>
            <a:spLocks noGrp="1"/>
          </p:cNvSpPr>
          <p:nvPr>
            <p:ph type="sldNum" sz="quarter" idx="12"/>
          </p:nvPr>
        </p:nvSpPr>
        <p:spPr/>
        <p:txBody>
          <a:bodyPr/>
          <a:lstStyle/>
          <a:p>
            <a:fld id="{57A943EE-946A-8E45-BF33-9C56051D287D}" type="slidenum">
              <a:rPr lang="en-US" smtClean="0"/>
              <a:t>13</a:t>
            </a:fld>
            <a:endParaRPr lang="en-US"/>
          </a:p>
        </p:txBody>
      </p:sp>
    </p:spTree>
    <p:extLst>
      <p:ext uri="{BB962C8B-B14F-4D97-AF65-F5344CB8AC3E}">
        <p14:creationId xmlns:p14="http://schemas.microsoft.com/office/powerpoint/2010/main" val="1656455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687711" cy="6858000"/>
          </a:xfrm>
          <a:prstGeom prst="rect">
            <a:avLst/>
          </a:prstGeom>
        </p:spPr>
      </p:pic>
      <p:sp>
        <p:nvSpPr>
          <p:cNvPr id="3" name="TextBox 2"/>
          <p:cNvSpPr txBox="1"/>
          <p:nvPr/>
        </p:nvSpPr>
        <p:spPr>
          <a:xfrm>
            <a:off x="6687710" y="905906"/>
            <a:ext cx="4946656" cy="1938992"/>
          </a:xfrm>
          <a:prstGeom prst="rect">
            <a:avLst/>
          </a:prstGeom>
          <a:noFill/>
        </p:spPr>
        <p:txBody>
          <a:bodyPr wrap="square" rtlCol="0">
            <a:spAutoFit/>
          </a:bodyPr>
          <a:lstStyle/>
          <a:p>
            <a:r>
              <a:rPr lang="en-US" sz="2400" dirty="0" smtClean="0"/>
              <a:t>MME post-processed guidance is still more skillful (slightly) at the &gt; 10 mm / 12 h threshold, +24 h lead time. </a:t>
            </a:r>
          </a:p>
          <a:p>
            <a:endParaRPr lang="en-US" sz="2400" dirty="0" smtClean="0"/>
          </a:p>
          <a:p>
            <a:r>
              <a:rPr lang="en-US" sz="2400" dirty="0"/>
              <a:t>F</a:t>
            </a:r>
            <a:r>
              <a:rPr lang="en-US" sz="2400" dirty="0" smtClean="0"/>
              <a:t>orecasts are still quite reliable.</a:t>
            </a:r>
          </a:p>
        </p:txBody>
      </p:sp>
      <p:sp>
        <p:nvSpPr>
          <p:cNvPr id="4" name="Slide Number Placeholder 3"/>
          <p:cNvSpPr>
            <a:spLocks noGrp="1"/>
          </p:cNvSpPr>
          <p:nvPr>
            <p:ph type="sldNum" sz="quarter" idx="12"/>
          </p:nvPr>
        </p:nvSpPr>
        <p:spPr/>
        <p:txBody>
          <a:bodyPr/>
          <a:lstStyle/>
          <a:p>
            <a:fld id="{57A943EE-946A-8E45-BF33-9C56051D287D}" type="slidenum">
              <a:rPr lang="en-US" smtClean="0"/>
              <a:t>14</a:t>
            </a:fld>
            <a:endParaRPr lang="en-US"/>
          </a:p>
        </p:txBody>
      </p:sp>
    </p:spTree>
    <p:extLst>
      <p:ext uri="{BB962C8B-B14F-4D97-AF65-F5344CB8AC3E}">
        <p14:creationId xmlns:p14="http://schemas.microsoft.com/office/powerpoint/2010/main" val="72546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1394"/>
            <a:ext cx="5486400" cy="5626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50887"/>
            <a:ext cx="5486400" cy="5626100"/>
          </a:xfrm>
          <a:prstGeom prst="rect">
            <a:avLst/>
          </a:prstGeom>
        </p:spPr>
      </p:pic>
      <p:sp>
        <p:nvSpPr>
          <p:cNvPr id="4" name="TextBox 3"/>
          <p:cNvSpPr txBox="1"/>
          <p:nvPr/>
        </p:nvSpPr>
        <p:spPr>
          <a:xfrm>
            <a:off x="811229" y="296780"/>
            <a:ext cx="10833095" cy="954107"/>
          </a:xfrm>
          <a:prstGeom prst="rect">
            <a:avLst/>
          </a:prstGeom>
          <a:noFill/>
        </p:spPr>
        <p:txBody>
          <a:bodyPr wrap="none" rtlCol="0">
            <a:spAutoFit/>
          </a:bodyPr>
          <a:lstStyle/>
          <a:p>
            <a:pPr algn="ctr"/>
            <a:r>
              <a:rPr lang="en-US" sz="3200" dirty="0" smtClean="0"/>
              <a:t>+72-h post-processed POP (left) and &gt; 10 mm forecasts (right).   </a:t>
            </a:r>
          </a:p>
          <a:p>
            <a:pPr algn="ctr"/>
            <a:r>
              <a:rPr lang="en-US" sz="2400" dirty="0" smtClean="0"/>
              <a:t>Note </a:t>
            </a:r>
            <a:r>
              <a:rPr lang="en-US" sz="2400" dirty="0" smtClean="0">
                <a:solidFill>
                  <a:srgbClr val="FF0000"/>
                </a:solidFill>
              </a:rPr>
              <a:t>MME still improves over ECMWF.</a:t>
            </a:r>
            <a:endParaRPr lang="en-US" sz="2400" dirty="0">
              <a:solidFill>
                <a:srgbClr val="FF0000"/>
              </a:solidFill>
            </a:endParaRPr>
          </a:p>
        </p:txBody>
      </p:sp>
      <p:sp>
        <p:nvSpPr>
          <p:cNvPr id="5" name="Rectangle 4"/>
          <p:cNvSpPr/>
          <p:nvPr/>
        </p:nvSpPr>
        <p:spPr>
          <a:xfrm>
            <a:off x="935502" y="296780"/>
            <a:ext cx="1055076" cy="582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15</a:t>
            </a:fld>
            <a:endParaRPr lang="en-US"/>
          </a:p>
        </p:txBody>
      </p:sp>
    </p:spTree>
    <p:extLst>
      <p:ext uri="{BB962C8B-B14F-4D97-AF65-F5344CB8AC3E}">
        <p14:creationId xmlns:p14="http://schemas.microsoft.com/office/powerpoint/2010/main" val="1671243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035" y="296780"/>
            <a:ext cx="11041485" cy="954107"/>
          </a:xfrm>
          <a:prstGeom prst="rect">
            <a:avLst/>
          </a:prstGeom>
          <a:noFill/>
        </p:spPr>
        <p:txBody>
          <a:bodyPr wrap="none" rtlCol="0">
            <a:spAutoFit/>
          </a:bodyPr>
          <a:lstStyle/>
          <a:p>
            <a:pPr algn="ctr"/>
            <a:r>
              <a:rPr lang="en-US" sz="3200" dirty="0" smtClean="0"/>
              <a:t>+120-h post-processed POP (left) and &gt; 10 mm forecasts (right).   </a:t>
            </a:r>
          </a:p>
          <a:p>
            <a:pPr algn="ctr"/>
            <a:r>
              <a:rPr lang="en-US" sz="2400" dirty="0" smtClean="0"/>
              <a:t>Note </a:t>
            </a:r>
            <a:r>
              <a:rPr lang="en-US" sz="2400" dirty="0" smtClean="0">
                <a:solidFill>
                  <a:srgbClr val="FF0000"/>
                </a:solidFill>
              </a:rPr>
              <a:t>MME improves over ECMWF at 10 mm, but not POP.</a:t>
            </a:r>
            <a:endParaRPr lang="en-US" sz="24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0887"/>
            <a:ext cx="5486400" cy="56261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250887"/>
            <a:ext cx="5486400" cy="5626100"/>
          </a:xfrm>
          <a:prstGeom prst="rect">
            <a:avLst/>
          </a:prstGeom>
        </p:spPr>
      </p:pic>
      <p:sp>
        <p:nvSpPr>
          <p:cNvPr id="7" name="Rectangle 6"/>
          <p:cNvSpPr/>
          <p:nvPr/>
        </p:nvSpPr>
        <p:spPr>
          <a:xfrm>
            <a:off x="773723" y="296780"/>
            <a:ext cx="1273126" cy="582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7A943EE-946A-8E45-BF33-9C56051D287D}" type="slidenum">
              <a:rPr lang="en-US" smtClean="0"/>
              <a:t>16</a:t>
            </a:fld>
            <a:endParaRPr lang="en-US"/>
          </a:p>
        </p:txBody>
      </p:sp>
    </p:spTree>
    <p:extLst>
      <p:ext uri="{BB962C8B-B14F-4D97-AF65-F5344CB8AC3E}">
        <p14:creationId xmlns:p14="http://schemas.microsoft.com/office/powerpoint/2010/main" val="19145583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035" y="296780"/>
            <a:ext cx="11041485" cy="954107"/>
          </a:xfrm>
          <a:prstGeom prst="rect">
            <a:avLst/>
          </a:prstGeom>
          <a:noFill/>
        </p:spPr>
        <p:txBody>
          <a:bodyPr wrap="none" rtlCol="0">
            <a:spAutoFit/>
          </a:bodyPr>
          <a:lstStyle/>
          <a:p>
            <a:pPr algn="ctr"/>
            <a:r>
              <a:rPr lang="en-US" sz="3200" dirty="0" smtClean="0"/>
              <a:t>+168-h post-processed POP (left) and &gt; 10 mm forecasts (right).   </a:t>
            </a:r>
          </a:p>
          <a:p>
            <a:pPr algn="ctr"/>
            <a:r>
              <a:rPr lang="en-US" sz="2400" dirty="0" smtClean="0"/>
              <a:t>Note </a:t>
            </a:r>
            <a:r>
              <a:rPr lang="en-US" sz="2400" dirty="0" smtClean="0">
                <a:solidFill>
                  <a:srgbClr val="FF0000"/>
                </a:solidFill>
              </a:rPr>
              <a:t>MME improves over ECMWF at 10 mm, but not POP.</a:t>
            </a:r>
            <a:endParaRPr lang="en-US" sz="2400"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231900"/>
            <a:ext cx="5486400" cy="5626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900"/>
            <a:ext cx="5486400" cy="5626100"/>
          </a:xfrm>
          <a:prstGeom prst="rect">
            <a:avLst/>
          </a:prstGeom>
        </p:spPr>
      </p:pic>
      <p:sp>
        <p:nvSpPr>
          <p:cNvPr id="5" name="Rectangle 4"/>
          <p:cNvSpPr/>
          <p:nvPr/>
        </p:nvSpPr>
        <p:spPr>
          <a:xfrm>
            <a:off x="773723" y="296780"/>
            <a:ext cx="1280160" cy="582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57A943EE-946A-8E45-BF33-9C56051D287D}" type="slidenum">
              <a:rPr lang="en-US" smtClean="0"/>
              <a:t>17</a:t>
            </a:fld>
            <a:endParaRPr lang="en-US"/>
          </a:p>
        </p:txBody>
      </p:sp>
    </p:spTree>
    <p:extLst>
      <p:ext uri="{BB962C8B-B14F-4D97-AF65-F5344CB8AC3E}">
        <p14:creationId xmlns:p14="http://schemas.microsoft.com/office/powerpoint/2010/main" val="1995400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(NCEP GEFS).  </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7137400" cy="5943600"/>
          </a:xfrm>
          <a:prstGeom prst="rect">
            <a:avLst/>
          </a:prstGeom>
        </p:spPr>
      </p:pic>
      <p:sp>
        <p:nvSpPr>
          <p:cNvPr id="4" name="TextBox 3"/>
          <p:cNvSpPr txBox="1"/>
          <p:nvPr/>
        </p:nvSpPr>
        <p:spPr>
          <a:xfrm>
            <a:off x="7212291" y="1460599"/>
            <a:ext cx="4476376" cy="5078313"/>
          </a:xfrm>
          <a:prstGeom prst="rect">
            <a:avLst/>
          </a:prstGeom>
          <a:noFill/>
        </p:spPr>
        <p:txBody>
          <a:bodyPr wrap="square" rtlCol="0">
            <a:spAutoFit/>
          </a:bodyPr>
          <a:lstStyle/>
          <a:p>
            <a:r>
              <a:rPr lang="en-US" dirty="0" smtClean="0"/>
              <a:t>Notice a few things from this system’s </a:t>
            </a:r>
            <a:r>
              <a:rPr lang="en-US" dirty="0" err="1" smtClean="0"/>
              <a:t>postprocessing</a:t>
            </a:r>
            <a:r>
              <a:rPr lang="en-US" dirty="0" smtClean="0"/>
              <a:t>:</a:t>
            </a:r>
          </a:p>
          <a:p>
            <a:endParaRPr lang="en-US" dirty="0"/>
          </a:p>
          <a:p>
            <a:pPr marL="342900" indent="-342900">
              <a:buAutoNum type="arabicParenBoth"/>
            </a:pPr>
            <a:r>
              <a:rPr lang="en-US" dirty="0" smtClean="0"/>
              <a:t>Quantile mapping in panel (b) adds spatial detail, i.e., is performing statistical downscaling against higher-resolution analysis data.  Some decrease in sharpness too.</a:t>
            </a:r>
          </a:p>
          <a:p>
            <a:pPr marL="342900" indent="-342900">
              <a:buAutoNum type="arabicParenBoth"/>
            </a:pPr>
            <a:r>
              <a:rPr lang="en-US" dirty="0" smtClean="0"/>
              <a:t>Dressing in panel (c) generally further moderates extreme probabilities.</a:t>
            </a:r>
          </a:p>
          <a:p>
            <a:pPr marL="342900" indent="-342900">
              <a:buAutoNum type="arabicParenBoth"/>
            </a:pPr>
            <a:r>
              <a:rPr lang="en-US" dirty="0" smtClean="0"/>
              <a:t>For the NCEP system, in regions with no precipitation, the </a:t>
            </a:r>
            <a:r>
              <a:rPr lang="en-US" dirty="0" err="1" smtClean="0"/>
              <a:t>postprocessing</a:t>
            </a:r>
            <a:r>
              <a:rPr lang="en-US" dirty="0" smtClean="0"/>
              <a:t> determines the dressing distribution leveraging a climatology of errors (see subsequent slides).  In the case of the NCEP system, it is determined to be overconfident in its zero forecast, and these are moderated slightly.</a:t>
            </a:r>
            <a:endParaRPr lang="en-US" dirty="0"/>
          </a:p>
        </p:txBody>
      </p:sp>
      <p:sp>
        <p:nvSpPr>
          <p:cNvPr id="5" name="Slide Number Placeholder 4"/>
          <p:cNvSpPr>
            <a:spLocks noGrp="1"/>
          </p:cNvSpPr>
          <p:nvPr>
            <p:ph type="sldNum" sz="quarter" idx="12"/>
          </p:nvPr>
        </p:nvSpPr>
        <p:spPr/>
        <p:txBody>
          <a:bodyPr/>
          <a:lstStyle/>
          <a:p>
            <a:fld id="{57A943EE-946A-8E45-BF33-9C56051D287D}" type="slidenum">
              <a:rPr lang="en-US" smtClean="0"/>
              <a:t>18</a:t>
            </a:fld>
            <a:endParaRPr lang="en-US"/>
          </a:p>
        </p:txBody>
      </p:sp>
    </p:spTree>
    <p:extLst>
      <p:ext uri="{BB962C8B-B14F-4D97-AF65-F5344CB8AC3E}">
        <p14:creationId xmlns:p14="http://schemas.microsoft.com/office/powerpoint/2010/main" val="1450674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(CMC ensemble).  </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7137400" cy="5943600"/>
          </a:xfrm>
          <a:prstGeom prst="rect">
            <a:avLst/>
          </a:prstGeom>
        </p:spPr>
      </p:pic>
      <p:sp>
        <p:nvSpPr>
          <p:cNvPr id="4" name="TextBox 3"/>
          <p:cNvSpPr txBox="1"/>
          <p:nvPr/>
        </p:nvSpPr>
        <p:spPr>
          <a:xfrm>
            <a:off x="7193428" y="1561352"/>
            <a:ext cx="4446495" cy="2862322"/>
          </a:xfrm>
          <a:prstGeom prst="rect">
            <a:avLst/>
          </a:prstGeom>
          <a:noFill/>
        </p:spPr>
        <p:txBody>
          <a:bodyPr wrap="square" rtlCol="0">
            <a:spAutoFit/>
          </a:bodyPr>
          <a:lstStyle/>
          <a:p>
            <a:r>
              <a:rPr lang="en-US" dirty="0" smtClean="0"/>
              <a:t>The CMC dressed ensemble in panel (c) doesn’t boost the probabilities in dry regions as much as with the NCEP ensemble.  This is because the statistics in dry regions are different for the Canadian system.  In its design, it tends to produce ensembles with wider spread and greater reliability (see page 11) and so the zero probabilities don’t need to be modified as much.  (The subsequent slides will explain the procedure).</a:t>
            </a:r>
            <a:endParaRPr lang="en-US" dirty="0"/>
          </a:p>
        </p:txBody>
      </p:sp>
      <p:sp>
        <p:nvSpPr>
          <p:cNvPr id="5" name="Slide Number Placeholder 4"/>
          <p:cNvSpPr>
            <a:spLocks noGrp="1"/>
          </p:cNvSpPr>
          <p:nvPr>
            <p:ph type="sldNum" sz="quarter" idx="12"/>
          </p:nvPr>
        </p:nvSpPr>
        <p:spPr/>
        <p:txBody>
          <a:bodyPr/>
          <a:lstStyle/>
          <a:p>
            <a:fld id="{57A943EE-946A-8E45-BF33-9C56051D287D}" type="slidenum">
              <a:rPr lang="en-US" smtClean="0"/>
              <a:t>19</a:t>
            </a:fld>
            <a:endParaRPr lang="en-US"/>
          </a:p>
        </p:txBody>
      </p:sp>
    </p:spTree>
    <p:extLst>
      <p:ext uri="{BB962C8B-B14F-4D97-AF65-F5344CB8AC3E}">
        <p14:creationId xmlns:p14="http://schemas.microsoft.com/office/powerpoint/2010/main" val="1098695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starting point for discussion</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 following presentation presumes a familiarity with the previous version of the National Blend </a:t>
            </a:r>
            <a:r>
              <a:rPr lang="en-US" dirty="0" smtClean="0"/>
              <a:t>software for probability of precipitation.   </a:t>
            </a:r>
            <a:r>
              <a:rPr lang="en-US" dirty="0" smtClean="0"/>
              <a:t>This is documented </a:t>
            </a:r>
            <a:r>
              <a:rPr lang="en-US" dirty="0" smtClean="0"/>
              <a:t>in:</a:t>
            </a:r>
            <a:endParaRPr lang="en-US" dirty="0" smtClean="0"/>
          </a:p>
          <a:p>
            <a:pPr lvl="1"/>
            <a:r>
              <a:rPr lang="en-US" dirty="0"/>
              <a:t>Hamill, T.M., E. Engle, D. Myrick, M. </a:t>
            </a:r>
            <a:r>
              <a:rPr lang="en-US" dirty="0" err="1"/>
              <a:t>Peroutka</a:t>
            </a:r>
            <a:r>
              <a:rPr lang="en-US" dirty="0"/>
              <a:t>, C. </a:t>
            </a:r>
            <a:r>
              <a:rPr lang="en-US" dirty="0" err="1"/>
              <a:t>Finan</a:t>
            </a:r>
            <a:r>
              <a:rPr lang="en-US" dirty="0"/>
              <a:t>, and M. </a:t>
            </a:r>
            <a:r>
              <a:rPr lang="en-US" dirty="0" err="1"/>
              <a:t>Scheuerer</a:t>
            </a:r>
            <a:r>
              <a:rPr lang="en-US" dirty="0"/>
              <a:t>, 2017: </a:t>
            </a:r>
            <a:r>
              <a:rPr lang="en-US" dirty="0">
                <a:hlinkClick r:id="rId2"/>
              </a:rPr>
              <a:t>The U.S. National Blend of Models for Statistical Postprocessing of Probability of Precipitation and Deterministic Precipitation Amount.</a:t>
            </a:r>
            <a:r>
              <a:rPr lang="en-US" dirty="0"/>
              <a:t> </a:t>
            </a:r>
            <a:r>
              <a:rPr lang="en-US" i="1" dirty="0"/>
              <a:t>Mon. </a:t>
            </a:r>
            <a:r>
              <a:rPr lang="en-US" i="1" dirty="0" err="1"/>
              <a:t>Wea</a:t>
            </a:r>
            <a:r>
              <a:rPr lang="en-US" i="1" dirty="0"/>
              <a:t>. Rev.,</a:t>
            </a:r>
            <a:r>
              <a:rPr lang="en-US" dirty="0"/>
              <a:t> </a:t>
            </a:r>
            <a:r>
              <a:rPr lang="en-US" b="1" dirty="0"/>
              <a:t>145</a:t>
            </a:r>
            <a:r>
              <a:rPr lang="en-US" dirty="0"/>
              <a:t>, 3441–3463, </a:t>
            </a:r>
            <a:r>
              <a:rPr lang="en-US" dirty="0">
                <a:hlinkClick r:id="rId3"/>
              </a:rPr>
              <a:t>https://</a:t>
            </a:r>
            <a:r>
              <a:rPr lang="en-US" dirty="0" smtClean="0">
                <a:hlinkClick r:id="rId3"/>
              </a:rPr>
              <a:t>doi.org/10.1175/MWR-D-16-0331.1</a:t>
            </a:r>
            <a:endParaRPr lang="en-US" dirty="0" smtClean="0"/>
          </a:p>
          <a:p>
            <a:r>
              <a:rPr lang="en-US" dirty="0" smtClean="0"/>
              <a:t>There are roughly six important steps in that POP algorithm:</a:t>
            </a:r>
          </a:p>
          <a:p>
            <a:pPr lvl="1"/>
            <a:r>
              <a:rPr lang="en-US" dirty="0" smtClean="0"/>
              <a:t>Enlarging training sample size via “supplemental locations.”</a:t>
            </a:r>
          </a:p>
          <a:p>
            <a:pPr lvl="1"/>
            <a:r>
              <a:rPr lang="en-US" dirty="0" smtClean="0"/>
              <a:t>Enlarging ensemble size using a stencil of surrounding model grid points.</a:t>
            </a:r>
          </a:p>
          <a:p>
            <a:pPr lvl="1"/>
            <a:r>
              <a:rPr lang="en-US" dirty="0" smtClean="0"/>
              <a:t>Quantile mapping to address distributional biases.</a:t>
            </a:r>
          </a:p>
          <a:p>
            <a:pPr lvl="1"/>
            <a:r>
              <a:rPr lang="en-US" dirty="0" smtClean="0"/>
              <a:t>Dressing each member with (amount-dependent) Gaussian noise to enlarge spread.</a:t>
            </a:r>
          </a:p>
          <a:p>
            <a:pPr lvl="1"/>
            <a:r>
              <a:rPr lang="en-US" dirty="0" smtClean="0"/>
              <a:t>Calculating probabilities from ensemble relative frequency.</a:t>
            </a:r>
          </a:p>
          <a:p>
            <a:pPr lvl="1"/>
            <a:r>
              <a:rPr lang="en-US" dirty="0" smtClean="0"/>
              <a:t>Spatial smoothing of the resulting POP probability field with a </a:t>
            </a:r>
            <a:r>
              <a:rPr lang="en-US" dirty="0" err="1" smtClean="0"/>
              <a:t>Savitzky-Golay</a:t>
            </a:r>
            <a:r>
              <a:rPr lang="en-US" dirty="0" smtClean="0"/>
              <a:t> smoother </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a:t>
            </a:fld>
            <a:endParaRPr lang="en-US"/>
          </a:p>
        </p:txBody>
      </p:sp>
    </p:spTree>
    <p:extLst>
      <p:ext uri="{BB962C8B-B14F-4D97-AF65-F5344CB8AC3E}">
        <p14:creationId xmlns:p14="http://schemas.microsoft.com/office/powerpoint/2010/main" val="72797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(ECMWF).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161"/>
            <a:ext cx="7137400" cy="5943600"/>
          </a:xfrm>
          <a:prstGeom prst="rect">
            <a:avLst/>
          </a:prstGeom>
        </p:spPr>
      </p:pic>
      <p:sp>
        <p:nvSpPr>
          <p:cNvPr id="3" name="TextBox 2"/>
          <p:cNvSpPr txBox="1"/>
          <p:nvPr/>
        </p:nvSpPr>
        <p:spPr>
          <a:xfrm>
            <a:off x="7370540" y="1471936"/>
            <a:ext cx="3598486" cy="1754326"/>
          </a:xfrm>
          <a:prstGeom prst="rect">
            <a:avLst/>
          </a:prstGeom>
          <a:noFill/>
        </p:spPr>
        <p:txBody>
          <a:bodyPr wrap="none" rtlCol="0">
            <a:spAutoFit/>
          </a:bodyPr>
          <a:lstStyle/>
          <a:p>
            <a:r>
              <a:rPr lang="en-US" dirty="0" smtClean="0"/>
              <a:t>There is less of a change from the</a:t>
            </a:r>
          </a:p>
          <a:p>
            <a:r>
              <a:rPr lang="en-US" dirty="0" smtClean="0"/>
              <a:t>quantile mapping step in (b) to the</a:t>
            </a:r>
          </a:p>
          <a:p>
            <a:r>
              <a:rPr lang="en-US" dirty="0" smtClean="0"/>
              <a:t>dressed ensemble in (c) because the</a:t>
            </a:r>
          </a:p>
          <a:p>
            <a:r>
              <a:rPr lang="en-US" dirty="0" smtClean="0"/>
              <a:t>quantile-mapped probabilities are</a:t>
            </a:r>
          </a:p>
          <a:p>
            <a:r>
              <a:rPr lang="en-US" dirty="0" smtClean="0"/>
              <a:t>already fairly reliable</a:t>
            </a:r>
            <a:r>
              <a:rPr lang="en-US" dirty="0" smtClean="0"/>
              <a:t>.   The dressing </a:t>
            </a:r>
          </a:p>
          <a:p>
            <a:r>
              <a:rPr lang="en-US" dirty="0" smtClean="0"/>
              <a:t>does less work.</a:t>
            </a:r>
            <a:endParaRPr lang="en-US" dirty="0"/>
          </a:p>
        </p:txBody>
      </p:sp>
      <p:sp>
        <p:nvSpPr>
          <p:cNvPr id="5" name="Slide Number Placeholder 4"/>
          <p:cNvSpPr>
            <a:spLocks noGrp="1"/>
          </p:cNvSpPr>
          <p:nvPr>
            <p:ph type="sldNum" sz="quarter" idx="12"/>
          </p:nvPr>
        </p:nvSpPr>
        <p:spPr/>
        <p:txBody>
          <a:bodyPr/>
          <a:lstStyle/>
          <a:p>
            <a:fld id="{57A943EE-946A-8E45-BF33-9C56051D287D}" type="slidenum">
              <a:rPr lang="en-US" smtClean="0"/>
              <a:t>20</a:t>
            </a:fld>
            <a:endParaRPr lang="en-US"/>
          </a:p>
        </p:txBody>
      </p:sp>
    </p:spTree>
    <p:extLst>
      <p:ext uri="{BB962C8B-B14F-4D97-AF65-F5344CB8AC3E}">
        <p14:creationId xmlns:p14="http://schemas.microsoft.com/office/powerpoint/2010/main" val="1710888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81" y="124903"/>
            <a:ext cx="10515600" cy="704258"/>
          </a:xfrm>
        </p:spPr>
        <p:txBody>
          <a:bodyPr/>
          <a:lstStyle/>
          <a:p>
            <a:r>
              <a:rPr lang="en-US" b="1" dirty="0" smtClean="0"/>
              <a:t>A quick case study (multi-model ensemble).  </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7137400" cy="5943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612" y="4207615"/>
            <a:ext cx="3383269" cy="2650385"/>
          </a:xfrm>
          <a:prstGeom prst="rect">
            <a:avLst/>
          </a:prstGeom>
        </p:spPr>
      </p:pic>
      <p:sp>
        <p:nvSpPr>
          <p:cNvPr id="6" name="Rectangle 5"/>
          <p:cNvSpPr/>
          <p:nvPr/>
        </p:nvSpPr>
        <p:spPr>
          <a:xfrm>
            <a:off x="7861300" y="4264025"/>
            <a:ext cx="98425" cy="11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73295" y="4165698"/>
            <a:ext cx="274434" cy="307777"/>
          </a:xfrm>
          <a:prstGeom prst="rect">
            <a:avLst/>
          </a:prstGeom>
          <a:noFill/>
        </p:spPr>
        <p:txBody>
          <a:bodyPr wrap="none" rtlCol="0">
            <a:spAutoFit/>
          </a:bodyPr>
          <a:lstStyle/>
          <a:p>
            <a:r>
              <a:rPr lang="en-US" sz="1400" dirty="0" smtClean="0"/>
              <a:t>e</a:t>
            </a:r>
            <a:endParaRPr lang="en-US" sz="1400" dirty="0"/>
          </a:p>
        </p:txBody>
      </p:sp>
      <p:sp>
        <p:nvSpPr>
          <p:cNvPr id="4" name="TextBox 3"/>
          <p:cNvSpPr txBox="1"/>
          <p:nvPr/>
        </p:nvSpPr>
        <p:spPr>
          <a:xfrm>
            <a:off x="7320716" y="948727"/>
            <a:ext cx="4087906" cy="3139321"/>
          </a:xfrm>
          <a:prstGeom prst="rect">
            <a:avLst/>
          </a:prstGeom>
          <a:noFill/>
        </p:spPr>
        <p:txBody>
          <a:bodyPr wrap="square" rtlCol="0">
            <a:spAutoFit/>
          </a:bodyPr>
          <a:lstStyle/>
          <a:p>
            <a:r>
              <a:rPr lang="en-US" dirty="0" smtClean="0"/>
              <a:t>The final product is a linear combination</a:t>
            </a:r>
          </a:p>
          <a:p>
            <a:r>
              <a:rPr lang="en-US" dirty="0" smtClean="0"/>
              <a:t>of the three systems’ probabilities, here arbitrarily set to 25% to NCEP and CMC, 50 % to ECMWF.</a:t>
            </a:r>
          </a:p>
          <a:p>
            <a:endParaRPr lang="en-US" dirty="0"/>
          </a:p>
          <a:p>
            <a:r>
              <a:rPr lang="en-US" dirty="0" smtClean="0"/>
              <a:t>This weighting is admittedly ad-hoc, but </a:t>
            </a:r>
          </a:p>
          <a:p>
            <a:r>
              <a:rPr lang="en-US" dirty="0" smtClean="0"/>
              <a:t>makes some sense because of the larger ECMWF ensemble size and the larger ensemble skill.   A more objective procedure is possible and relatively simple.</a:t>
            </a:r>
            <a:endParaRPr lang="en-US" dirty="0"/>
          </a:p>
        </p:txBody>
      </p:sp>
      <p:sp>
        <p:nvSpPr>
          <p:cNvPr id="8" name="Slide Number Placeholder 7"/>
          <p:cNvSpPr>
            <a:spLocks noGrp="1"/>
          </p:cNvSpPr>
          <p:nvPr>
            <p:ph type="sldNum" sz="quarter" idx="12"/>
          </p:nvPr>
        </p:nvSpPr>
        <p:spPr/>
        <p:txBody>
          <a:bodyPr/>
          <a:lstStyle/>
          <a:p>
            <a:fld id="{57A943EE-946A-8E45-BF33-9C56051D287D}" type="slidenum">
              <a:rPr lang="en-US" smtClean="0"/>
              <a:t>21</a:t>
            </a:fld>
            <a:endParaRPr lang="en-US"/>
          </a:p>
        </p:txBody>
      </p:sp>
    </p:spTree>
    <p:extLst>
      <p:ext uri="{BB962C8B-B14F-4D97-AF65-F5344CB8AC3E}">
        <p14:creationId xmlns:p14="http://schemas.microsoft.com/office/powerpoint/2010/main" val="95322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3108"/>
          </a:xfrm>
        </p:spPr>
        <p:txBody>
          <a:bodyPr/>
          <a:lstStyle/>
          <a:p>
            <a:r>
              <a:rPr lang="en-US" b="1" dirty="0" smtClean="0"/>
              <a:t>Understanding the new algorithm </a:t>
            </a:r>
            <a:endParaRPr lang="en-US" b="1" dirty="0"/>
          </a:p>
        </p:txBody>
      </p:sp>
      <p:sp>
        <p:nvSpPr>
          <p:cNvPr id="3" name="Content Placeholder 2"/>
          <p:cNvSpPr>
            <a:spLocks noGrp="1"/>
          </p:cNvSpPr>
          <p:nvPr>
            <p:ph idx="1"/>
          </p:nvPr>
        </p:nvSpPr>
        <p:spPr>
          <a:xfrm>
            <a:off x="609600" y="1375148"/>
            <a:ext cx="10515600" cy="5482851"/>
          </a:xfrm>
        </p:spPr>
        <p:txBody>
          <a:bodyPr>
            <a:normAutofit fontScale="92500" lnSpcReduction="20000"/>
          </a:bodyPr>
          <a:lstStyle/>
          <a:p>
            <a:r>
              <a:rPr lang="en-US" dirty="0" smtClean="0"/>
              <a:t>Quantile-mapped forecasts are still unreliable, i.e., over-confident in their probabilities.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Having addressed errors in the mean with quantile mapping, we turn to addressing spread deficiency with “dressing.” </a:t>
            </a:r>
            <a:r>
              <a:rPr lang="en-US" dirty="0"/>
              <a:t>See Vincent Fortin et al. </a:t>
            </a:r>
            <a:r>
              <a:rPr lang="en-US" dirty="0">
                <a:hlinkClick r:id="rId2"/>
              </a:rPr>
              <a:t>article</a:t>
            </a:r>
            <a:r>
              <a:rPr lang="en-US" dirty="0"/>
              <a:t> for a rationale for </a:t>
            </a:r>
            <a:r>
              <a:rPr lang="en-US" dirty="0" err="1"/>
              <a:t>postprocessing</a:t>
            </a:r>
            <a:r>
              <a:rPr lang="en-US" dirty="0"/>
              <a:t> an ensemble using a dressing algorithm with different weights and different probability distributions for each member</a:t>
            </a:r>
            <a:r>
              <a:rPr lang="en-US" dirty="0" smtClean="0"/>
              <a:t>.</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645" y="1828800"/>
            <a:ext cx="2977198" cy="2897094"/>
          </a:xfrm>
          <a:prstGeom prst="rect">
            <a:avLst/>
          </a:prstGeom>
        </p:spPr>
      </p:pic>
      <p:sp>
        <p:nvSpPr>
          <p:cNvPr id="6" name="TextBox 5"/>
          <p:cNvSpPr txBox="1"/>
          <p:nvPr/>
        </p:nvSpPr>
        <p:spPr>
          <a:xfrm>
            <a:off x="6883843" y="2293986"/>
            <a:ext cx="1025409" cy="1754326"/>
          </a:xfrm>
          <a:prstGeom prst="rect">
            <a:avLst/>
          </a:prstGeom>
          <a:noFill/>
        </p:spPr>
        <p:txBody>
          <a:bodyPr wrap="none" rtlCol="0">
            <a:spAutoFit/>
          </a:bodyPr>
          <a:lstStyle/>
          <a:p>
            <a:r>
              <a:rPr lang="en-US" dirty="0" smtClean="0"/>
              <a:t>NCEP</a:t>
            </a:r>
          </a:p>
          <a:p>
            <a:r>
              <a:rPr lang="en-US" dirty="0" smtClean="0"/>
              <a:t>24-h</a:t>
            </a:r>
          </a:p>
          <a:p>
            <a:r>
              <a:rPr lang="en-US" dirty="0" smtClean="0"/>
              <a:t>quantile</a:t>
            </a:r>
          </a:p>
          <a:p>
            <a:r>
              <a:rPr lang="en-US" dirty="0" smtClean="0"/>
              <a:t>mapped</a:t>
            </a:r>
          </a:p>
          <a:p>
            <a:r>
              <a:rPr lang="en-US" dirty="0" smtClean="0"/>
              <a:t>forecasts</a:t>
            </a:r>
          </a:p>
          <a:p>
            <a:r>
              <a:rPr lang="en-US" dirty="0" smtClean="0"/>
              <a:t>of POP</a:t>
            </a:r>
            <a:endParaRPr lang="en-US" dirty="0"/>
          </a:p>
        </p:txBody>
      </p:sp>
    </p:spTree>
    <p:extLst>
      <p:ext uri="{BB962C8B-B14F-4D97-AF65-F5344CB8AC3E}">
        <p14:creationId xmlns:p14="http://schemas.microsoft.com/office/powerpoint/2010/main" val="178267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6777"/>
          </a:xfrm>
        </p:spPr>
        <p:txBody>
          <a:bodyPr/>
          <a:lstStyle/>
          <a:p>
            <a:r>
              <a:rPr lang="en-US" b="1" dirty="0" smtClean="0"/>
              <a:t>Fortin’s two ways to address overconfidence</a:t>
            </a:r>
            <a:endParaRPr lang="en-US" b="1" dirty="0"/>
          </a:p>
        </p:txBody>
      </p:sp>
      <p:sp>
        <p:nvSpPr>
          <p:cNvPr id="3" name="Content Placeholder 2"/>
          <p:cNvSpPr>
            <a:spLocks noGrp="1"/>
          </p:cNvSpPr>
          <p:nvPr>
            <p:ph idx="1"/>
          </p:nvPr>
        </p:nvSpPr>
        <p:spPr>
          <a:xfrm>
            <a:off x="704135" y="1618681"/>
            <a:ext cx="10515600" cy="4351338"/>
          </a:xfrm>
        </p:spPr>
        <p:txBody>
          <a:bodyPr/>
          <a:lstStyle/>
          <a:p>
            <a:r>
              <a:rPr lang="en-US" dirty="0" smtClean="0"/>
              <a:t>1.  Increase ensemble spread by “dressing” with pdfs.</a:t>
            </a:r>
            <a:r>
              <a:rPr lang="en-US" b="1" dirty="0">
                <a:solidFill>
                  <a:srgbClr val="FF0000"/>
                </a:solidFill>
              </a:rPr>
              <a:t> </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23</a:t>
            </a:fld>
            <a:endParaRPr lang="en-US" dirty="0"/>
          </a:p>
        </p:txBody>
      </p:sp>
      <p:cxnSp>
        <p:nvCxnSpPr>
          <p:cNvPr id="6" name="Straight Connector 5"/>
          <p:cNvCxnSpPr/>
          <p:nvPr/>
        </p:nvCxnSpPr>
        <p:spPr>
          <a:xfrm flipV="1">
            <a:off x="781518" y="3048417"/>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81518"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79577" y="2934117"/>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04530" y="2934117"/>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23612"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797336" y="2927394"/>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793" y="3155994"/>
            <a:ext cx="601447" cy="307777"/>
          </a:xfrm>
          <a:prstGeom prst="rect">
            <a:avLst/>
          </a:prstGeom>
          <a:noFill/>
        </p:spPr>
        <p:txBody>
          <a:bodyPr wrap="none" rtlCol="0">
            <a:spAutoFit/>
          </a:bodyPr>
          <a:lstStyle/>
          <a:p>
            <a:r>
              <a:rPr lang="en-US" sz="1400" dirty="0" smtClean="0"/>
              <a:t>0 mm</a:t>
            </a:r>
            <a:endParaRPr lang="en-US" sz="1400" dirty="0"/>
          </a:p>
        </p:txBody>
      </p:sp>
      <p:sp>
        <p:nvSpPr>
          <p:cNvPr id="14" name="TextBox 13"/>
          <p:cNvSpPr txBox="1"/>
          <p:nvPr/>
        </p:nvSpPr>
        <p:spPr>
          <a:xfrm>
            <a:off x="5303806" y="3253115"/>
            <a:ext cx="601447" cy="307777"/>
          </a:xfrm>
          <a:prstGeom prst="rect">
            <a:avLst/>
          </a:prstGeom>
          <a:noFill/>
        </p:spPr>
        <p:txBody>
          <a:bodyPr wrap="none" rtlCol="0">
            <a:spAutoFit/>
          </a:bodyPr>
          <a:lstStyle/>
          <a:p>
            <a:r>
              <a:rPr lang="en-US" sz="1400" dirty="0"/>
              <a:t>2</a:t>
            </a:r>
            <a:r>
              <a:rPr lang="en-US" sz="1400" dirty="0" smtClean="0"/>
              <a:t> mm</a:t>
            </a:r>
            <a:endParaRPr lang="en-US" sz="1400" dirty="0"/>
          </a:p>
        </p:txBody>
      </p:sp>
      <p:sp>
        <p:nvSpPr>
          <p:cNvPr id="15" name="TextBox 14"/>
          <p:cNvSpPr txBox="1"/>
          <p:nvPr/>
        </p:nvSpPr>
        <p:spPr>
          <a:xfrm>
            <a:off x="2878853" y="3253116"/>
            <a:ext cx="601447" cy="307777"/>
          </a:xfrm>
          <a:prstGeom prst="rect">
            <a:avLst/>
          </a:prstGeom>
          <a:noFill/>
        </p:spPr>
        <p:txBody>
          <a:bodyPr wrap="none" rtlCol="0">
            <a:spAutoFit/>
          </a:bodyPr>
          <a:lstStyle/>
          <a:p>
            <a:r>
              <a:rPr lang="en-US" sz="1400" dirty="0"/>
              <a:t>1</a:t>
            </a:r>
            <a:r>
              <a:rPr lang="en-US" sz="1400" dirty="0" smtClean="0"/>
              <a:t> mm</a:t>
            </a:r>
            <a:endParaRPr lang="en-US" sz="1400" dirty="0"/>
          </a:p>
        </p:txBody>
      </p:sp>
      <p:sp>
        <p:nvSpPr>
          <p:cNvPr id="16" name="TextBox 15"/>
          <p:cNvSpPr txBox="1"/>
          <p:nvPr/>
        </p:nvSpPr>
        <p:spPr>
          <a:xfrm>
            <a:off x="7822888" y="3253114"/>
            <a:ext cx="601447" cy="307777"/>
          </a:xfrm>
          <a:prstGeom prst="rect">
            <a:avLst/>
          </a:prstGeom>
          <a:noFill/>
        </p:spPr>
        <p:txBody>
          <a:bodyPr wrap="none" rtlCol="0">
            <a:spAutoFit/>
          </a:bodyPr>
          <a:lstStyle/>
          <a:p>
            <a:r>
              <a:rPr lang="en-US" sz="1400" dirty="0"/>
              <a:t>3</a:t>
            </a:r>
            <a:r>
              <a:rPr lang="en-US" sz="1400" dirty="0" smtClean="0"/>
              <a:t> mm</a:t>
            </a:r>
            <a:endParaRPr lang="en-US" sz="1400" dirty="0"/>
          </a:p>
        </p:txBody>
      </p:sp>
      <p:sp>
        <p:nvSpPr>
          <p:cNvPr id="17" name="TextBox 16"/>
          <p:cNvSpPr txBox="1"/>
          <p:nvPr/>
        </p:nvSpPr>
        <p:spPr>
          <a:xfrm>
            <a:off x="10496612" y="3213567"/>
            <a:ext cx="601447" cy="307777"/>
          </a:xfrm>
          <a:prstGeom prst="rect">
            <a:avLst/>
          </a:prstGeom>
          <a:noFill/>
        </p:spPr>
        <p:txBody>
          <a:bodyPr wrap="none" rtlCol="0">
            <a:spAutoFit/>
          </a:bodyPr>
          <a:lstStyle/>
          <a:p>
            <a:r>
              <a:rPr lang="en-US" sz="1400" dirty="0"/>
              <a:t>4</a:t>
            </a:r>
            <a:r>
              <a:rPr lang="en-US" sz="1400" smtClean="0"/>
              <a:t> </a:t>
            </a:r>
            <a:r>
              <a:rPr lang="en-US" sz="1400" dirty="0" smtClean="0"/>
              <a:t>mm</a:t>
            </a:r>
            <a:endParaRPr lang="en-US" sz="1400" dirty="0"/>
          </a:p>
        </p:txBody>
      </p:sp>
      <p:sp>
        <p:nvSpPr>
          <p:cNvPr id="18" name="Oval 17"/>
          <p:cNvSpPr/>
          <p:nvPr/>
        </p:nvSpPr>
        <p:spPr>
          <a:xfrm>
            <a:off x="951847" y="298454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53657" y="298454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247528" y="2977260"/>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63337" y="297725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864940" y="297725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54175" y="299574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43288" y="2991267"/>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72265" y="298454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43475" y="297725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701992" y="297725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a:off x="1371357" y="2268488"/>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26116" y="3578071"/>
            <a:ext cx="1084143" cy="646331"/>
          </a:xfrm>
          <a:prstGeom prst="rect">
            <a:avLst/>
          </a:prstGeom>
          <a:noFill/>
        </p:spPr>
        <p:txBody>
          <a:bodyPr wrap="none" rtlCol="0">
            <a:spAutoFit/>
          </a:bodyPr>
          <a:lstStyle/>
          <a:p>
            <a:pPr algn="ctr"/>
            <a:r>
              <a:rPr lang="en-US" dirty="0" smtClean="0"/>
              <a:t>POP </a:t>
            </a:r>
          </a:p>
          <a:p>
            <a:pPr algn="ctr"/>
            <a:r>
              <a:rPr lang="en-US" dirty="0" smtClean="0"/>
              <a:t>threshold</a:t>
            </a:r>
            <a:endParaRPr lang="en-US" dirty="0"/>
          </a:p>
        </p:txBody>
      </p:sp>
      <p:sp>
        <p:nvSpPr>
          <p:cNvPr id="32" name="TextBox 31"/>
          <p:cNvSpPr txBox="1"/>
          <p:nvPr/>
        </p:nvSpPr>
        <p:spPr>
          <a:xfrm>
            <a:off x="3179576" y="2321948"/>
            <a:ext cx="4120102" cy="369332"/>
          </a:xfrm>
          <a:prstGeom prst="rect">
            <a:avLst/>
          </a:prstGeom>
          <a:noFill/>
        </p:spPr>
        <p:txBody>
          <a:bodyPr wrap="none" rtlCol="0">
            <a:spAutoFit/>
          </a:bodyPr>
          <a:lstStyle/>
          <a:p>
            <a:r>
              <a:rPr lang="en-US" dirty="0" smtClean="0"/>
              <a:t>probability from relative frequency = 9/10</a:t>
            </a:r>
            <a:endParaRPr lang="en-US" dirty="0"/>
          </a:p>
        </p:txBody>
      </p:sp>
      <p:pic>
        <p:nvPicPr>
          <p:cNvPr id="33" name="Picture 32"/>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972266" y="4744526"/>
            <a:ext cx="1447800" cy="647667"/>
          </a:xfrm>
          <a:prstGeom prst="rect">
            <a:avLst/>
          </a:prstGeom>
        </p:spPr>
      </p:pic>
      <p:cxnSp>
        <p:nvCxnSpPr>
          <p:cNvPr id="34" name="Straight Connector 33"/>
          <p:cNvCxnSpPr/>
          <p:nvPr/>
        </p:nvCxnSpPr>
        <p:spPr>
          <a:xfrm flipV="1">
            <a:off x="838200" y="543498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38200"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36259" y="532068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61212" y="532068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80294"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854018" y="531396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37475" y="5542560"/>
            <a:ext cx="601447" cy="307777"/>
          </a:xfrm>
          <a:prstGeom prst="rect">
            <a:avLst/>
          </a:prstGeom>
          <a:noFill/>
        </p:spPr>
        <p:txBody>
          <a:bodyPr wrap="none" rtlCol="0">
            <a:spAutoFit/>
          </a:bodyPr>
          <a:lstStyle/>
          <a:p>
            <a:r>
              <a:rPr lang="en-US" sz="1400" dirty="0" smtClean="0"/>
              <a:t>0 mm</a:t>
            </a:r>
            <a:endParaRPr lang="en-US" sz="1400" dirty="0"/>
          </a:p>
        </p:txBody>
      </p:sp>
      <p:sp>
        <p:nvSpPr>
          <p:cNvPr id="41" name="TextBox 40"/>
          <p:cNvSpPr txBox="1"/>
          <p:nvPr/>
        </p:nvSpPr>
        <p:spPr>
          <a:xfrm>
            <a:off x="5360488" y="5639681"/>
            <a:ext cx="601447" cy="307777"/>
          </a:xfrm>
          <a:prstGeom prst="rect">
            <a:avLst/>
          </a:prstGeom>
          <a:noFill/>
        </p:spPr>
        <p:txBody>
          <a:bodyPr wrap="none" rtlCol="0">
            <a:spAutoFit/>
          </a:bodyPr>
          <a:lstStyle/>
          <a:p>
            <a:r>
              <a:rPr lang="en-US" sz="1400" dirty="0"/>
              <a:t>2</a:t>
            </a:r>
            <a:r>
              <a:rPr lang="en-US" sz="1400" dirty="0" smtClean="0"/>
              <a:t> mm</a:t>
            </a:r>
            <a:endParaRPr lang="en-US" sz="1400" dirty="0"/>
          </a:p>
        </p:txBody>
      </p:sp>
      <p:sp>
        <p:nvSpPr>
          <p:cNvPr id="42" name="TextBox 41"/>
          <p:cNvSpPr txBox="1"/>
          <p:nvPr/>
        </p:nvSpPr>
        <p:spPr>
          <a:xfrm>
            <a:off x="2935535" y="5639682"/>
            <a:ext cx="601447" cy="307777"/>
          </a:xfrm>
          <a:prstGeom prst="rect">
            <a:avLst/>
          </a:prstGeom>
          <a:noFill/>
        </p:spPr>
        <p:txBody>
          <a:bodyPr wrap="none" rtlCol="0">
            <a:spAutoFit/>
          </a:bodyPr>
          <a:lstStyle/>
          <a:p>
            <a:r>
              <a:rPr lang="en-US" sz="1400" dirty="0"/>
              <a:t>1</a:t>
            </a:r>
            <a:r>
              <a:rPr lang="en-US" sz="1400" dirty="0" smtClean="0"/>
              <a:t> mm</a:t>
            </a:r>
            <a:endParaRPr lang="en-US" sz="1400" dirty="0"/>
          </a:p>
        </p:txBody>
      </p:sp>
      <p:sp>
        <p:nvSpPr>
          <p:cNvPr id="43" name="TextBox 42"/>
          <p:cNvSpPr txBox="1"/>
          <p:nvPr/>
        </p:nvSpPr>
        <p:spPr>
          <a:xfrm>
            <a:off x="7879570" y="5639680"/>
            <a:ext cx="601447" cy="307777"/>
          </a:xfrm>
          <a:prstGeom prst="rect">
            <a:avLst/>
          </a:prstGeom>
          <a:noFill/>
        </p:spPr>
        <p:txBody>
          <a:bodyPr wrap="none" rtlCol="0">
            <a:spAutoFit/>
          </a:bodyPr>
          <a:lstStyle/>
          <a:p>
            <a:r>
              <a:rPr lang="en-US" sz="1400" dirty="0"/>
              <a:t>3</a:t>
            </a:r>
            <a:r>
              <a:rPr lang="en-US" sz="1400" dirty="0" smtClean="0"/>
              <a:t> mm</a:t>
            </a:r>
            <a:endParaRPr lang="en-US" sz="1400" dirty="0"/>
          </a:p>
        </p:txBody>
      </p:sp>
      <p:sp>
        <p:nvSpPr>
          <p:cNvPr id="44" name="TextBox 43"/>
          <p:cNvSpPr txBox="1"/>
          <p:nvPr/>
        </p:nvSpPr>
        <p:spPr>
          <a:xfrm>
            <a:off x="10553294" y="5600133"/>
            <a:ext cx="601447" cy="307777"/>
          </a:xfrm>
          <a:prstGeom prst="rect">
            <a:avLst/>
          </a:prstGeom>
          <a:noFill/>
        </p:spPr>
        <p:txBody>
          <a:bodyPr wrap="none" rtlCol="0">
            <a:spAutoFit/>
          </a:bodyPr>
          <a:lstStyle/>
          <a:p>
            <a:r>
              <a:rPr lang="en-US" sz="1400" dirty="0"/>
              <a:t>4</a:t>
            </a:r>
            <a:r>
              <a:rPr lang="en-US" sz="1400" smtClean="0"/>
              <a:t> </a:t>
            </a:r>
            <a:r>
              <a:rPr lang="en-US" sz="1400" dirty="0" smtClean="0"/>
              <a:t>mm</a:t>
            </a:r>
            <a:endParaRPr lang="en-US" sz="1400" dirty="0"/>
          </a:p>
        </p:txBody>
      </p:sp>
      <p:sp>
        <p:nvSpPr>
          <p:cNvPr id="45" name="Oval 44"/>
          <p:cNvSpPr/>
          <p:nvPr/>
        </p:nvSpPr>
        <p:spPr>
          <a:xfrm>
            <a:off x="781518" y="536382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610339" y="537110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304210" y="5363826"/>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920019" y="536382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451619" y="5371108"/>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310857" y="538231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599970" y="537783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628947" y="537110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500157" y="536382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758674" y="536382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H="1">
            <a:off x="1428039" y="4655054"/>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82798" y="5964637"/>
            <a:ext cx="1084143" cy="646331"/>
          </a:xfrm>
          <a:prstGeom prst="rect">
            <a:avLst/>
          </a:prstGeom>
          <a:noFill/>
        </p:spPr>
        <p:txBody>
          <a:bodyPr wrap="none" rtlCol="0">
            <a:spAutoFit/>
          </a:bodyPr>
          <a:lstStyle/>
          <a:p>
            <a:pPr algn="ctr"/>
            <a:r>
              <a:rPr lang="en-US" dirty="0" smtClean="0"/>
              <a:t>POP </a:t>
            </a:r>
          </a:p>
          <a:p>
            <a:pPr algn="ctr"/>
            <a:r>
              <a:rPr lang="en-US" dirty="0" smtClean="0"/>
              <a:t>threshold</a:t>
            </a:r>
            <a:endParaRPr lang="en-US" dirty="0"/>
          </a:p>
        </p:txBody>
      </p:sp>
      <p:sp>
        <p:nvSpPr>
          <p:cNvPr id="57" name="TextBox 56"/>
          <p:cNvSpPr txBox="1"/>
          <p:nvPr/>
        </p:nvSpPr>
        <p:spPr>
          <a:xfrm>
            <a:off x="3151048" y="4331978"/>
            <a:ext cx="4972643" cy="369332"/>
          </a:xfrm>
          <a:prstGeom prst="rect">
            <a:avLst/>
          </a:prstGeom>
          <a:noFill/>
        </p:spPr>
        <p:txBody>
          <a:bodyPr wrap="none" rtlCol="0">
            <a:spAutoFit/>
          </a:bodyPr>
          <a:lstStyle/>
          <a:p>
            <a:r>
              <a:rPr lang="en-US" dirty="0" smtClean="0"/>
              <a:t>probability from integrating kernel densities ~ 85 %</a:t>
            </a:r>
            <a:endParaRPr lang="en-US" dirty="0"/>
          </a:p>
        </p:txBody>
      </p:sp>
      <p:pic>
        <p:nvPicPr>
          <p:cNvPr id="58" name="Picture 57"/>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41331" y="4716157"/>
            <a:ext cx="1447800" cy="647667"/>
          </a:xfrm>
          <a:prstGeom prst="rect">
            <a:avLst/>
          </a:prstGeom>
        </p:spPr>
      </p:pic>
      <p:pic>
        <p:nvPicPr>
          <p:cNvPr id="59" name="Picture 58"/>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670656" y="4727159"/>
            <a:ext cx="1447800" cy="647667"/>
          </a:xfrm>
          <a:prstGeom prst="rect">
            <a:avLst/>
          </a:prstGeom>
        </p:spPr>
      </p:pic>
      <p:pic>
        <p:nvPicPr>
          <p:cNvPr id="61" name="Picture 60"/>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6147483" y="4734539"/>
            <a:ext cx="1447800" cy="647667"/>
          </a:xfrm>
          <a:prstGeom prst="rect">
            <a:avLst/>
          </a:prstGeom>
        </p:spPr>
      </p:pic>
      <p:pic>
        <p:nvPicPr>
          <p:cNvPr id="63" name="Picture 62"/>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1938021" y="4750500"/>
            <a:ext cx="1447800" cy="647667"/>
          </a:xfrm>
          <a:prstGeom prst="rect">
            <a:avLst/>
          </a:prstGeom>
        </p:spPr>
      </p:pic>
      <p:pic>
        <p:nvPicPr>
          <p:cNvPr id="64" name="Picture 63"/>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2698202" y="4754685"/>
            <a:ext cx="1447800" cy="647667"/>
          </a:xfrm>
          <a:prstGeom prst="rect">
            <a:avLst/>
          </a:prstGeom>
        </p:spPr>
      </p:pic>
      <p:pic>
        <p:nvPicPr>
          <p:cNvPr id="65" name="Picture 64"/>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308898" y="4730166"/>
            <a:ext cx="1447800" cy="647667"/>
          </a:xfrm>
          <a:prstGeom prst="rect">
            <a:avLst/>
          </a:prstGeom>
        </p:spPr>
      </p:pic>
      <p:pic>
        <p:nvPicPr>
          <p:cNvPr id="66" name="Picture 65"/>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3970832" y="4738126"/>
            <a:ext cx="1447800" cy="647667"/>
          </a:xfrm>
          <a:prstGeom prst="rect">
            <a:avLst/>
          </a:prstGeom>
        </p:spPr>
      </p:pic>
      <p:pic>
        <p:nvPicPr>
          <p:cNvPr id="67" name="Picture 66"/>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4884597" y="4769900"/>
            <a:ext cx="1447800" cy="647667"/>
          </a:xfrm>
          <a:prstGeom prst="rect">
            <a:avLst/>
          </a:prstGeom>
        </p:spPr>
      </p:pic>
      <p:pic>
        <p:nvPicPr>
          <p:cNvPr id="62" name="Picture 61"/>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819866" y="4744526"/>
            <a:ext cx="1447800" cy="647667"/>
          </a:xfrm>
          <a:prstGeom prst="rect">
            <a:avLst/>
          </a:prstGeom>
        </p:spPr>
      </p:pic>
      <p:sp>
        <p:nvSpPr>
          <p:cNvPr id="68" name="TextBox 67"/>
          <p:cNvSpPr txBox="1"/>
          <p:nvPr/>
        </p:nvSpPr>
        <p:spPr>
          <a:xfrm>
            <a:off x="10186876" y="1958122"/>
            <a:ext cx="1421223" cy="646331"/>
          </a:xfrm>
          <a:prstGeom prst="rect">
            <a:avLst/>
          </a:prstGeom>
          <a:noFill/>
        </p:spPr>
        <p:txBody>
          <a:bodyPr wrap="none" rtlCol="0">
            <a:spAutoFit/>
          </a:bodyPr>
          <a:lstStyle/>
          <a:p>
            <a:r>
              <a:rPr lang="en-US" b="1" dirty="0" smtClean="0">
                <a:solidFill>
                  <a:srgbClr val="FF0000"/>
                </a:solidFill>
              </a:rPr>
              <a:t>BEFORE</a:t>
            </a:r>
          </a:p>
          <a:p>
            <a:r>
              <a:rPr lang="en-US" b="1" dirty="0" smtClean="0">
                <a:solidFill>
                  <a:srgbClr val="FF0000"/>
                </a:solidFill>
              </a:rPr>
              <a:t>(more sharp)</a:t>
            </a:r>
            <a:endParaRPr lang="en-US" b="1" dirty="0">
              <a:solidFill>
                <a:srgbClr val="FF0000"/>
              </a:solidFill>
            </a:endParaRPr>
          </a:p>
        </p:txBody>
      </p:sp>
      <p:sp>
        <p:nvSpPr>
          <p:cNvPr id="69" name="TextBox 68"/>
          <p:cNvSpPr txBox="1"/>
          <p:nvPr/>
        </p:nvSpPr>
        <p:spPr>
          <a:xfrm>
            <a:off x="10191111" y="4293497"/>
            <a:ext cx="1269899" cy="646331"/>
          </a:xfrm>
          <a:prstGeom prst="rect">
            <a:avLst/>
          </a:prstGeom>
          <a:noFill/>
        </p:spPr>
        <p:txBody>
          <a:bodyPr wrap="none" rtlCol="0">
            <a:spAutoFit/>
          </a:bodyPr>
          <a:lstStyle/>
          <a:p>
            <a:r>
              <a:rPr lang="en-US" b="1" dirty="0" smtClean="0">
                <a:solidFill>
                  <a:srgbClr val="FF0000"/>
                </a:solidFill>
              </a:rPr>
              <a:t>AFTER</a:t>
            </a:r>
          </a:p>
          <a:p>
            <a:r>
              <a:rPr lang="en-US" b="1" dirty="0" smtClean="0">
                <a:solidFill>
                  <a:srgbClr val="FF0000"/>
                </a:solidFill>
              </a:rPr>
              <a:t>(less sharp)</a:t>
            </a:r>
            <a:endParaRPr lang="en-US" b="1" dirty="0">
              <a:solidFill>
                <a:srgbClr val="FF0000"/>
              </a:solidFill>
            </a:endParaRPr>
          </a:p>
        </p:txBody>
      </p:sp>
      <p:sp>
        <p:nvSpPr>
          <p:cNvPr id="70" name="TextBox 69"/>
          <p:cNvSpPr txBox="1"/>
          <p:nvPr/>
        </p:nvSpPr>
        <p:spPr>
          <a:xfrm>
            <a:off x="2107751" y="6094005"/>
            <a:ext cx="8971174" cy="338554"/>
          </a:xfrm>
          <a:prstGeom prst="rect">
            <a:avLst/>
          </a:prstGeom>
          <a:noFill/>
        </p:spPr>
        <p:txBody>
          <a:bodyPr wrap="none" rtlCol="0">
            <a:spAutoFit/>
          </a:bodyPr>
          <a:lstStyle/>
          <a:p>
            <a:r>
              <a:rPr lang="en-US" sz="1600" dirty="0" smtClean="0"/>
              <a:t>Fortin extends this even farther, permitting the kernels to vary in their characteristic, member by member</a:t>
            </a:r>
            <a:endParaRPr lang="en-US" sz="1600" dirty="0"/>
          </a:p>
        </p:txBody>
      </p:sp>
    </p:spTree>
    <p:extLst>
      <p:ext uri="{BB962C8B-B14F-4D97-AF65-F5344CB8AC3E}">
        <p14:creationId xmlns:p14="http://schemas.microsoft.com/office/powerpoint/2010/main" val="648375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2524"/>
          </a:xfrm>
        </p:spPr>
        <p:txBody>
          <a:bodyPr/>
          <a:lstStyle/>
          <a:p>
            <a:r>
              <a:rPr lang="en-US" b="1" dirty="0" smtClean="0"/>
              <a:t>Fortin’s two ways to address overconfidence</a:t>
            </a:r>
            <a:endParaRPr lang="en-US" b="1" dirty="0"/>
          </a:p>
        </p:txBody>
      </p:sp>
      <p:sp>
        <p:nvSpPr>
          <p:cNvPr id="3" name="Content Placeholder 2"/>
          <p:cNvSpPr>
            <a:spLocks noGrp="1"/>
          </p:cNvSpPr>
          <p:nvPr>
            <p:ph idx="1"/>
          </p:nvPr>
        </p:nvSpPr>
        <p:spPr/>
        <p:txBody>
          <a:bodyPr/>
          <a:lstStyle/>
          <a:p>
            <a:r>
              <a:rPr lang="en-US" dirty="0" smtClean="0"/>
              <a:t>2.   Re-weight the ensemble</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24</a:t>
            </a:fld>
            <a:endParaRPr lang="en-US"/>
          </a:p>
        </p:txBody>
      </p:sp>
      <p:cxnSp>
        <p:nvCxnSpPr>
          <p:cNvPr id="5" name="Straight Connector 4"/>
          <p:cNvCxnSpPr/>
          <p:nvPr/>
        </p:nvCxnSpPr>
        <p:spPr>
          <a:xfrm flipV="1">
            <a:off x="838200" y="3321423"/>
            <a:ext cx="10515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38200"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36259" y="320712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661212" y="3207123"/>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80294"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854018" y="3200400"/>
            <a:ext cx="0" cy="1143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7475" y="3429000"/>
            <a:ext cx="601447" cy="307777"/>
          </a:xfrm>
          <a:prstGeom prst="rect">
            <a:avLst/>
          </a:prstGeom>
          <a:noFill/>
        </p:spPr>
        <p:txBody>
          <a:bodyPr wrap="none" rtlCol="0">
            <a:spAutoFit/>
          </a:bodyPr>
          <a:lstStyle/>
          <a:p>
            <a:r>
              <a:rPr lang="en-US" sz="1400" dirty="0" smtClean="0"/>
              <a:t>0 mm</a:t>
            </a:r>
            <a:endParaRPr lang="en-US" sz="1400" dirty="0"/>
          </a:p>
        </p:txBody>
      </p:sp>
      <p:sp>
        <p:nvSpPr>
          <p:cNvPr id="12" name="TextBox 11"/>
          <p:cNvSpPr txBox="1"/>
          <p:nvPr/>
        </p:nvSpPr>
        <p:spPr>
          <a:xfrm>
            <a:off x="5360488" y="3526121"/>
            <a:ext cx="601447" cy="307777"/>
          </a:xfrm>
          <a:prstGeom prst="rect">
            <a:avLst/>
          </a:prstGeom>
          <a:noFill/>
        </p:spPr>
        <p:txBody>
          <a:bodyPr wrap="none" rtlCol="0">
            <a:spAutoFit/>
          </a:bodyPr>
          <a:lstStyle/>
          <a:p>
            <a:r>
              <a:rPr lang="en-US" sz="1400" dirty="0"/>
              <a:t>2</a:t>
            </a:r>
            <a:r>
              <a:rPr lang="en-US" sz="1400" dirty="0" smtClean="0"/>
              <a:t> mm</a:t>
            </a:r>
            <a:endParaRPr lang="en-US" sz="1400" dirty="0"/>
          </a:p>
        </p:txBody>
      </p:sp>
      <p:sp>
        <p:nvSpPr>
          <p:cNvPr id="13" name="TextBox 12"/>
          <p:cNvSpPr txBox="1"/>
          <p:nvPr/>
        </p:nvSpPr>
        <p:spPr>
          <a:xfrm>
            <a:off x="2935535" y="3526122"/>
            <a:ext cx="601447" cy="307777"/>
          </a:xfrm>
          <a:prstGeom prst="rect">
            <a:avLst/>
          </a:prstGeom>
          <a:noFill/>
        </p:spPr>
        <p:txBody>
          <a:bodyPr wrap="none" rtlCol="0">
            <a:spAutoFit/>
          </a:bodyPr>
          <a:lstStyle/>
          <a:p>
            <a:r>
              <a:rPr lang="en-US" sz="1400" dirty="0"/>
              <a:t>1</a:t>
            </a:r>
            <a:r>
              <a:rPr lang="en-US" sz="1400" dirty="0" smtClean="0"/>
              <a:t> mm</a:t>
            </a:r>
            <a:endParaRPr lang="en-US" sz="1400" dirty="0"/>
          </a:p>
        </p:txBody>
      </p:sp>
      <p:sp>
        <p:nvSpPr>
          <p:cNvPr id="14" name="TextBox 13"/>
          <p:cNvSpPr txBox="1"/>
          <p:nvPr/>
        </p:nvSpPr>
        <p:spPr>
          <a:xfrm>
            <a:off x="7879570" y="3526120"/>
            <a:ext cx="601447" cy="307777"/>
          </a:xfrm>
          <a:prstGeom prst="rect">
            <a:avLst/>
          </a:prstGeom>
          <a:noFill/>
        </p:spPr>
        <p:txBody>
          <a:bodyPr wrap="none" rtlCol="0">
            <a:spAutoFit/>
          </a:bodyPr>
          <a:lstStyle/>
          <a:p>
            <a:r>
              <a:rPr lang="en-US" sz="1400" dirty="0"/>
              <a:t>3</a:t>
            </a:r>
            <a:r>
              <a:rPr lang="en-US" sz="1400" dirty="0" smtClean="0"/>
              <a:t> mm</a:t>
            </a:r>
            <a:endParaRPr lang="en-US" sz="1400" dirty="0"/>
          </a:p>
        </p:txBody>
      </p:sp>
      <p:sp>
        <p:nvSpPr>
          <p:cNvPr id="15" name="TextBox 14"/>
          <p:cNvSpPr txBox="1"/>
          <p:nvPr/>
        </p:nvSpPr>
        <p:spPr>
          <a:xfrm>
            <a:off x="10553294" y="3486573"/>
            <a:ext cx="601447" cy="307777"/>
          </a:xfrm>
          <a:prstGeom prst="rect">
            <a:avLst/>
          </a:prstGeom>
          <a:noFill/>
        </p:spPr>
        <p:txBody>
          <a:bodyPr wrap="none" rtlCol="0">
            <a:spAutoFit/>
          </a:bodyPr>
          <a:lstStyle/>
          <a:p>
            <a:r>
              <a:rPr lang="en-US" sz="1400" dirty="0"/>
              <a:t>4</a:t>
            </a:r>
            <a:r>
              <a:rPr lang="en-US" sz="1400" smtClean="0"/>
              <a:t> </a:t>
            </a:r>
            <a:r>
              <a:rPr lang="en-US" sz="1400" dirty="0" smtClean="0"/>
              <a:t>mm</a:t>
            </a:r>
            <a:endParaRPr lang="en-US" sz="1400" dirty="0"/>
          </a:p>
        </p:txBody>
      </p:sp>
      <p:sp>
        <p:nvSpPr>
          <p:cNvPr id="16" name="Oval 15"/>
          <p:cNvSpPr/>
          <p:nvPr/>
        </p:nvSpPr>
        <p:spPr>
          <a:xfrm>
            <a:off x="1008529" y="3257550"/>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10339" y="325754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04210" y="3250266"/>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920019" y="3250265"/>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921622"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310857" y="326875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9970" y="3264273"/>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628947" y="3257549"/>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00157"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758674" y="3250264"/>
            <a:ext cx="130393" cy="124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428039" y="2541494"/>
            <a:ext cx="19359" cy="13199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899123" y="2224115"/>
            <a:ext cx="5013167" cy="369332"/>
          </a:xfrm>
          <a:prstGeom prst="rect">
            <a:avLst/>
          </a:prstGeom>
          <a:noFill/>
        </p:spPr>
        <p:txBody>
          <a:bodyPr wrap="none" rtlCol="0">
            <a:spAutoFit/>
          </a:bodyPr>
          <a:lstStyle/>
          <a:p>
            <a:r>
              <a:rPr lang="en-US" dirty="0" smtClean="0"/>
              <a:t>probability from weighted relative frequency </a:t>
            </a:r>
            <a:r>
              <a:rPr lang="en-US" smtClean="0"/>
              <a:t>= 0.75</a:t>
            </a:r>
            <a:endParaRPr lang="en-US" dirty="0"/>
          </a:p>
        </p:txBody>
      </p:sp>
      <p:sp>
        <p:nvSpPr>
          <p:cNvPr id="28" name="TextBox 27"/>
          <p:cNvSpPr txBox="1"/>
          <p:nvPr/>
        </p:nvSpPr>
        <p:spPr>
          <a:xfrm>
            <a:off x="838198" y="2880281"/>
            <a:ext cx="593432" cy="369332"/>
          </a:xfrm>
          <a:prstGeom prst="rect">
            <a:avLst/>
          </a:prstGeom>
          <a:noFill/>
        </p:spPr>
        <p:txBody>
          <a:bodyPr wrap="none" rtlCol="0">
            <a:spAutoFit/>
          </a:bodyPr>
          <a:lstStyle/>
          <a:p>
            <a:r>
              <a:rPr lang="en-US" dirty="0" smtClean="0"/>
              <a:t>0.25</a:t>
            </a:r>
            <a:endParaRPr lang="en-US" dirty="0"/>
          </a:p>
        </p:txBody>
      </p:sp>
      <p:sp>
        <p:nvSpPr>
          <p:cNvPr id="29" name="TextBox 28"/>
          <p:cNvSpPr txBox="1"/>
          <p:nvPr/>
        </p:nvSpPr>
        <p:spPr>
          <a:xfrm>
            <a:off x="6533472" y="2853849"/>
            <a:ext cx="593432" cy="369332"/>
          </a:xfrm>
          <a:prstGeom prst="rect">
            <a:avLst/>
          </a:prstGeom>
          <a:noFill/>
        </p:spPr>
        <p:txBody>
          <a:bodyPr wrap="none" rtlCol="0">
            <a:spAutoFit/>
          </a:bodyPr>
          <a:lstStyle/>
          <a:p>
            <a:r>
              <a:rPr lang="en-US" smtClean="0"/>
              <a:t>0.13</a:t>
            </a:r>
            <a:endParaRPr lang="en-US"/>
          </a:p>
        </p:txBody>
      </p:sp>
      <p:sp>
        <p:nvSpPr>
          <p:cNvPr id="30" name="TextBox 29"/>
          <p:cNvSpPr txBox="1"/>
          <p:nvPr/>
        </p:nvSpPr>
        <p:spPr>
          <a:xfrm>
            <a:off x="1391545" y="2893496"/>
            <a:ext cx="593432" cy="369332"/>
          </a:xfrm>
          <a:prstGeom prst="rect">
            <a:avLst/>
          </a:prstGeom>
          <a:noFill/>
        </p:spPr>
        <p:txBody>
          <a:bodyPr wrap="none" rtlCol="0">
            <a:spAutoFit/>
          </a:bodyPr>
          <a:lstStyle/>
          <a:p>
            <a:r>
              <a:rPr lang="en-US" smtClean="0"/>
              <a:t>0.08</a:t>
            </a:r>
            <a:endParaRPr lang="en-US"/>
          </a:p>
        </p:txBody>
      </p:sp>
      <p:sp>
        <p:nvSpPr>
          <p:cNvPr id="31" name="TextBox 30"/>
          <p:cNvSpPr txBox="1"/>
          <p:nvPr/>
        </p:nvSpPr>
        <p:spPr>
          <a:xfrm>
            <a:off x="2095935" y="2669183"/>
            <a:ext cx="593432" cy="369332"/>
          </a:xfrm>
          <a:prstGeom prst="rect">
            <a:avLst/>
          </a:prstGeom>
          <a:noFill/>
        </p:spPr>
        <p:txBody>
          <a:bodyPr wrap="none" rtlCol="0">
            <a:spAutoFit/>
          </a:bodyPr>
          <a:lstStyle/>
          <a:p>
            <a:r>
              <a:rPr lang="en-US" smtClean="0"/>
              <a:t>0.08</a:t>
            </a:r>
            <a:endParaRPr lang="en-US"/>
          </a:p>
        </p:txBody>
      </p:sp>
      <p:sp>
        <p:nvSpPr>
          <p:cNvPr id="32" name="TextBox 31"/>
          <p:cNvSpPr txBox="1"/>
          <p:nvPr/>
        </p:nvSpPr>
        <p:spPr>
          <a:xfrm>
            <a:off x="2410339" y="2902744"/>
            <a:ext cx="593432" cy="369332"/>
          </a:xfrm>
          <a:prstGeom prst="rect">
            <a:avLst/>
          </a:prstGeom>
          <a:noFill/>
        </p:spPr>
        <p:txBody>
          <a:bodyPr wrap="none" rtlCol="0">
            <a:spAutoFit/>
          </a:bodyPr>
          <a:lstStyle/>
          <a:p>
            <a:r>
              <a:rPr lang="en-US" smtClean="0"/>
              <a:t>0.08</a:t>
            </a:r>
            <a:endParaRPr lang="en-US"/>
          </a:p>
        </p:txBody>
      </p:sp>
      <p:sp>
        <p:nvSpPr>
          <p:cNvPr id="33" name="TextBox 32"/>
          <p:cNvSpPr txBox="1"/>
          <p:nvPr/>
        </p:nvSpPr>
        <p:spPr>
          <a:xfrm>
            <a:off x="3071721" y="2888217"/>
            <a:ext cx="593432" cy="369332"/>
          </a:xfrm>
          <a:prstGeom prst="rect">
            <a:avLst/>
          </a:prstGeom>
          <a:noFill/>
        </p:spPr>
        <p:txBody>
          <a:bodyPr wrap="none" rtlCol="0">
            <a:spAutoFit/>
          </a:bodyPr>
          <a:lstStyle/>
          <a:p>
            <a:r>
              <a:rPr lang="en-US" smtClean="0"/>
              <a:t>0.08</a:t>
            </a:r>
            <a:endParaRPr lang="en-US"/>
          </a:p>
        </p:txBody>
      </p:sp>
      <p:sp>
        <p:nvSpPr>
          <p:cNvPr id="34" name="TextBox 33"/>
          <p:cNvSpPr txBox="1"/>
          <p:nvPr/>
        </p:nvSpPr>
        <p:spPr>
          <a:xfrm>
            <a:off x="3695815" y="2891814"/>
            <a:ext cx="593432" cy="369332"/>
          </a:xfrm>
          <a:prstGeom prst="rect">
            <a:avLst/>
          </a:prstGeom>
          <a:noFill/>
        </p:spPr>
        <p:txBody>
          <a:bodyPr wrap="none" rtlCol="0">
            <a:spAutoFit/>
          </a:bodyPr>
          <a:lstStyle/>
          <a:p>
            <a:r>
              <a:rPr lang="en-US" smtClean="0"/>
              <a:t>0.08</a:t>
            </a:r>
            <a:endParaRPr lang="en-US"/>
          </a:p>
        </p:txBody>
      </p:sp>
      <p:sp>
        <p:nvSpPr>
          <p:cNvPr id="35" name="TextBox 34"/>
          <p:cNvSpPr txBox="1"/>
          <p:nvPr/>
        </p:nvSpPr>
        <p:spPr>
          <a:xfrm>
            <a:off x="4398638" y="2595031"/>
            <a:ext cx="593432" cy="369332"/>
          </a:xfrm>
          <a:prstGeom prst="rect">
            <a:avLst/>
          </a:prstGeom>
          <a:noFill/>
        </p:spPr>
        <p:txBody>
          <a:bodyPr wrap="none" rtlCol="0">
            <a:spAutoFit/>
          </a:bodyPr>
          <a:lstStyle/>
          <a:p>
            <a:r>
              <a:rPr lang="en-US" smtClean="0"/>
              <a:t>0.08</a:t>
            </a:r>
            <a:endParaRPr lang="en-US"/>
          </a:p>
        </p:txBody>
      </p:sp>
      <p:sp>
        <p:nvSpPr>
          <p:cNvPr id="36" name="TextBox 35"/>
          <p:cNvSpPr txBox="1"/>
          <p:nvPr/>
        </p:nvSpPr>
        <p:spPr>
          <a:xfrm>
            <a:off x="4680500" y="2847165"/>
            <a:ext cx="593432" cy="369332"/>
          </a:xfrm>
          <a:prstGeom prst="rect">
            <a:avLst/>
          </a:prstGeom>
          <a:noFill/>
        </p:spPr>
        <p:txBody>
          <a:bodyPr wrap="none" rtlCol="0">
            <a:spAutoFit/>
          </a:bodyPr>
          <a:lstStyle/>
          <a:p>
            <a:r>
              <a:rPr lang="en-US" smtClean="0"/>
              <a:t>0.08</a:t>
            </a:r>
            <a:endParaRPr lang="en-US"/>
          </a:p>
        </p:txBody>
      </p:sp>
      <p:sp>
        <p:nvSpPr>
          <p:cNvPr id="37" name="TextBox 36"/>
          <p:cNvSpPr txBox="1"/>
          <p:nvPr/>
        </p:nvSpPr>
        <p:spPr>
          <a:xfrm>
            <a:off x="5290273" y="2850906"/>
            <a:ext cx="593432" cy="369332"/>
          </a:xfrm>
          <a:prstGeom prst="rect">
            <a:avLst/>
          </a:prstGeom>
          <a:noFill/>
        </p:spPr>
        <p:txBody>
          <a:bodyPr wrap="none" rtlCol="0">
            <a:spAutoFit/>
          </a:bodyPr>
          <a:lstStyle/>
          <a:p>
            <a:r>
              <a:rPr lang="en-US" smtClean="0"/>
              <a:t>0.08</a:t>
            </a:r>
            <a:endParaRPr lang="en-US"/>
          </a:p>
        </p:txBody>
      </p:sp>
      <p:sp>
        <p:nvSpPr>
          <p:cNvPr id="38" name="TextBox 37"/>
          <p:cNvSpPr txBox="1"/>
          <p:nvPr/>
        </p:nvSpPr>
        <p:spPr>
          <a:xfrm>
            <a:off x="1571367" y="4349195"/>
            <a:ext cx="9278181" cy="923330"/>
          </a:xfrm>
          <a:prstGeom prst="rect">
            <a:avLst/>
          </a:prstGeom>
          <a:noFill/>
        </p:spPr>
        <p:txBody>
          <a:bodyPr wrap="none" rtlCol="0">
            <a:spAutoFit/>
          </a:bodyPr>
          <a:lstStyle/>
          <a:p>
            <a:r>
              <a:rPr lang="en-US" dirty="0"/>
              <a:t>T</a:t>
            </a:r>
            <a:r>
              <a:rPr lang="en-US" dirty="0" smtClean="0"/>
              <a:t>o objectively re-weight the ensemble, we need evidence from the data of past quantile-mapped</a:t>
            </a:r>
          </a:p>
          <a:p>
            <a:r>
              <a:rPr lang="en-US" dirty="0" smtClean="0"/>
              <a:t>forecasts as to which sorted member is closest to the analyzed state.  These provide weights</a:t>
            </a:r>
          </a:p>
          <a:p>
            <a:r>
              <a:rPr lang="en-US" dirty="0" smtClean="0"/>
              <a:t>to apply to each member.</a:t>
            </a:r>
            <a:endParaRPr lang="en-US" dirty="0"/>
          </a:p>
        </p:txBody>
      </p:sp>
    </p:spTree>
    <p:extLst>
      <p:ext uri="{BB962C8B-B14F-4D97-AF65-F5344CB8AC3E}">
        <p14:creationId xmlns:p14="http://schemas.microsoft.com/office/powerpoint/2010/main" val="437322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7166"/>
            <a:ext cx="10515600" cy="1325563"/>
          </a:xfrm>
        </p:spPr>
        <p:txBody>
          <a:bodyPr>
            <a:normAutofit/>
          </a:bodyPr>
          <a:lstStyle/>
          <a:p>
            <a:r>
              <a:rPr lang="en-US" b="1" dirty="0" smtClean="0"/>
              <a:t>Technical d</a:t>
            </a:r>
            <a:r>
              <a:rPr lang="en-US" b="1" dirty="0" smtClean="0"/>
              <a:t>escription </a:t>
            </a:r>
            <a:r>
              <a:rPr lang="en-US" b="1" dirty="0" smtClean="0"/>
              <a:t>of the </a:t>
            </a:r>
            <a:r>
              <a:rPr lang="en-US" b="1" dirty="0" smtClean="0"/>
              <a:t>algorithm.</a:t>
            </a:r>
            <a:endParaRPr lang="en-US" b="1" dirty="0"/>
          </a:p>
        </p:txBody>
      </p:sp>
      <p:sp>
        <p:nvSpPr>
          <p:cNvPr id="4" name="Slide Number Placeholder 3"/>
          <p:cNvSpPr>
            <a:spLocks noGrp="1"/>
          </p:cNvSpPr>
          <p:nvPr>
            <p:ph type="sldNum" sz="quarter" idx="12"/>
          </p:nvPr>
        </p:nvSpPr>
        <p:spPr/>
        <p:txBody>
          <a:bodyPr/>
          <a:lstStyle/>
          <a:p>
            <a:fld id="{57A943EE-946A-8E45-BF33-9C56051D287D}" type="slidenum">
              <a:rPr lang="en-US" smtClean="0"/>
              <a:t>25</a:t>
            </a:fld>
            <a:endParaRPr lang="en-US"/>
          </a:p>
        </p:txBody>
      </p:sp>
    </p:spTree>
    <p:extLst>
      <p:ext uri="{BB962C8B-B14F-4D97-AF65-F5344CB8AC3E}">
        <p14:creationId xmlns:p14="http://schemas.microsoft.com/office/powerpoint/2010/main" val="2140492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4223"/>
          </a:xfrm>
        </p:spPr>
        <p:txBody>
          <a:bodyPr/>
          <a:lstStyle/>
          <a:p>
            <a:r>
              <a:rPr lang="en-US" b="1" dirty="0" smtClean="0"/>
              <a:t>Revised PQPF procedure</a:t>
            </a:r>
            <a:endParaRPr lang="en-US" b="1" dirty="0"/>
          </a:p>
        </p:txBody>
      </p:sp>
      <p:sp>
        <p:nvSpPr>
          <p:cNvPr id="3" name="Content Placeholder 2"/>
          <p:cNvSpPr>
            <a:spLocks noGrp="1"/>
          </p:cNvSpPr>
          <p:nvPr>
            <p:ph idx="1"/>
          </p:nvPr>
        </p:nvSpPr>
        <p:spPr>
          <a:xfrm>
            <a:off x="689758" y="1284446"/>
            <a:ext cx="10854541" cy="4351338"/>
          </a:xfrm>
        </p:spPr>
        <p:txBody>
          <a:bodyPr>
            <a:normAutofit fontScale="92500" lnSpcReduction="10000"/>
          </a:bodyPr>
          <a:lstStyle/>
          <a:p>
            <a:r>
              <a:rPr lang="en-US" dirty="0" smtClean="0"/>
              <a:t>Let’s assume we’re </a:t>
            </a:r>
            <a:r>
              <a:rPr lang="en-US" dirty="0" err="1" smtClean="0"/>
              <a:t>postprocessing</a:t>
            </a:r>
            <a:r>
              <a:rPr lang="en-US" dirty="0" smtClean="0"/>
              <a:t> a system’s ensemble of precipitation amount at a particular (</a:t>
            </a:r>
            <a:r>
              <a:rPr lang="en-US" dirty="0" err="1" smtClean="0"/>
              <a:t>i,j</a:t>
            </a:r>
            <a:r>
              <a:rPr lang="en-US" dirty="0" smtClean="0"/>
              <a:t>) grid point, for a particular model, at a particular lead time.</a:t>
            </a:r>
          </a:p>
          <a:p>
            <a:r>
              <a:rPr lang="en-US" dirty="0" smtClean="0"/>
              <a:t>We assume we have already performed the step of quantile mapping each of </a:t>
            </a:r>
            <a:r>
              <a:rPr lang="en-US" i="1" dirty="0" smtClean="0"/>
              <a:t>n</a:t>
            </a:r>
            <a:r>
              <a:rPr lang="en-US" dirty="0" smtClean="0"/>
              <a:t> forecast members to ameliorate bias, and enlarging the ensemble </a:t>
            </a:r>
            <a:r>
              <a:rPr lang="en-US" dirty="0" smtClean="0"/>
              <a:t>twenty-five-fold </a:t>
            </a:r>
            <a:r>
              <a:rPr lang="en-US" dirty="0" smtClean="0"/>
              <a:t>using the 5x5 stencil of surrounding grid points, following procedure described in Hamill et al. (</a:t>
            </a:r>
            <a:r>
              <a:rPr lang="en-US" dirty="0" smtClean="0">
                <a:hlinkClick r:id="rId2"/>
              </a:rPr>
              <a:t>2017</a:t>
            </a:r>
            <a:r>
              <a:rPr lang="en-US" dirty="0" smtClean="0"/>
              <a:t>).   Sort this </a:t>
            </a:r>
            <a:r>
              <a:rPr lang="en-US" dirty="0" smtClean="0"/>
              <a:t>n x 25 member ensemble</a:t>
            </a:r>
            <a:r>
              <a:rPr lang="en-US" dirty="0" smtClean="0"/>
              <a:t>.  </a:t>
            </a:r>
          </a:p>
          <a:p>
            <a:endParaRPr lang="en-US" dirty="0"/>
          </a:p>
          <a:p>
            <a:endParaRPr lang="en-US" dirty="0"/>
          </a:p>
          <a:p>
            <a:r>
              <a:rPr lang="en-US" dirty="0" smtClean="0"/>
              <a:t>We’ll also use an ensemble mean of the quantile-mapped, enlarged ensemble.</a:t>
            </a:r>
          </a:p>
        </p:txBody>
      </p:sp>
      <p:sp>
        <p:nvSpPr>
          <p:cNvPr id="5" name="TextBox 4"/>
          <p:cNvSpPr txBox="1"/>
          <p:nvPr/>
        </p:nvSpPr>
        <p:spPr>
          <a:xfrm>
            <a:off x="6470809" y="3902738"/>
            <a:ext cx="4599849" cy="646331"/>
          </a:xfrm>
          <a:prstGeom prst="rect">
            <a:avLst/>
          </a:prstGeom>
          <a:noFill/>
        </p:spPr>
        <p:txBody>
          <a:bodyPr wrap="none" rtlCol="0">
            <a:spAutoFit/>
          </a:bodyPr>
          <a:lstStyle/>
          <a:p>
            <a:r>
              <a:rPr lang="en-US" dirty="0" smtClean="0"/>
              <a:t>~ denotes quantile mapped, </a:t>
            </a:r>
            <a:r>
              <a:rPr lang="en-US" i="1" baseline="30000" dirty="0" smtClean="0"/>
              <a:t>f</a:t>
            </a:r>
            <a:r>
              <a:rPr lang="en-US" dirty="0" smtClean="0"/>
              <a:t> denotes forecast,</a:t>
            </a:r>
          </a:p>
          <a:p>
            <a:r>
              <a:rPr lang="en-US" baseline="-25000" dirty="0" smtClean="0"/>
              <a:t>(</a:t>
            </a:r>
            <a:r>
              <a:rPr lang="en-US" baseline="-25000" dirty="0" err="1" smtClean="0"/>
              <a:t>i</a:t>
            </a:r>
            <a:r>
              <a:rPr lang="en-US" baseline="-25000" dirty="0" smtClean="0"/>
              <a:t>) </a:t>
            </a:r>
            <a:r>
              <a:rPr lang="en-US" dirty="0" smtClean="0"/>
              <a:t>denotes the (</a:t>
            </a:r>
            <a:r>
              <a:rPr lang="en-US" dirty="0" err="1" smtClean="0"/>
              <a:t>i</a:t>
            </a:r>
            <a:r>
              <a:rPr lang="en-US" dirty="0" smtClean="0"/>
              <a:t>)</a:t>
            </a:r>
            <a:r>
              <a:rPr lang="en-US" dirty="0" err="1" smtClean="0"/>
              <a:t>th</a:t>
            </a:r>
            <a:r>
              <a:rPr lang="en-US" dirty="0" smtClean="0"/>
              <a:t> sorted member.</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12" y="3861669"/>
            <a:ext cx="4714373" cy="687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831" y="5356747"/>
            <a:ext cx="3930316" cy="1389346"/>
          </a:xfrm>
          <a:prstGeom prst="rect">
            <a:avLst/>
          </a:prstGeom>
        </p:spPr>
      </p:pic>
      <p:sp>
        <p:nvSpPr>
          <p:cNvPr id="4" name="Slide Number Placeholder 3"/>
          <p:cNvSpPr>
            <a:spLocks noGrp="1"/>
          </p:cNvSpPr>
          <p:nvPr>
            <p:ph type="sldNum" sz="quarter" idx="12"/>
          </p:nvPr>
        </p:nvSpPr>
        <p:spPr/>
        <p:txBody>
          <a:bodyPr/>
          <a:lstStyle/>
          <a:p>
            <a:fld id="{57A943EE-946A-8E45-BF33-9C56051D287D}" type="slidenum">
              <a:rPr lang="en-US" smtClean="0"/>
              <a:t>26</a:t>
            </a:fld>
            <a:endParaRPr lang="en-US"/>
          </a:p>
        </p:txBody>
      </p:sp>
    </p:spTree>
    <p:extLst>
      <p:ext uri="{BB962C8B-B14F-4D97-AF65-F5344CB8AC3E}">
        <p14:creationId xmlns:p14="http://schemas.microsoft.com/office/powerpoint/2010/main" val="291360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PQPF procedure, continued.</a:t>
            </a:r>
            <a:endParaRPr lang="en-US" b="1" dirty="0"/>
          </a:p>
        </p:txBody>
      </p:sp>
      <p:sp>
        <p:nvSpPr>
          <p:cNvPr id="3" name="Content Placeholder 2"/>
          <p:cNvSpPr>
            <a:spLocks noGrp="1"/>
          </p:cNvSpPr>
          <p:nvPr>
            <p:ph idx="1"/>
          </p:nvPr>
        </p:nvSpPr>
        <p:spPr/>
        <p:txBody>
          <a:bodyPr/>
          <a:lstStyle/>
          <a:p>
            <a:r>
              <a:rPr lang="en-US" dirty="0" smtClean="0"/>
              <a:t>The big picture is this:  we are going to generate a post-processed CDF </a:t>
            </a:r>
            <a:r>
              <a:rPr lang="en-US" i="1" dirty="0" smtClean="0"/>
              <a:t>F(x) </a:t>
            </a:r>
            <a:r>
              <a:rPr lang="en-US" dirty="0" smtClean="0"/>
              <a:t>as a function of precipitation amount x.    There will be a point mass probability at zero and then a distribution of positive amounts.  The overall CDF will be obtained from the weighted summation of point masses and CDFs for the positive amounts associated with each sorted member.</a:t>
            </a:r>
            <a:endParaRPr lang="en-US" dirty="0"/>
          </a:p>
        </p:txBody>
      </p:sp>
      <p:sp>
        <p:nvSpPr>
          <p:cNvPr id="9" name="TextBox 8"/>
          <p:cNvSpPr txBox="1"/>
          <p:nvPr/>
        </p:nvSpPr>
        <p:spPr>
          <a:xfrm>
            <a:off x="3839878" y="5833733"/>
            <a:ext cx="4957063" cy="461665"/>
          </a:xfrm>
          <a:prstGeom prst="rect">
            <a:avLst/>
          </a:prstGeom>
          <a:noFill/>
        </p:spPr>
        <p:txBody>
          <a:bodyPr wrap="none" rtlCol="0">
            <a:spAutoFit/>
          </a:bodyPr>
          <a:lstStyle/>
          <a:p>
            <a:r>
              <a:rPr lang="en-US" sz="2400" dirty="0" smtClean="0"/>
              <a:t>see next slide for explanation of terms</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324" y="4438418"/>
            <a:ext cx="8992958" cy="1334405"/>
          </a:xfrm>
          <a:prstGeom prst="rect">
            <a:avLst/>
          </a:prstGeom>
        </p:spPr>
      </p:pic>
      <p:sp>
        <p:nvSpPr>
          <p:cNvPr id="4" name="Slide Number Placeholder 3"/>
          <p:cNvSpPr>
            <a:spLocks noGrp="1"/>
          </p:cNvSpPr>
          <p:nvPr>
            <p:ph type="sldNum" sz="quarter" idx="12"/>
          </p:nvPr>
        </p:nvSpPr>
        <p:spPr/>
        <p:txBody>
          <a:bodyPr/>
          <a:lstStyle/>
          <a:p>
            <a:fld id="{57A943EE-946A-8E45-BF33-9C56051D287D}" type="slidenum">
              <a:rPr lang="en-US" smtClean="0"/>
              <a:t>27</a:t>
            </a:fld>
            <a:endParaRPr lang="en-US"/>
          </a:p>
        </p:txBody>
      </p:sp>
    </p:spTree>
    <p:extLst>
      <p:ext uri="{BB962C8B-B14F-4D97-AF65-F5344CB8AC3E}">
        <p14:creationId xmlns:p14="http://schemas.microsoft.com/office/powerpoint/2010/main" val="626216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230" y="1553250"/>
            <a:ext cx="10515600" cy="5176255"/>
          </a:xfrm>
        </p:spPr>
        <p:txBody>
          <a:bodyPr>
            <a:normAutofit fontScale="92500" lnSpcReduction="10000"/>
          </a:bodyPr>
          <a:lstStyle/>
          <a:p>
            <a:r>
              <a:rPr lang="en-US" i="1" dirty="0" smtClean="0"/>
              <a:t>h</a:t>
            </a:r>
            <a:r>
              <a:rPr lang="en-US" i="1" baseline="-25000" dirty="0" smtClean="0"/>
              <a:t>(</a:t>
            </a:r>
            <a:r>
              <a:rPr lang="en-US" i="1" baseline="-25000" dirty="0" err="1" smtClean="0"/>
              <a:t>i</a:t>
            </a:r>
            <a:r>
              <a:rPr lang="en-US" i="1" baseline="-25000" dirty="0" smtClean="0"/>
              <a:t>)</a:t>
            </a:r>
            <a:r>
              <a:rPr lang="en-US" baseline="-25000" dirty="0" smtClean="0"/>
              <a:t> </a:t>
            </a:r>
            <a:r>
              <a:rPr lang="en-US" dirty="0" smtClean="0"/>
              <a:t>is a weighting applied to the (</a:t>
            </a:r>
            <a:r>
              <a:rPr lang="en-US" dirty="0" err="1" smtClean="0"/>
              <a:t>i</a:t>
            </a:r>
            <a:r>
              <a:rPr lang="en-US" dirty="0" smtClean="0"/>
              <a:t>)</a:t>
            </a:r>
            <a:r>
              <a:rPr lang="en-US" dirty="0" err="1" smtClean="0"/>
              <a:t>th</a:t>
            </a:r>
            <a:r>
              <a:rPr lang="en-US" dirty="0" smtClean="0"/>
              <a:t> sorted member, based on the “closest-member histogram” discussed in next slide</a:t>
            </a:r>
            <a:r>
              <a:rPr lang="en-US" dirty="0" smtClean="0"/>
              <a:t>.  These are Fortin’s weights.</a:t>
            </a:r>
            <a:endParaRPr lang="en-US" dirty="0"/>
          </a:p>
          <a:p>
            <a:endParaRPr lang="en-US" dirty="0" smtClean="0"/>
          </a:p>
          <a:p>
            <a:endParaRPr lang="en-US" dirty="0"/>
          </a:p>
          <a:p>
            <a:r>
              <a:rPr lang="en-US" dirty="0" smtClean="0"/>
              <a:t>The histogram weights depend on the rank (</a:t>
            </a:r>
            <a:r>
              <a:rPr lang="en-US" dirty="0" err="1" smtClean="0"/>
              <a:t>i</a:t>
            </a:r>
            <a:r>
              <a:rPr lang="en-US" dirty="0" smtClean="0"/>
              <a:t>), and an index based on the mean quantile-mapped precipitation amount</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p>
          <a:p>
            <a:r>
              <a:rPr lang="en-US" i="1" dirty="0" smtClean="0"/>
              <a:t>FZ</a:t>
            </a:r>
            <a:r>
              <a:rPr lang="en-US" i="1" baseline="-25000" dirty="0" smtClean="0"/>
              <a:t>(</a:t>
            </a:r>
            <a:r>
              <a:rPr lang="en-US" i="1" baseline="-25000" dirty="0" err="1" smtClean="0"/>
              <a:t>i</a:t>
            </a:r>
            <a:r>
              <a:rPr lang="en-US" i="1" baseline="-25000" dirty="0" smtClean="0"/>
              <a:t>)</a:t>
            </a:r>
            <a:r>
              <a:rPr lang="en-US" baseline="-25000" dirty="0" smtClean="0"/>
              <a:t> </a:t>
            </a:r>
            <a:r>
              <a:rPr lang="en-US" dirty="0" smtClean="0"/>
              <a:t>is the fraction of samples that have zero precipitation associated with the (</a:t>
            </a:r>
            <a:r>
              <a:rPr lang="en-US" dirty="0" err="1" smtClean="0"/>
              <a:t>i</a:t>
            </a:r>
            <a:r>
              <a:rPr lang="en-US" dirty="0" smtClean="0"/>
              <a:t>)</a:t>
            </a:r>
            <a:r>
              <a:rPr lang="en-US" dirty="0" err="1" smtClean="0"/>
              <a:t>th</a:t>
            </a:r>
            <a:r>
              <a:rPr lang="en-US" dirty="0" smtClean="0"/>
              <a:t> sorted member.  How this is modeled is described later.</a:t>
            </a:r>
          </a:p>
          <a:p>
            <a:r>
              <a:rPr lang="en-US" i="1" dirty="0" err="1" smtClean="0"/>
              <a:t>F</a:t>
            </a:r>
            <a:r>
              <a:rPr lang="en-US" i="1" baseline="-25000" dirty="0" err="1" smtClean="0"/>
              <a:t>ɣ</a:t>
            </a:r>
            <a:r>
              <a:rPr lang="en-US" i="1" baseline="-25000" dirty="0" smtClean="0"/>
              <a:t>(</a:t>
            </a:r>
            <a:r>
              <a:rPr lang="en-US" i="1" baseline="-25000" dirty="0" err="1" smtClean="0"/>
              <a:t>i</a:t>
            </a:r>
            <a:r>
              <a:rPr lang="en-US" i="1" baseline="-25000" dirty="0" smtClean="0"/>
              <a:t>)</a:t>
            </a:r>
            <a:r>
              <a:rPr lang="en-US" i="1" dirty="0" smtClean="0"/>
              <a:t>(x)</a:t>
            </a:r>
            <a:r>
              <a:rPr lang="en-US" dirty="0" smtClean="0"/>
              <a:t> is the cumulative non-exceedance probability from a Gamma for the (</a:t>
            </a:r>
            <a:r>
              <a:rPr lang="en-US" dirty="0" err="1" smtClean="0"/>
              <a:t>i</a:t>
            </a:r>
            <a:r>
              <a:rPr lang="en-US" dirty="0" smtClean="0"/>
              <a:t>)</a:t>
            </a:r>
            <a:r>
              <a:rPr lang="en-US" dirty="0" err="1" smtClean="0"/>
              <a:t>th</a:t>
            </a:r>
            <a:r>
              <a:rPr lang="en-US" dirty="0" smtClean="0"/>
              <a:t> sorted member at the value x.  How this is modeled is described later.</a:t>
            </a:r>
            <a:endParaRPr lang="en-US" dirty="0"/>
          </a:p>
        </p:txBody>
      </p:sp>
      <p:sp>
        <p:nvSpPr>
          <p:cNvPr id="8" name="TextBox 7"/>
          <p:cNvSpPr txBox="1"/>
          <p:nvPr/>
        </p:nvSpPr>
        <p:spPr>
          <a:xfrm>
            <a:off x="3585789" y="102297"/>
            <a:ext cx="1658211" cy="369332"/>
          </a:xfrm>
          <a:prstGeom prst="rect">
            <a:avLst/>
          </a:prstGeom>
          <a:noFill/>
        </p:spPr>
        <p:txBody>
          <a:bodyPr wrap="none" rtlCol="0">
            <a:spAutoFit/>
          </a:bodyPr>
          <a:lstStyle/>
          <a:p>
            <a:r>
              <a:rPr lang="en-US" dirty="0" smtClean="0"/>
              <a:t>zero point mass</a:t>
            </a:r>
            <a:endParaRPr lang="en-US" dirty="0"/>
          </a:p>
        </p:txBody>
      </p:sp>
      <p:sp>
        <p:nvSpPr>
          <p:cNvPr id="9" name="TextBox 8"/>
          <p:cNvSpPr txBox="1"/>
          <p:nvPr/>
        </p:nvSpPr>
        <p:spPr>
          <a:xfrm>
            <a:off x="6941213" y="129648"/>
            <a:ext cx="1613968" cy="369332"/>
          </a:xfrm>
          <a:prstGeom prst="rect">
            <a:avLst/>
          </a:prstGeom>
          <a:noFill/>
        </p:spPr>
        <p:txBody>
          <a:bodyPr wrap="none" rtlCol="0">
            <a:spAutoFit/>
          </a:bodyPr>
          <a:lstStyle/>
          <a:p>
            <a:r>
              <a:rPr lang="en-US" dirty="0" err="1"/>
              <a:t>c</a:t>
            </a:r>
            <a:r>
              <a:rPr lang="en-US" dirty="0" err="1" smtClean="0"/>
              <a:t>df</a:t>
            </a:r>
            <a:r>
              <a:rPr lang="en-US" dirty="0" smtClean="0"/>
              <a:t> for nonzero</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490" y="444278"/>
            <a:ext cx="6982691" cy="103611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316" y="2258429"/>
            <a:ext cx="2901337" cy="74646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243" y="3895095"/>
            <a:ext cx="5035155" cy="1231223"/>
          </a:xfrm>
          <a:prstGeom prst="rect">
            <a:avLst/>
          </a:prstGeom>
        </p:spPr>
      </p:pic>
      <p:sp>
        <p:nvSpPr>
          <p:cNvPr id="2" name="Slide Number Placeholder 1"/>
          <p:cNvSpPr>
            <a:spLocks noGrp="1"/>
          </p:cNvSpPr>
          <p:nvPr>
            <p:ph type="sldNum" sz="quarter" idx="12"/>
          </p:nvPr>
        </p:nvSpPr>
        <p:spPr/>
        <p:txBody>
          <a:bodyPr/>
          <a:lstStyle/>
          <a:p>
            <a:fld id="{57A943EE-946A-8E45-BF33-9C56051D287D}" type="slidenum">
              <a:rPr lang="en-US" smtClean="0"/>
              <a:t>28</a:t>
            </a:fld>
            <a:endParaRPr lang="en-US"/>
          </a:p>
        </p:txBody>
      </p:sp>
      <p:cxnSp>
        <p:nvCxnSpPr>
          <p:cNvPr id="5" name="Straight Arrow Connector 4"/>
          <p:cNvCxnSpPr/>
          <p:nvPr/>
        </p:nvCxnSpPr>
        <p:spPr>
          <a:xfrm>
            <a:off x="4338918" y="444278"/>
            <a:ext cx="0" cy="2489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646895" y="471629"/>
            <a:ext cx="0" cy="2489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36576" y="1136276"/>
            <a:ext cx="0" cy="344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2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591" y="118867"/>
            <a:ext cx="7427221" cy="1811533"/>
          </a:xfrm>
        </p:spPr>
        <p:txBody>
          <a:bodyPr>
            <a:normAutofit fontScale="90000"/>
          </a:bodyPr>
          <a:lstStyle/>
          <a:p>
            <a:r>
              <a:rPr lang="en-US" b="1" smtClean="0"/>
              <a:t>Sample closest-member histograms (NCEP, +24 h) </a:t>
            </a:r>
            <a:r>
              <a:rPr lang="en-US" b="1" dirty="0" smtClean="0"/>
              <a:t>used in weighting the ensemble members.</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29</a:t>
            </a:fld>
            <a:endParaRPr lang="en-US"/>
          </a:p>
        </p:txBody>
      </p:sp>
      <p:sp>
        <p:nvSpPr>
          <p:cNvPr id="6" name="TextBox 5"/>
          <p:cNvSpPr txBox="1"/>
          <p:nvPr/>
        </p:nvSpPr>
        <p:spPr>
          <a:xfrm>
            <a:off x="4642591" y="2014597"/>
            <a:ext cx="7182846" cy="4154984"/>
          </a:xfrm>
          <a:prstGeom prst="rect">
            <a:avLst/>
          </a:prstGeom>
          <a:noFill/>
        </p:spPr>
        <p:txBody>
          <a:bodyPr wrap="square" rtlCol="0">
            <a:spAutoFit/>
          </a:bodyPr>
          <a:lstStyle/>
          <a:p>
            <a:r>
              <a:rPr lang="en-US" sz="1600" dirty="0" smtClean="0"/>
              <a:t>To generate these histograms, we sort the quantile-mapped and twenty-five-fold enlarged ensemble from lowest to highest.  Compare this to the analyzed precipitation.  Only one member (except in the case of ties) can be the best, the closest to the analyzed.    </a:t>
            </a:r>
            <a:endParaRPr lang="en-US" sz="1600" dirty="0"/>
          </a:p>
          <a:p>
            <a:endParaRPr lang="en-US" sz="1600" dirty="0"/>
          </a:p>
          <a:p>
            <a:r>
              <a:rPr lang="en-US" sz="1600" dirty="0" smtClean="0"/>
              <a:t>For various mean precipitation amounts, we tally statistics of which sorted member was closest to the analyzed over the CONUS and over the training sample.  </a:t>
            </a:r>
            <a:r>
              <a:rPr lang="en-US" sz="1600" dirty="0" err="1" smtClean="0"/>
              <a:t>Savitzky-Golay</a:t>
            </a:r>
            <a:r>
              <a:rPr lang="en-US" sz="1600" dirty="0" smtClean="0"/>
              <a:t> smoothed curves in blue are the actual ones used.  This provides the h</a:t>
            </a:r>
            <a:r>
              <a:rPr lang="en-US" sz="1600" baseline="-25000" dirty="0" smtClean="0"/>
              <a:t>(</a:t>
            </a:r>
            <a:r>
              <a:rPr lang="en-US" sz="1600" baseline="-25000" dirty="0" err="1" smtClean="0"/>
              <a:t>i</a:t>
            </a:r>
            <a:r>
              <a:rPr lang="en-US" sz="1600" baseline="-25000" dirty="0" smtClean="0"/>
              <a:t>) </a:t>
            </a:r>
            <a:r>
              <a:rPr lang="en-US" sz="1600" dirty="0" smtClean="0"/>
              <a:t>discussed in previous slides.  </a:t>
            </a:r>
            <a:r>
              <a:rPr lang="en-US" sz="1600" dirty="0"/>
              <a:t>The histograms are </a:t>
            </a:r>
            <a:r>
              <a:rPr lang="en-US" sz="1600" dirty="0" smtClean="0"/>
              <a:t>very </a:t>
            </a:r>
            <a:r>
              <a:rPr lang="en-US" sz="1600" dirty="0"/>
              <a:t>similar </a:t>
            </a:r>
            <a:r>
              <a:rPr lang="en-US" sz="1600" dirty="0" smtClean="0"/>
              <a:t>to rank histograms. </a:t>
            </a:r>
          </a:p>
          <a:p>
            <a:endParaRPr lang="en-US" sz="1600" dirty="0"/>
          </a:p>
          <a:p>
            <a:r>
              <a:rPr lang="en-US" sz="1600" dirty="0" smtClean="0"/>
              <a:t>The histogram we choose to use will vary with quantile-mapped forecast mean precipitation amount (the three panels to the left). This is           from previous page.</a:t>
            </a:r>
          </a:p>
          <a:p>
            <a:endParaRPr lang="en-US" sz="1600" dirty="0"/>
          </a:p>
          <a:p>
            <a:r>
              <a:rPr lang="en-US" sz="1600" dirty="0" smtClean="0">
                <a:solidFill>
                  <a:srgbClr val="FF0000"/>
                </a:solidFill>
              </a:rPr>
              <a:t>Note that the outlying members have much greater probability of being the “closest” member, consistent with an overconfident ensemble.  Those outlying members are thus weighted more, increasing ensemble spread.</a:t>
            </a:r>
            <a:endParaRPr lang="en-US" sz="1600"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5696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9889" y="4770579"/>
            <a:ext cx="443006" cy="231726"/>
          </a:xfrm>
          <a:prstGeom prst="rect">
            <a:avLst/>
          </a:prstGeom>
        </p:spPr>
      </p:pic>
      <p:sp>
        <p:nvSpPr>
          <p:cNvPr id="5" name="TextBox 4"/>
          <p:cNvSpPr txBox="1"/>
          <p:nvPr/>
        </p:nvSpPr>
        <p:spPr>
          <a:xfrm>
            <a:off x="645459" y="1860708"/>
            <a:ext cx="1263616" cy="307777"/>
          </a:xfrm>
          <a:prstGeom prst="rect">
            <a:avLst/>
          </a:prstGeom>
          <a:noFill/>
        </p:spPr>
        <p:txBody>
          <a:bodyPr wrap="none" rtlCol="0">
            <a:spAutoFit/>
          </a:bodyPr>
          <a:lstStyle/>
          <a:p>
            <a:r>
              <a:rPr lang="en-US" sz="1400" dirty="0" smtClean="0"/>
              <a:t>(index 1 for M)</a:t>
            </a:r>
            <a:endParaRPr lang="en-US" sz="1400" dirty="0"/>
          </a:p>
        </p:txBody>
      </p:sp>
      <p:sp>
        <p:nvSpPr>
          <p:cNvPr id="7" name="Rectangle 6"/>
          <p:cNvSpPr/>
          <p:nvPr/>
        </p:nvSpPr>
        <p:spPr>
          <a:xfrm>
            <a:off x="645459" y="4053376"/>
            <a:ext cx="1263616" cy="307777"/>
          </a:xfrm>
          <a:prstGeom prst="rect">
            <a:avLst/>
          </a:prstGeom>
        </p:spPr>
        <p:txBody>
          <a:bodyPr wrap="none">
            <a:spAutoFit/>
          </a:bodyPr>
          <a:lstStyle/>
          <a:p>
            <a:r>
              <a:rPr lang="en-US" sz="1400" dirty="0" smtClean="0"/>
              <a:t>(index 2 for M)</a:t>
            </a:r>
            <a:endParaRPr lang="en-US" sz="1400" dirty="0"/>
          </a:p>
        </p:txBody>
      </p:sp>
      <p:sp>
        <p:nvSpPr>
          <p:cNvPr id="9" name="Rectangle 8"/>
          <p:cNvSpPr/>
          <p:nvPr/>
        </p:nvSpPr>
        <p:spPr>
          <a:xfrm>
            <a:off x="645459" y="6169581"/>
            <a:ext cx="1263616" cy="307777"/>
          </a:xfrm>
          <a:prstGeom prst="rect">
            <a:avLst/>
          </a:prstGeom>
        </p:spPr>
        <p:txBody>
          <a:bodyPr wrap="none">
            <a:spAutoFit/>
          </a:bodyPr>
          <a:lstStyle/>
          <a:p>
            <a:r>
              <a:rPr lang="en-US" sz="1400" dirty="0" smtClean="0"/>
              <a:t>(index 3 for M)</a:t>
            </a:r>
            <a:endParaRPr lang="en-US" sz="1400" dirty="0"/>
          </a:p>
        </p:txBody>
      </p:sp>
    </p:spTree>
    <p:extLst>
      <p:ext uri="{BB962C8B-B14F-4D97-AF65-F5344CB8AC3E}">
        <p14:creationId xmlns:p14="http://schemas.microsoft.com/office/powerpoint/2010/main" val="312656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Where PSD’s development of the National Blend of Models PQPF algorithm is headed.</a:t>
            </a:r>
            <a:endParaRPr lang="en-US" b="1" dirty="0"/>
          </a:p>
        </p:txBody>
      </p:sp>
      <p:sp>
        <p:nvSpPr>
          <p:cNvPr id="3" name="Content Placeholder 2"/>
          <p:cNvSpPr>
            <a:spLocks noGrp="1"/>
          </p:cNvSpPr>
          <p:nvPr>
            <p:ph idx="1"/>
          </p:nvPr>
        </p:nvSpPr>
        <p:spPr>
          <a:xfrm>
            <a:off x="791135" y="2005012"/>
            <a:ext cx="10515600" cy="4351338"/>
          </a:xfrm>
        </p:spPr>
        <p:txBody>
          <a:bodyPr>
            <a:normAutofit fontScale="77500" lnSpcReduction="20000"/>
          </a:bodyPr>
          <a:lstStyle/>
          <a:p>
            <a:r>
              <a:rPr lang="en-US" dirty="0" smtClean="0"/>
              <a:t>Perform the precipitation </a:t>
            </a:r>
            <a:r>
              <a:rPr lang="en-US" dirty="0" err="1" smtClean="0"/>
              <a:t>postprocessing</a:t>
            </a:r>
            <a:r>
              <a:rPr lang="en-US" dirty="0" smtClean="0"/>
              <a:t> individually, </a:t>
            </a:r>
            <a:r>
              <a:rPr lang="en-US" i="1" dirty="0" smtClean="0"/>
              <a:t>model by model</a:t>
            </a:r>
            <a:r>
              <a:rPr lang="en-US" dirty="0" smtClean="0"/>
              <a:t>, followed by a step where probabilities are linearly combined.</a:t>
            </a:r>
            <a:endParaRPr lang="en-US" dirty="0" smtClean="0">
              <a:solidFill>
                <a:schemeClr val="accent1">
                  <a:lumMod val="75000"/>
                </a:schemeClr>
              </a:solidFill>
            </a:endParaRPr>
          </a:p>
          <a:p>
            <a:r>
              <a:rPr lang="en-US" dirty="0" smtClean="0"/>
              <a:t>Use a </a:t>
            </a:r>
            <a:r>
              <a:rPr lang="en-US" dirty="0"/>
              <a:t>m</a:t>
            </a:r>
            <a:r>
              <a:rPr lang="en-US" dirty="0" smtClean="0"/>
              <a:t>ore </a:t>
            </a:r>
            <a:r>
              <a:rPr lang="en-US" dirty="0"/>
              <a:t>objective, statistically informed algorithm for dressing of </a:t>
            </a:r>
            <a:r>
              <a:rPr lang="en-US" dirty="0" smtClean="0"/>
              <a:t>ensemble (adding kernels of probability density around each bias-corrected member).</a:t>
            </a:r>
          </a:p>
          <a:p>
            <a:r>
              <a:rPr lang="en-US" dirty="0" smtClean="0"/>
              <a:t>Enlarge the synthetic ensemble sample size in the quantile mapping process, now using a 5 x 5 stencil of surrounding grid points instead of current 3 x 3 (</a:t>
            </a:r>
            <a:r>
              <a:rPr lang="en-US" dirty="0"/>
              <a:t>see Hamill et al. </a:t>
            </a:r>
            <a:r>
              <a:rPr lang="en-US" dirty="0" smtClean="0">
                <a:hlinkClick r:id="rId2"/>
              </a:rPr>
              <a:t>2017</a:t>
            </a:r>
            <a:r>
              <a:rPr lang="en-US" dirty="0" smtClean="0"/>
              <a:t> for more).  This reduces sampling variability and accounts for overconfidence in the position of precipitation features.</a:t>
            </a:r>
          </a:p>
          <a:p>
            <a:pPr lvl="1"/>
            <a:r>
              <a:rPr lang="en-US" dirty="0" smtClean="0"/>
              <a:t>Also, new version removes the previous version’s </a:t>
            </a:r>
            <a:r>
              <a:rPr lang="en-US" dirty="0" err="1" smtClean="0"/>
              <a:t>Savitzky-Golay</a:t>
            </a:r>
            <a:r>
              <a:rPr lang="en-US" dirty="0" smtClean="0"/>
              <a:t> smoothing of probability fields, as the larger stencil means a larger ensemble with less sampling error.</a:t>
            </a:r>
          </a:p>
          <a:p>
            <a:r>
              <a:rPr lang="en-US" dirty="0" smtClean="0"/>
              <a:t>Automatic ability to generate full probabilistic PQPF, not just probability of precipitation (POP; &gt; 0.254 mm/12h).</a:t>
            </a:r>
          </a:p>
          <a:p>
            <a:r>
              <a:rPr lang="en-US" dirty="0" smtClean="0"/>
              <a:t>Simplify the calculations of climatological forecast and analyzed precipitation cumulative distributions, now estimating them with Gamma distributions and a “fraction zero.”    This means less disk space storage of CDFs.</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3</a:t>
            </a:fld>
            <a:endParaRPr lang="en-US"/>
          </a:p>
        </p:txBody>
      </p:sp>
    </p:spTree>
    <p:extLst>
      <p:ext uri="{BB962C8B-B14F-4D97-AF65-F5344CB8AC3E}">
        <p14:creationId xmlns:p14="http://schemas.microsoft.com/office/powerpoint/2010/main" val="1358647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91" y="319730"/>
            <a:ext cx="10515600" cy="828135"/>
          </a:xfrm>
        </p:spPr>
        <p:txBody>
          <a:bodyPr/>
          <a:lstStyle/>
          <a:p>
            <a:r>
              <a:rPr lang="en-US" b="1" dirty="0" smtClean="0"/>
              <a:t>Fraction zero definition.</a:t>
            </a:r>
            <a:endParaRPr lang="en-US" b="1" dirty="0"/>
          </a:p>
        </p:txBody>
      </p:sp>
      <p:sp>
        <p:nvSpPr>
          <p:cNvPr id="5" name="TextBox 4"/>
          <p:cNvSpPr txBox="1"/>
          <p:nvPr/>
        </p:nvSpPr>
        <p:spPr>
          <a:xfrm>
            <a:off x="687422" y="1322963"/>
            <a:ext cx="11258144" cy="3139321"/>
          </a:xfrm>
          <a:prstGeom prst="rect">
            <a:avLst/>
          </a:prstGeom>
          <a:noFill/>
        </p:spPr>
        <p:txBody>
          <a:bodyPr wrap="square" rtlCol="0">
            <a:spAutoFit/>
          </a:bodyPr>
          <a:lstStyle/>
          <a:p>
            <a:r>
              <a:rPr lang="en-US" dirty="0" smtClean="0"/>
              <a:t>In situations where the </a:t>
            </a:r>
            <a:r>
              <a:rPr lang="en-US" dirty="0" smtClean="0"/>
              <a:t>ensemble-mean </a:t>
            </a:r>
            <a:r>
              <a:rPr lang="en-US" dirty="0" smtClean="0"/>
              <a:t>forecast is effectively zero, we will set the fraction zero for all members to </a:t>
            </a:r>
          </a:p>
          <a:p>
            <a:r>
              <a:rPr lang="en-US" dirty="0" smtClean="0"/>
              <a:t>be stratified by the climatological probability of analyzed precipitation, POP(a), which will vary with location and month of the year. In situations with nonzero precipitation, the fraction zero will be a function of precipitation amount </a:t>
            </a:r>
            <a:r>
              <a:rPr lang="en-US" dirty="0" smtClean="0"/>
              <a:t>associated </a:t>
            </a:r>
            <a:r>
              <a:rPr lang="en-US" dirty="0" smtClean="0"/>
              <a:t>with the sorted member number (</a:t>
            </a:r>
            <a:r>
              <a:rPr lang="en-US" dirty="0" err="1" smtClean="0"/>
              <a:t>i</a:t>
            </a:r>
            <a:r>
              <a:rPr lang="en-US" dirty="0" smtClean="0"/>
              <a:t>), an index of the sorted member number </a:t>
            </a:r>
            <a:r>
              <a:rPr lang="en-US" i="1" dirty="0" smtClean="0"/>
              <a:t>R</a:t>
            </a:r>
            <a:r>
              <a:rPr lang="en-US" i="1" baseline="-25000" dirty="0" smtClean="0"/>
              <a:t>(</a:t>
            </a:r>
            <a:r>
              <a:rPr lang="en-US" i="1" baseline="-25000" dirty="0" err="1" smtClean="0"/>
              <a:t>i</a:t>
            </a:r>
            <a:r>
              <a:rPr lang="en-US" i="1" baseline="-25000" dirty="0" smtClean="0"/>
              <a:t>) </a:t>
            </a:r>
            <a:r>
              <a:rPr lang="en-US" dirty="0" smtClean="0"/>
              <a:t>, </a:t>
            </a:r>
            <a:r>
              <a:rPr lang="en-US" dirty="0" smtClean="0"/>
              <a:t>and </a:t>
            </a:r>
            <a:r>
              <a:rPr lang="en-US" i="1" dirty="0" smtClean="0"/>
              <a:t>M</a:t>
            </a:r>
            <a:r>
              <a:rPr lang="en-US" dirty="0" smtClean="0"/>
              <a:t> as defined below.</a:t>
            </a:r>
          </a:p>
          <a:p>
            <a:endParaRPr lang="en-US" dirty="0"/>
          </a:p>
          <a:p>
            <a:endParaRPr lang="en-US" dirty="0" smtClean="0"/>
          </a:p>
          <a:p>
            <a:endParaRPr lang="en-US" dirty="0"/>
          </a:p>
          <a:p>
            <a:endParaRPr lang="en-US" dirty="0" smtClean="0"/>
          </a:p>
          <a:p>
            <a:endParaRPr lang="en-US" dirty="0"/>
          </a:p>
          <a:p>
            <a:r>
              <a:rPr lang="en-US" i="1" dirty="0" smtClean="0"/>
              <a:t>R</a:t>
            </a:r>
            <a:r>
              <a:rPr lang="en-US" i="1" baseline="-25000" dirty="0" smtClean="0"/>
              <a:t>(</a:t>
            </a:r>
            <a:r>
              <a:rPr lang="en-US" i="1" baseline="-25000" dirty="0" err="1" smtClean="0"/>
              <a:t>i</a:t>
            </a:r>
            <a:r>
              <a:rPr lang="en-US" i="1" baseline="-25000" dirty="0" smtClean="0"/>
              <a:t>)</a:t>
            </a:r>
            <a:r>
              <a:rPr lang="en-US" baseline="-25000" dirty="0" smtClean="0"/>
              <a:t> </a:t>
            </a:r>
            <a:r>
              <a:rPr lang="en-US" dirty="0" smtClean="0"/>
              <a:t>is an index which is 1 for the lowest sorted member, 2 for intermediate members, 3 for the highest sorted member.  </a:t>
            </a:r>
            <a:r>
              <a:rPr lang="en-US" i="1" dirty="0" smtClean="0"/>
              <a:t>M</a:t>
            </a:r>
            <a:r>
              <a:rPr lang="en-US" dirty="0" smtClean="0"/>
              <a:t> is an index that is 1, 2, or 3 depending on the quantile-mapped mean precipitation amount.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738" y="2527235"/>
            <a:ext cx="7249535" cy="103564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96" y="4540399"/>
            <a:ext cx="3742848" cy="1680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446" y="4540398"/>
            <a:ext cx="6326389" cy="1454001"/>
          </a:xfrm>
          <a:prstGeom prst="rect">
            <a:avLst/>
          </a:prstGeom>
        </p:spPr>
      </p:pic>
      <p:sp>
        <p:nvSpPr>
          <p:cNvPr id="6" name="TextBox 5"/>
          <p:cNvSpPr txBox="1"/>
          <p:nvPr/>
        </p:nvSpPr>
        <p:spPr>
          <a:xfrm>
            <a:off x="726738" y="6298805"/>
            <a:ext cx="3932743" cy="523220"/>
          </a:xfrm>
          <a:prstGeom prst="rect">
            <a:avLst/>
          </a:prstGeom>
          <a:noFill/>
        </p:spPr>
        <p:txBody>
          <a:bodyPr wrap="none" rtlCol="0">
            <a:spAutoFit/>
          </a:bodyPr>
          <a:lstStyle/>
          <a:p>
            <a:r>
              <a:rPr lang="en-US" sz="1400" dirty="0" smtClean="0"/>
              <a:t>we will differentiate the dressing </a:t>
            </a:r>
            <a:r>
              <a:rPr lang="en-US" sz="1400" dirty="0"/>
              <a:t>statistics between</a:t>
            </a:r>
            <a:endParaRPr lang="en-US" sz="1400" dirty="0" smtClean="0"/>
          </a:p>
          <a:p>
            <a:r>
              <a:rPr lang="en-US" sz="1400" dirty="0" smtClean="0"/>
              <a:t>lowest, intermediate, and highest members.</a:t>
            </a:r>
            <a:endParaRPr lang="en-US" sz="1400" dirty="0"/>
          </a:p>
        </p:txBody>
      </p:sp>
      <p:sp>
        <p:nvSpPr>
          <p:cNvPr id="8" name="TextBox 7"/>
          <p:cNvSpPr txBox="1"/>
          <p:nvPr/>
        </p:nvSpPr>
        <p:spPr>
          <a:xfrm>
            <a:off x="6544235" y="6220690"/>
            <a:ext cx="4521687" cy="523220"/>
          </a:xfrm>
          <a:prstGeom prst="rect">
            <a:avLst/>
          </a:prstGeom>
          <a:noFill/>
        </p:spPr>
        <p:txBody>
          <a:bodyPr wrap="none" rtlCol="0">
            <a:spAutoFit/>
          </a:bodyPr>
          <a:lstStyle/>
          <a:p>
            <a:r>
              <a:rPr lang="en-US" sz="1400" dirty="0" smtClean="0"/>
              <a:t>the fraction zero is permitted to depend not just on a single</a:t>
            </a:r>
          </a:p>
          <a:p>
            <a:r>
              <a:rPr lang="en-US" sz="1400" dirty="0" smtClean="0"/>
              <a:t>member’s amount, but whether the mean is large or small.</a:t>
            </a:r>
            <a:endParaRPr lang="en-US" sz="1400" dirty="0"/>
          </a:p>
        </p:txBody>
      </p:sp>
      <p:sp>
        <p:nvSpPr>
          <p:cNvPr id="9" name="Slide Number Placeholder 8"/>
          <p:cNvSpPr>
            <a:spLocks noGrp="1"/>
          </p:cNvSpPr>
          <p:nvPr>
            <p:ph type="sldNum" sz="quarter" idx="12"/>
          </p:nvPr>
        </p:nvSpPr>
        <p:spPr/>
        <p:txBody>
          <a:bodyPr/>
          <a:lstStyle/>
          <a:p>
            <a:fld id="{57A943EE-946A-8E45-BF33-9C56051D287D}" type="slidenum">
              <a:rPr lang="en-US" smtClean="0"/>
              <a:t>30</a:t>
            </a:fld>
            <a:endParaRPr lang="en-US"/>
          </a:p>
        </p:txBody>
      </p:sp>
    </p:spTree>
    <p:extLst>
      <p:ext uri="{BB962C8B-B14F-4D97-AF65-F5344CB8AC3E}">
        <p14:creationId xmlns:p14="http://schemas.microsoft.com/office/powerpoint/2010/main" val="2069803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3441"/>
            <a:ext cx="10515600" cy="730858"/>
          </a:xfrm>
        </p:spPr>
        <p:txBody>
          <a:bodyPr/>
          <a:lstStyle/>
          <a:p>
            <a:r>
              <a:rPr lang="en-US" b="1" dirty="0" smtClean="0"/>
              <a:t>Gamma CDF and PDF definitions</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Gamma CDF for the </a:t>
            </a:r>
            <a:r>
              <a:rPr lang="en-US" baseline="-25000" dirty="0" smtClean="0"/>
              <a:t>(</a:t>
            </a:r>
            <a:r>
              <a:rPr lang="en-US" baseline="-25000" dirty="0" err="1" smtClean="0"/>
              <a:t>i</a:t>
            </a:r>
            <a:r>
              <a:rPr lang="en-US" baseline="-25000" dirty="0" smtClean="0"/>
              <a:t>)</a:t>
            </a:r>
            <a:r>
              <a:rPr lang="en-US" baseline="-25000" dirty="0" err="1" smtClean="0"/>
              <a:t>th</a:t>
            </a:r>
            <a:r>
              <a:rPr lang="en-US" baseline="-25000" dirty="0" smtClean="0"/>
              <a:t> </a:t>
            </a:r>
            <a:r>
              <a:rPr lang="en-US" baseline="-25000" dirty="0" smtClean="0"/>
              <a:t> </a:t>
            </a:r>
            <a:r>
              <a:rPr lang="en-US" dirty="0" smtClean="0"/>
              <a:t>sorted </a:t>
            </a:r>
            <a:r>
              <a:rPr lang="en-US" dirty="0" smtClean="0"/>
              <a:t>member for the precipitation amount x is defined as</a:t>
            </a:r>
          </a:p>
          <a:p>
            <a:endParaRPr lang="en-US" dirty="0"/>
          </a:p>
          <a:p>
            <a:endParaRPr lang="en-US" dirty="0" smtClean="0"/>
          </a:p>
          <a:p>
            <a:r>
              <a:rPr lang="en-US" dirty="0" smtClean="0"/>
              <a:t>and the associated Gamma pdf is defined as</a:t>
            </a:r>
          </a:p>
          <a:p>
            <a:endParaRPr lang="en-US" dirty="0"/>
          </a:p>
          <a:p>
            <a:endParaRPr lang="en-US" dirty="0" smtClean="0"/>
          </a:p>
          <a:p>
            <a:endParaRPr lang="en-US" dirty="0" smtClean="0"/>
          </a:p>
          <a:p>
            <a:r>
              <a:rPr lang="en-US" dirty="0" smtClean="0"/>
              <a:t>The shape and scale parameters </a:t>
            </a:r>
            <a:r>
              <a:rPr lang="en-US" i="1" dirty="0" smtClean="0"/>
              <a:t>α</a:t>
            </a:r>
            <a:r>
              <a:rPr lang="en-US" i="1" baseline="-25000" dirty="0" smtClean="0"/>
              <a:t>(</a:t>
            </a:r>
            <a:r>
              <a:rPr lang="en-US" i="1" baseline="-25000" dirty="0" err="1" smtClean="0"/>
              <a:t>i</a:t>
            </a:r>
            <a:r>
              <a:rPr lang="en-US" i="1" baseline="-25000" dirty="0" smtClean="0"/>
              <a:t>)</a:t>
            </a:r>
            <a:r>
              <a:rPr lang="en-US" dirty="0" smtClean="0"/>
              <a:t> and β</a:t>
            </a:r>
            <a:r>
              <a:rPr lang="en-US" baseline="-25000" dirty="0" smtClean="0"/>
              <a:t>(</a:t>
            </a:r>
            <a:r>
              <a:rPr lang="en-US" baseline="-25000" dirty="0" err="1" smtClean="0"/>
              <a:t>i</a:t>
            </a:r>
            <a:r>
              <a:rPr lang="en-US" baseline="-25000" dirty="0" smtClean="0"/>
              <a:t>) </a:t>
            </a:r>
            <a:r>
              <a:rPr lang="en-US" dirty="0" smtClean="0"/>
              <a:t>are described in the subsequent slide.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26" y="4085882"/>
            <a:ext cx="5313220" cy="85619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25" y="2505583"/>
            <a:ext cx="3782293" cy="1000064"/>
          </a:xfrm>
          <a:prstGeom prst="rect">
            <a:avLst/>
          </a:prstGeom>
        </p:spPr>
      </p:pic>
      <p:sp>
        <p:nvSpPr>
          <p:cNvPr id="4" name="Slide Number Placeholder 3"/>
          <p:cNvSpPr>
            <a:spLocks noGrp="1"/>
          </p:cNvSpPr>
          <p:nvPr>
            <p:ph type="sldNum" sz="quarter" idx="12"/>
          </p:nvPr>
        </p:nvSpPr>
        <p:spPr/>
        <p:txBody>
          <a:bodyPr/>
          <a:lstStyle/>
          <a:p>
            <a:fld id="{57A943EE-946A-8E45-BF33-9C56051D287D}" type="slidenum">
              <a:rPr lang="en-US" smtClean="0"/>
              <a:t>31</a:t>
            </a:fld>
            <a:endParaRPr lang="en-US"/>
          </a:p>
        </p:txBody>
      </p:sp>
    </p:spTree>
    <p:extLst>
      <p:ext uri="{BB962C8B-B14F-4D97-AF65-F5344CB8AC3E}">
        <p14:creationId xmlns:p14="http://schemas.microsoft.com/office/powerpoint/2010/main" val="963308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08" y="223492"/>
            <a:ext cx="10515600" cy="1325563"/>
          </a:xfrm>
        </p:spPr>
        <p:txBody>
          <a:bodyPr/>
          <a:lstStyle/>
          <a:p>
            <a:r>
              <a:rPr lang="en-US" b="1" dirty="0" smtClean="0"/>
              <a:t>Shape and scale parameters for the Gamma distribution.</a:t>
            </a:r>
            <a:endParaRPr lang="en-US" b="1" dirty="0"/>
          </a:p>
        </p:txBody>
      </p:sp>
      <p:sp>
        <p:nvSpPr>
          <p:cNvPr id="3" name="Content Placeholder 2"/>
          <p:cNvSpPr>
            <a:spLocks noGrp="1"/>
          </p:cNvSpPr>
          <p:nvPr>
            <p:ph idx="1"/>
          </p:nvPr>
        </p:nvSpPr>
        <p:spPr>
          <a:xfrm>
            <a:off x="747408" y="1637557"/>
            <a:ext cx="10515600" cy="4351338"/>
          </a:xfrm>
        </p:spPr>
        <p:txBody>
          <a:bodyPr>
            <a:normAutofit/>
          </a:bodyPr>
          <a:lstStyle/>
          <a:p>
            <a:r>
              <a:rPr lang="en-US" sz="2400" dirty="0" smtClean="0"/>
              <a:t>We will have Gamma shape </a:t>
            </a:r>
            <a:r>
              <a:rPr lang="en-US" sz="2400" i="1" dirty="0"/>
              <a:t>α</a:t>
            </a:r>
            <a:r>
              <a:rPr lang="en-US" sz="2400" i="1" baseline="-25000" dirty="0"/>
              <a:t>(</a:t>
            </a:r>
            <a:r>
              <a:rPr lang="en-US" sz="2400" i="1" baseline="-25000" dirty="0" err="1"/>
              <a:t>i</a:t>
            </a:r>
            <a:r>
              <a:rPr lang="en-US" sz="2400" i="1" baseline="-25000" dirty="0"/>
              <a:t>)</a:t>
            </a:r>
            <a:r>
              <a:rPr lang="en-US" sz="2400" dirty="0"/>
              <a:t> </a:t>
            </a:r>
            <a:r>
              <a:rPr lang="en-US" sz="2400" dirty="0" smtClean="0"/>
              <a:t>and scale </a:t>
            </a:r>
            <a:r>
              <a:rPr lang="en-US" sz="2400" dirty="0"/>
              <a:t>β</a:t>
            </a:r>
            <a:r>
              <a:rPr lang="en-US" sz="2400" i="1" baseline="-25000" dirty="0"/>
              <a:t>(</a:t>
            </a:r>
            <a:r>
              <a:rPr lang="en-US" sz="2400" i="1" baseline="-25000" dirty="0" err="1"/>
              <a:t>i</a:t>
            </a:r>
            <a:r>
              <a:rPr lang="en-US" sz="2400" i="1" baseline="-25000" dirty="0"/>
              <a:t>) </a:t>
            </a:r>
            <a:r>
              <a:rPr lang="en-US" sz="2400" dirty="0" smtClean="0"/>
              <a:t>parameters that can be estimated separately for each sorted member.  If there is zero or extremely light precipitation, the parameters depend only on the analyzed POP for that grid point.  With heavier precipitation, there will be a dependence on the </a:t>
            </a:r>
            <a:r>
              <a:rPr lang="en-US" sz="2400" dirty="0" smtClean="0"/>
              <a:t>quantile- </a:t>
            </a:r>
            <a:r>
              <a:rPr lang="en-US" sz="2400" dirty="0" smtClean="0"/>
              <a:t>mapped amount of the sorted member, the rank via R(</a:t>
            </a:r>
            <a:r>
              <a:rPr lang="en-US" sz="2400" dirty="0" err="1" smtClean="0"/>
              <a:t>i</a:t>
            </a:r>
            <a:r>
              <a:rPr lang="en-US" sz="2400" dirty="0" smtClean="0"/>
              <a:t>) [see previous slide], and a category for the mean amount (previous slide) mean precipitation.</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436" y="3813226"/>
            <a:ext cx="5597236" cy="2223647"/>
          </a:xfrm>
          <a:prstGeom prst="rect">
            <a:avLst/>
          </a:prstGeom>
        </p:spPr>
      </p:pic>
      <p:sp>
        <p:nvSpPr>
          <p:cNvPr id="5" name="Slide Number Placeholder 4"/>
          <p:cNvSpPr>
            <a:spLocks noGrp="1"/>
          </p:cNvSpPr>
          <p:nvPr>
            <p:ph type="sldNum" sz="quarter" idx="12"/>
          </p:nvPr>
        </p:nvSpPr>
        <p:spPr/>
        <p:txBody>
          <a:bodyPr/>
          <a:lstStyle/>
          <a:p>
            <a:fld id="{57A943EE-946A-8E45-BF33-9C56051D287D}" type="slidenum">
              <a:rPr lang="en-US" smtClean="0"/>
              <a:t>32</a:t>
            </a:fld>
            <a:endParaRPr lang="en-US"/>
          </a:p>
        </p:txBody>
      </p:sp>
    </p:spTree>
    <p:extLst>
      <p:ext uri="{BB962C8B-B14F-4D97-AF65-F5344CB8AC3E}">
        <p14:creationId xmlns:p14="http://schemas.microsoft.com/office/powerpoint/2010/main" val="1978098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should Gamma distribution parameters vary with the rank of the sorted ensemble?</a:t>
            </a:r>
            <a:endParaRPr lang="en-US" b="1" dirty="0"/>
          </a:p>
        </p:txBody>
      </p:sp>
      <p:sp>
        <p:nvSpPr>
          <p:cNvPr id="3" name="Content Placeholder 2"/>
          <p:cNvSpPr>
            <a:spLocks noGrp="1"/>
          </p:cNvSpPr>
          <p:nvPr>
            <p:ph idx="1"/>
          </p:nvPr>
        </p:nvSpPr>
        <p:spPr/>
        <p:txBody>
          <a:bodyPr/>
          <a:lstStyle/>
          <a:p>
            <a:r>
              <a:rPr lang="en-US" dirty="0" smtClean="0"/>
              <a:t>Imagine we have a sorted ensemble like the one below:</a:t>
            </a:r>
            <a:endParaRPr lang="en-US" dirty="0"/>
          </a:p>
        </p:txBody>
      </p:sp>
      <p:cxnSp>
        <p:nvCxnSpPr>
          <p:cNvPr id="5" name="Straight Arrow Connector 4"/>
          <p:cNvCxnSpPr/>
          <p:nvPr/>
        </p:nvCxnSpPr>
        <p:spPr>
          <a:xfrm>
            <a:off x="1814089" y="4199857"/>
            <a:ext cx="10037942" cy="2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0065"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87712"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15124"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66441"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3971"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33379" y="4223763"/>
            <a:ext cx="723275" cy="369332"/>
          </a:xfrm>
          <a:prstGeom prst="rect">
            <a:avLst/>
          </a:prstGeom>
          <a:noFill/>
        </p:spPr>
        <p:txBody>
          <a:bodyPr wrap="none" rtlCol="0">
            <a:spAutoFit/>
          </a:bodyPr>
          <a:lstStyle/>
          <a:p>
            <a:r>
              <a:rPr lang="en-US" smtClean="0"/>
              <a:t>0 mm</a:t>
            </a:r>
            <a:endParaRPr lang="en-US"/>
          </a:p>
        </p:txBody>
      </p:sp>
      <p:sp>
        <p:nvSpPr>
          <p:cNvPr id="13" name="TextBox 12"/>
          <p:cNvSpPr txBox="1"/>
          <p:nvPr/>
        </p:nvSpPr>
        <p:spPr>
          <a:xfrm>
            <a:off x="3326074" y="4248225"/>
            <a:ext cx="723275" cy="369332"/>
          </a:xfrm>
          <a:prstGeom prst="rect">
            <a:avLst/>
          </a:prstGeom>
          <a:noFill/>
        </p:spPr>
        <p:txBody>
          <a:bodyPr wrap="none" rtlCol="0">
            <a:spAutoFit/>
          </a:bodyPr>
          <a:lstStyle/>
          <a:p>
            <a:r>
              <a:rPr lang="en-US" smtClean="0"/>
              <a:t>5 mm</a:t>
            </a:r>
            <a:endParaRPr lang="en-US"/>
          </a:p>
        </p:txBody>
      </p:sp>
      <p:sp>
        <p:nvSpPr>
          <p:cNvPr id="14" name="TextBox 13"/>
          <p:cNvSpPr txBox="1"/>
          <p:nvPr/>
        </p:nvSpPr>
        <p:spPr>
          <a:xfrm>
            <a:off x="5164646" y="4248225"/>
            <a:ext cx="840295" cy="369332"/>
          </a:xfrm>
          <a:prstGeom prst="rect">
            <a:avLst/>
          </a:prstGeom>
          <a:noFill/>
        </p:spPr>
        <p:txBody>
          <a:bodyPr wrap="none" rtlCol="0">
            <a:spAutoFit/>
          </a:bodyPr>
          <a:lstStyle/>
          <a:p>
            <a:r>
              <a:rPr lang="en-US" smtClean="0"/>
              <a:t>10 mm</a:t>
            </a:r>
            <a:endParaRPr lang="en-US"/>
          </a:p>
        </p:txBody>
      </p:sp>
      <p:sp>
        <p:nvSpPr>
          <p:cNvPr id="15" name="TextBox 14"/>
          <p:cNvSpPr txBox="1"/>
          <p:nvPr/>
        </p:nvSpPr>
        <p:spPr>
          <a:xfrm>
            <a:off x="7120238" y="4259916"/>
            <a:ext cx="840295" cy="369332"/>
          </a:xfrm>
          <a:prstGeom prst="rect">
            <a:avLst/>
          </a:prstGeom>
          <a:noFill/>
        </p:spPr>
        <p:txBody>
          <a:bodyPr wrap="none" rtlCol="0">
            <a:spAutoFit/>
          </a:bodyPr>
          <a:lstStyle/>
          <a:p>
            <a:r>
              <a:rPr lang="en-US" smtClean="0"/>
              <a:t>15 mm</a:t>
            </a:r>
            <a:endParaRPr lang="en-US"/>
          </a:p>
        </p:txBody>
      </p:sp>
      <p:sp>
        <p:nvSpPr>
          <p:cNvPr id="16" name="TextBox 15"/>
          <p:cNvSpPr txBox="1"/>
          <p:nvPr/>
        </p:nvSpPr>
        <p:spPr>
          <a:xfrm>
            <a:off x="9043823" y="4248225"/>
            <a:ext cx="840295" cy="369332"/>
          </a:xfrm>
          <a:prstGeom prst="rect">
            <a:avLst/>
          </a:prstGeom>
          <a:noFill/>
        </p:spPr>
        <p:txBody>
          <a:bodyPr wrap="none" rtlCol="0">
            <a:spAutoFit/>
          </a:bodyPr>
          <a:lstStyle/>
          <a:p>
            <a:r>
              <a:rPr lang="en-US" smtClean="0"/>
              <a:t>20 mm</a:t>
            </a:r>
            <a:endParaRPr lang="en-US"/>
          </a:p>
        </p:txBody>
      </p:sp>
      <p:sp>
        <p:nvSpPr>
          <p:cNvPr id="18" name="Oval 17"/>
          <p:cNvSpPr/>
          <p:nvPr/>
        </p:nvSpPr>
        <p:spPr>
          <a:xfrm>
            <a:off x="3882148"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500122"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857805"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27897"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65488" y="409926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40589" y="410614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016624" y="4093292"/>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304714" y="4726745"/>
            <a:ext cx="6366358" cy="1200329"/>
          </a:xfrm>
          <a:prstGeom prst="rect">
            <a:avLst/>
          </a:prstGeom>
          <a:noFill/>
        </p:spPr>
        <p:txBody>
          <a:bodyPr wrap="none" rtlCol="0">
            <a:spAutoFit/>
          </a:bodyPr>
          <a:lstStyle/>
          <a:p>
            <a:r>
              <a:rPr lang="en-US" dirty="0" smtClean="0"/>
              <a:t>interior ranks are bounded in the distribution of possible analyzed</a:t>
            </a:r>
          </a:p>
          <a:p>
            <a:r>
              <a:rPr lang="en-US" dirty="0" smtClean="0"/>
              <a:t>values by the other ensemble members; hence, the </a:t>
            </a:r>
          </a:p>
          <a:p>
            <a:r>
              <a:rPr lang="en-US" dirty="0" smtClean="0"/>
              <a:t>distributions are going to be relatively narrow, and centered </a:t>
            </a:r>
          </a:p>
          <a:p>
            <a:r>
              <a:rPr lang="en-US" dirty="0" smtClean="0"/>
              <a:t>on the quantile-mapped value.</a:t>
            </a:r>
          </a:p>
        </p:txBody>
      </p:sp>
      <p:sp>
        <p:nvSpPr>
          <p:cNvPr id="26" name="TextBox 25"/>
          <p:cNvSpPr txBox="1"/>
          <p:nvPr/>
        </p:nvSpPr>
        <p:spPr>
          <a:xfrm>
            <a:off x="1990133" y="2347639"/>
            <a:ext cx="3784029" cy="1477328"/>
          </a:xfrm>
          <a:prstGeom prst="rect">
            <a:avLst/>
          </a:prstGeom>
          <a:noFill/>
        </p:spPr>
        <p:txBody>
          <a:bodyPr wrap="square" rtlCol="0">
            <a:spAutoFit/>
          </a:bodyPr>
          <a:lstStyle/>
          <a:p>
            <a:r>
              <a:rPr lang="en-US" dirty="0" smtClean="0"/>
              <a:t>a wider dressing distribution of the analyzed given the lowest member</a:t>
            </a:r>
          </a:p>
          <a:p>
            <a:r>
              <a:rPr lang="en-US" dirty="0" smtClean="0"/>
              <a:t>is probably appropriate since there is</a:t>
            </a:r>
          </a:p>
          <a:p>
            <a:r>
              <a:rPr lang="en-US" dirty="0" smtClean="0"/>
              <a:t>a wide range of possible values lower</a:t>
            </a:r>
          </a:p>
          <a:p>
            <a:r>
              <a:rPr lang="en-US" dirty="0" smtClean="0"/>
              <a:t>than the lowest member.</a:t>
            </a:r>
            <a:endParaRPr lang="en-US" dirty="0"/>
          </a:p>
        </p:txBody>
      </p:sp>
      <p:sp>
        <p:nvSpPr>
          <p:cNvPr id="28" name="TextBox 27"/>
          <p:cNvSpPr txBox="1"/>
          <p:nvPr/>
        </p:nvSpPr>
        <p:spPr>
          <a:xfrm>
            <a:off x="7336920" y="2287074"/>
            <a:ext cx="4665751" cy="1754326"/>
          </a:xfrm>
          <a:prstGeom prst="rect">
            <a:avLst/>
          </a:prstGeom>
          <a:noFill/>
        </p:spPr>
        <p:txBody>
          <a:bodyPr wrap="square" rtlCol="0">
            <a:spAutoFit/>
          </a:bodyPr>
          <a:lstStyle/>
          <a:p>
            <a:r>
              <a:rPr lang="en-US" dirty="0"/>
              <a:t>a wider dressing distribution of the analyzed given the </a:t>
            </a:r>
            <a:r>
              <a:rPr lang="en-US" dirty="0" smtClean="0"/>
              <a:t>highest member is </a:t>
            </a:r>
            <a:r>
              <a:rPr lang="en-US" dirty="0"/>
              <a:t>probably appropriate since there </a:t>
            </a:r>
            <a:r>
              <a:rPr lang="en-US" dirty="0" smtClean="0"/>
              <a:t>is a </a:t>
            </a:r>
            <a:r>
              <a:rPr lang="en-US" dirty="0"/>
              <a:t>wide range of possible values </a:t>
            </a:r>
            <a:r>
              <a:rPr lang="en-US" dirty="0" smtClean="0"/>
              <a:t>higher than </a:t>
            </a:r>
            <a:r>
              <a:rPr lang="en-US" dirty="0"/>
              <a:t>the </a:t>
            </a:r>
            <a:r>
              <a:rPr lang="en-US" dirty="0" smtClean="0"/>
              <a:t>highest </a:t>
            </a:r>
            <a:r>
              <a:rPr lang="en-US" dirty="0"/>
              <a:t>member.</a:t>
            </a:r>
          </a:p>
          <a:p>
            <a:endParaRPr lang="en-US" dirty="0"/>
          </a:p>
        </p:txBody>
      </p:sp>
      <p:cxnSp>
        <p:nvCxnSpPr>
          <p:cNvPr id="30" name="Straight Arrow Connector 29"/>
          <p:cNvCxnSpPr/>
          <p:nvPr/>
        </p:nvCxnSpPr>
        <p:spPr>
          <a:xfrm>
            <a:off x="3935889"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749675" y="4302207"/>
            <a:ext cx="26679" cy="2908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70365"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Slide Number Placeholder 35"/>
          <p:cNvSpPr>
            <a:spLocks noGrp="1"/>
          </p:cNvSpPr>
          <p:nvPr>
            <p:ph type="sldNum" sz="quarter" idx="12"/>
          </p:nvPr>
        </p:nvSpPr>
        <p:spPr/>
        <p:txBody>
          <a:bodyPr/>
          <a:lstStyle/>
          <a:p>
            <a:fld id="{57A943EE-946A-8E45-BF33-9C56051D287D}" type="slidenum">
              <a:rPr lang="en-US" smtClean="0"/>
              <a:t>33</a:t>
            </a:fld>
            <a:endParaRPr lang="en-US"/>
          </a:p>
        </p:txBody>
      </p:sp>
      <p:sp>
        <p:nvSpPr>
          <p:cNvPr id="29" name="Oval 28"/>
          <p:cNvSpPr/>
          <p:nvPr/>
        </p:nvSpPr>
        <p:spPr>
          <a:xfrm>
            <a:off x="4259307"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001210"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247514" y="4082694"/>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808267"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12755" y="4089675"/>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4373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should Gamma distribution parameters vary with the rank of the sorted ensemble?</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4538" y="3169138"/>
            <a:ext cx="3571488" cy="1042672"/>
          </a:xfrm>
        </p:spPr>
      </p:pic>
      <p:cxnSp>
        <p:nvCxnSpPr>
          <p:cNvPr id="32" name="Straight Arrow Connector 31"/>
          <p:cNvCxnSpPr/>
          <p:nvPr/>
        </p:nvCxnSpPr>
        <p:spPr>
          <a:xfrm>
            <a:off x="9070365" y="3094432"/>
            <a:ext cx="0" cy="906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6186442" y="1801136"/>
            <a:ext cx="1107918" cy="2391312"/>
          </a:xfrm>
          <a:prstGeom prst="rect">
            <a:avLst/>
          </a:prstGeom>
        </p:spPr>
      </p:pic>
      <p:sp>
        <p:nvSpPr>
          <p:cNvPr id="4" name="TextBox 3"/>
          <p:cNvSpPr txBox="1"/>
          <p:nvPr/>
        </p:nvSpPr>
        <p:spPr>
          <a:xfrm>
            <a:off x="6046883" y="4683492"/>
            <a:ext cx="1572354" cy="1200329"/>
          </a:xfrm>
          <a:prstGeom prst="rect">
            <a:avLst/>
          </a:prstGeom>
          <a:noFill/>
        </p:spPr>
        <p:txBody>
          <a:bodyPr wrap="none" rtlCol="0">
            <a:spAutoFit/>
          </a:bodyPr>
          <a:lstStyle/>
          <a:p>
            <a:r>
              <a:rPr lang="en-US" dirty="0" smtClean="0"/>
              <a:t>dressing</a:t>
            </a:r>
          </a:p>
          <a:p>
            <a:r>
              <a:rPr lang="en-US" dirty="0" smtClean="0"/>
              <a:t>distribution is</a:t>
            </a:r>
          </a:p>
          <a:p>
            <a:r>
              <a:rPr lang="en-US" dirty="0" smtClean="0"/>
              <a:t>more narrow</a:t>
            </a:r>
          </a:p>
          <a:p>
            <a:r>
              <a:rPr lang="en-US" dirty="0" smtClean="0"/>
              <a:t>and symmetric</a:t>
            </a:r>
            <a:endParaRPr lang="en-US" dirty="0"/>
          </a:p>
        </p:txBody>
      </p:sp>
      <p:sp>
        <p:nvSpPr>
          <p:cNvPr id="17" name="TextBox 16"/>
          <p:cNvSpPr txBox="1"/>
          <p:nvPr/>
        </p:nvSpPr>
        <p:spPr>
          <a:xfrm>
            <a:off x="7960533" y="2171102"/>
            <a:ext cx="3317960" cy="923330"/>
          </a:xfrm>
          <a:prstGeom prst="rect">
            <a:avLst/>
          </a:prstGeom>
          <a:noFill/>
        </p:spPr>
        <p:txBody>
          <a:bodyPr wrap="none" rtlCol="0">
            <a:spAutoFit/>
          </a:bodyPr>
          <a:lstStyle/>
          <a:p>
            <a:r>
              <a:rPr lang="en-US" dirty="0" smtClean="0"/>
              <a:t>distribution could be centered on</a:t>
            </a:r>
          </a:p>
          <a:p>
            <a:r>
              <a:rPr lang="en-US" dirty="0" smtClean="0"/>
              <a:t>a value higher than the largest</a:t>
            </a:r>
          </a:p>
          <a:p>
            <a:r>
              <a:rPr lang="en-US" dirty="0" smtClean="0"/>
              <a:t>member, and skewed.</a:t>
            </a:r>
            <a:endParaRPr lang="en-US" dirty="0"/>
          </a:p>
        </p:txBody>
      </p:sp>
      <p:sp>
        <p:nvSpPr>
          <p:cNvPr id="29" name="Slide Number Placeholder 28"/>
          <p:cNvSpPr>
            <a:spLocks noGrp="1"/>
          </p:cNvSpPr>
          <p:nvPr>
            <p:ph type="sldNum" sz="quarter" idx="12"/>
          </p:nvPr>
        </p:nvSpPr>
        <p:spPr/>
        <p:txBody>
          <a:bodyPr/>
          <a:lstStyle/>
          <a:p>
            <a:fld id="{57A943EE-946A-8E45-BF33-9C56051D287D}" type="slidenum">
              <a:rPr lang="en-US" smtClean="0"/>
              <a:t>34</a:t>
            </a:fld>
            <a:endParaRPr lang="en-US"/>
          </a:p>
        </p:txBody>
      </p:sp>
      <p:cxnSp>
        <p:nvCxnSpPr>
          <p:cNvPr id="33" name="Straight Arrow Connector 32"/>
          <p:cNvCxnSpPr/>
          <p:nvPr/>
        </p:nvCxnSpPr>
        <p:spPr>
          <a:xfrm>
            <a:off x="1814089" y="4199857"/>
            <a:ext cx="10037942" cy="2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20065"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687712"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15124"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566441" y="4062398"/>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463971" y="4050445"/>
            <a:ext cx="0" cy="1613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33379" y="4223763"/>
            <a:ext cx="723275" cy="369332"/>
          </a:xfrm>
          <a:prstGeom prst="rect">
            <a:avLst/>
          </a:prstGeom>
          <a:noFill/>
        </p:spPr>
        <p:txBody>
          <a:bodyPr wrap="none" rtlCol="0">
            <a:spAutoFit/>
          </a:bodyPr>
          <a:lstStyle/>
          <a:p>
            <a:r>
              <a:rPr lang="en-US" smtClean="0"/>
              <a:t>0 mm</a:t>
            </a:r>
            <a:endParaRPr lang="en-US"/>
          </a:p>
        </p:txBody>
      </p:sp>
      <p:sp>
        <p:nvSpPr>
          <p:cNvPr id="41" name="TextBox 40"/>
          <p:cNvSpPr txBox="1"/>
          <p:nvPr/>
        </p:nvSpPr>
        <p:spPr>
          <a:xfrm>
            <a:off x="3326074" y="4248225"/>
            <a:ext cx="723275" cy="369332"/>
          </a:xfrm>
          <a:prstGeom prst="rect">
            <a:avLst/>
          </a:prstGeom>
          <a:noFill/>
        </p:spPr>
        <p:txBody>
          <a:bodyPr wrap="none" rtlCol="0">
            <a:spAutoFit/>
          </a:bodyPr>
          <a:lstStyle/>
          <a:p>
            <a:r>
              <a:rPr lang="en-US" smtClean="0"/>
              <a:t>5 mm</a:t>
            </a:r>
            <a:endParaRPr lang="en-US"/>
          </a:p>
        </p:txBody>
      </p:sp>
      <p:sp>
        <p:nvSpPr>
          <p:cNvPr id="42" name="TextBox 41"/>
          <p:cNvSpPr txBox="1"/>
          <p:nvPr/>
        </p:nvSpPr>
        <p:spPr>
          <a:xfrm>
            <a:off x="5164646" y="4248225"/>
            <a:ext cx="840295" cy="369332"/>
          </a:xfrm>
          <a:prstGeom prst="rect">
            <a:avLst/>
          </a:prstGeom>
          <a:noFill/>
        </p:spPr>
        <p:txBody>
          <a:bodyPr wrap="none" rtlCol="0">
            <a:spAutoFit/>
          </a:bodyPr>
          <a:lstStyle/>
          <a:p>
            <a:r>
              <a:rPr lang="en-US" smtClean="0"/>
              <a:t>10 mm</a:t>
            </a:r>
            <a:endParaRPr lang="en-US"/>
          </a:p>
        </p:txBody>
      </p:sp>
      <p:sp>
        <p:nvSpPr>
          <p:cNvPr id="43" name="TextBox 42"/>
          <p:cNvSpPr txBox="1"/>
          <p:nvPr/>
        </p:nvSpPr>
        <p:spPr>
          <a:xfrm>
            <a:off x="7120238" y="4259916"/>
            <a:ext cx="840295" cy="369332"/>
          </a:xfrm>
          <a:prstGeom prst="rect">
            <a:avLst/>
          </a:prstGeom>
          <a:noFill/>
        </p:spPr>
        <p:txBody>
          <a:bodyPr wrap="none" rtlCol="0">
            <a:spAutoFit/>
          </a:bodyPr>
          <a:lstStyle/>
          <a:p>
            <a:r>
              <a:rPr lang="en-US" smtClean="0"/>
              <a:t>15 mm</a:t>
            </a:r>
            <a:endParaRPr lang="en-US"/>
          </a:p>
        </p:txBody>
      </p:sp>
      <p:sp>
        <p:nvSpPr>
          <p:cNvPr id="44" name="TextBox 43"/>
          <p:cNvSpPr txBox="1"/>
          <p:nvPr/>
        </p:nvSpPr>
        <p:spPr>
          <a:xfrm>
            <a:off x="9043823" y="4248225"/>
            <a:ext cx="840295" cy="369332"/>
          </a:xfrm>
          <a:prstGeom prst="rect">
            <a:avLst/>
          </a:prstGeom>
          <a:noFill/>
        </p:spPr>
        <p:txBody>
          <a:bodyPr wrap="none" rtlCol="0">
            <a:spAutoFit/>
          </a:bodyPr>
          <a:lstStyle/>
          <a:p>
            <a:r>
              <a:rPr lang="en-US" smtClean="0"/>
              <a:t>20 mm</a:t>
            </a:r>
            <a:endParaRPr lang="en-US"/>
          </a:p>
        </p:txBody>
      </p:sp>
      <p:sp>
        <p:nvSpPr>
          <p:cNvPr id="45" name="Oval 44"/>
          <p:cNvSpPr/>
          <p:nvPr/>
        </p:nvSpPr>
        <p:spPr>
          <a:xfrm>
            <a:off x="3882148"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500122"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857805"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027897"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665488" y="409926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940589" y="410614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016624" y="4093292"/>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3935889"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6749675" y="4302207"/>
            <a:ext cx="26679" cy="2908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70365" y="3781064"/>
            <a:ext cx="0" cy="220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259307" y="4076118"/>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001210" y="4081717"/>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247514" y="4082694"/>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808267" y="4074856"/>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012755" y="4089675"/>
            <a:ext cx="107483" cy="1125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08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5" y="294260"/>
            <a:ext cx="12052515" cy="689675"/>
          </a:xfrm>
        </p:spPr>
        <p:txBody>
          <a:bodyPr>
            <a:normAutofit fontScale="90000"/>
          </a:bodyPr>
          <a:lstStyle/>
          <a:p>
            <a:r>
              <a:rPr lang="en-US" sz="4000" b="1" dirty="0" smtClean="0"/>
              <a:t>Sample of objectively determined FZ (fraction zero) and Gamma distribution parameters for lowest sorted member.</a:t>
            </a:r>
            <a:endParaRPr lang="en-US" sz="4000" b="1" dirty="0"/>
          </a:p>
        </p:txBody>
      </p:sp>
      <p:sp>
        <p:nvSpPr>
          <p:cNvPr id="7" name="TextBox 6"/>
          <p:cNvSpPr txBox="1"/>
          <p:nvPr/>
        </p:nvSpPr>
        <p:spPr>
          <a:xfrm>
            <a:off x="212893" y="6095460"/>
            <a:ext cx="10679270" cy="646331"/>
          </a:xfrm>
          <a:prstGeom prst="rect">
            <a:avLst/>
          </a:prstGeom>
          <a:noFill/>
        </p:spPr>
        <p:txBody>
          <a:bodyPr wrap="none" rtlCol="0">
            <a:spAutoFit/>
          </a:bodyPr>
          <a:lstStyle/>
          <a:p>
            <a:r>
              <a:rPr lang="en-US" dirty="0" smtClean="0"/>
              <a:t>The fraction zero and Gamma distribution parameters are shown here for the lowest sorted member</a:t>
            </a:r>
            <a:r>
              <a:rPr lang="en-US" baseline="-25000" dirty="0" smtClean="0"/>
              <a:t> </a:t>
            </a:r>
            <a:r>
              <a:rPr lang="en-US" dirty="0" smtClean="0"/>
              <a:t>and various</a:t>
            </a:r>
          </a:p>
          <a:p>
            <a:r>
              <a:rPr lang="en-US" dirty="0" smtClean="0"/>
              <a:t>mean precipitation amounts.  The implied pdfs are shown on the next slide.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7434" y="1359106"/>
            <a:ext cx="3398566" cy="473635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006" y="1328772"/>
            <a:ext cx="3430831" cy="47666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56" y="1359105"/>
            <a:ext cx="3404254" cy="4736353"/>
          </a:xfrm>
          <a:prstGeom prst="rect">
            <a:avLst/>
          </a:prstGeom>
        </p:spPr>
      </p:pic>
      <p:sp>
        <p:nvSpPr>
          <p:cNvPr id="4" name="Slide Number Placeholder 3"/>
          <p:cNvSpPr>
            <a:spLocks noGrp="1"/>
          </p:cNvSpPr>
          <p:nvPr>
            <p:ph type="sldNum" sz="quarter" idx="12"/>
          </p:nvPr>
        </p:nvSpPr>
        <p:spPr/>
        <p:txBody>
          <a:bodyPr/>
          <a:lstStyle/>
          <a:p>
            <a:fld id="{57A943EE-946A-8E45-BF33-9C56051D287D}" type="slidenum">
              <a:rPr lang="en-US" smtClean="0"/>
              <a:t>35</a:t>
            </a:fld>
            <a:endParaRPr lang="en-US"/>
          </a:p>
        </p:txBody>
      </p:sp>
    </p:spTree>
    <p:extLst>
      <p:ext uri="{BB962C8B-B14F-4D97-AF65-F5344CB8AC3E}">
        <p14:creationId xmlns:p14="http://schemas.microsoft.com/office/powerpoint/2010/main" val="712965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641" y="66535"/>
            <a:ext cx="7017879" cy="1391961"/>
          </a:xfrm>
        </p:spPr>
        <p:txBody>
          <a:bodyPr>
            <a:normAutofit/>
          </a:bodyPr>
          <a:lstStyle/>
          <a:p>
            <a:r>
              <a:rPr lang="en-US" sz="2800" b="1" dirty="0" smtClean="0"/>
              <a:t>Gamma PDFs based on α and β parameters, and why they are different for extreme ranks</a:t>
            </a:r>
            <a:endParaRPr lang="en-US" sz="28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36</a:t>
            </a:fld>
            <a:endParaRPr lang="en-US"/>
          </a:p>
        </p:txBody>
      </p:sp>
      <p:sp>
        <p:nvSpPr>
          <p:cNvPr id="6" name="TextBox 5"/>
          <p:cNvSpPr txBox="1"/>
          <p:nvPr/>
        </p:nvSpPr>
        <p:spPr>
          <a:xfrm>
            <a:off x="4947102" y="1458496"/>
            <a:ext cx="6306796" cy="4708981"/>
          </a:xfrm>
          <a:prstGeom prst="rect">
            <a:avLst/>
          </a:prstGeom>
          <a:noFill/>
        </p:spPr>
        <p:txBody>
          <a:bodyPr wrap="square" rtlCol="0">
            <a:spAutoFit/>
          </a:bodyPr>
          <a:lstStyle/>
          <a:p>
            <a:r>
              <a:rPr lang="en-US" sz="2000" dirty="0" smtClean="0"/>
              <a:t>Again, the dressing distributions for the lowest or highest member are not centered on the precipitation value of interest (this makes sense).  </a:t>
            </a:r>
          </a:p>
          <a:p>
            <a:endParaRPr lang="en-US" sz="2000" dirty="0"/>
          </a:p>
          <a:p>
            <a:r>
              <a:rPr lang="en-US" sz="2000" dirty="0" smtClean="0">
                <a:solidFill>
                  <a:srgbClr val="FF0000"/>
                </a:solidFill>
              </a:rPr>
              <a:t>For the lowest sorted member shown here, the fitted distribution of the analyzed given the forecast is shifted to yet lower amounts.  For example (bottom panel) when the mean precipitation is &gt; 10 mm and a the highest quantile-mapped member forecast is 16 mm, the maximum probability density is around 4 mm.</a:t>
            </a:r>
          </a:p>
          <a:p>
            <a:endParaRPr lang="en-US" sz="2000" dirty="0" smtClean="0">
              <a:solidFill>
                <a:srgbClr val="FF0000"/>
              </a:solidFill>
            </a:endParaRPr>
          </a:p>
          <a:p>
            <a:r>
              <a:rPr lang="en-US" sz="2000" dirty="0" smtClean="0"/>
              <a:t>The effect of this is, in combination with the large weights associated with the lowest rank (see closest histogram statistics on earlier page) </a:t>
            </a:r>
            <a:r>
              <a:rPr lang="en-US" sz="2000" dirty="0" smtClean="0"/>
              <a:t>is to </a:t>
            </a:r>
            <a:r>
              <a:rPr lang="en-US" sz="2000" dirty="0" smtClean="0"/>
              <a:t>broaden the pdf, making the </a:t>
            </a:r>
            <a:r>
              <a:rPr lang="en-US" sz="2000" dirty="0" smtClean="0"/>
              <a:t>post-processed </a:t>
            </a:r>
            <a:r>
              <a:rPr lang="en-US" sz="2000" dirty="0" smtClean="0"/>
              <a:t>guidance less sharp but more reliable.</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1" y="91771"/>
            <a:ext cx="4772837" cy="6683352"/>
          </a:xfrm>
          <a:prstGeom prst="rect">
            <a:avLst/>
          </a:prstGeom>
        </p:spPr>
      </p:pic>
      <p:sp>
        <p:nvSpPr>
          <p:cNvPr id="5" name="Rectangle 4"/>
          <p:cNvSpPr/>
          <p:nvPr/>
        </p:nvSpPr>
        <p:spPr>
          <a:xfrm>
            <a:off x="2475914" y="91771"/>
            <a:ext cx="2011680" cy="266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143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641" y="66535"/>
            <a:ext cx="7017879" cy="1391961"/>
          </a:xfrm>
        </p:spPr>
        <p:txBody>
          <a:bodyPr>
            <a:normAutofit/>
          </a:bodyPr>
          <a:lstStyle/>
          <a:p>
            <a:r>
              <a:rPr lang="en-US" sz="2800" b="1" dirty="0" smtClean="0"/>
              <a:t>Gamma PDFs based on α and β parameters, and why they are different for extreme ranks</a:t>
            </a:r>
            <a:endParaRPr lang="en-US" sz="28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37</a:t>
            </a:fld>
            <a:endParaRPr lang="en-US"/>
          </a:p>
        </p:txBody>
      </p:sp>
      <p:sp>
        <p:nvSpPr>
          <p:cNvPr id="6" name="TextBox 5"/>
          <p:cNvSpPr txBox="1"/>
          <p:nvPr/>
        </p:nvSpPr>
        <p:spPr>
          <a:xfrm>
            <a:off x="4947102" y="1458496"/>
            <a:ext cx="6306796" cy="4708981"/>
          </a:xfrm>
          <a:prstGeom prst="rect">
            <a:avLst/>
          </a:prstGeom>
          <a:noFill/>
        </p:spPr>
        <p:txBody>
          <a:bodyPr wrap="square" rtlCol="0">
            <a:spAutoFit/>
          </a:bodyPr>
          <a:lstStyle/>
          <a:p>
            <a:r>
              <a:rPr lang="en-US" sz="2000" dirty="0" smtClean="0"/>
              <a:t>Again, the dressing distributions for the lowest or highest member are not centered on the precipitation value of interest (this makes sense).  </a:t>
            </a:r>
          </a:p>
          <a:p>
            <a:endParaRPr lang="en-US" sz="2000" dirty="0"/>
          </a:p>
          <a:p>
            <a:r>
              <a:rPr lang="en-US" sz="2000" dirty="0" smtClean="0">
                <a:solidFill>
                  <a:srgbClr val="FF0000"/>
                </a:solidFill>
              </a:rPr>
              <a:t>For the highest sorted member shown here, the fitted distribution of the analyzed given the forecast is shifted to yet higher amounts.  For example (bottom panel) when the mean precipitation is &gt; 10 mm and the highest quantile-mapped member forecast is 15 mm, the maximum probability density is around 19 mm.</a:t>
            </a:r>
          </a:p>
          <a:p>
            <a:endParaRPr lang="en-US" sz="2000" dirty="0" smtClean="0">
              <a:solidFill>
                <a:srgbClr val="FF0000"/>
              </a:solidFill>
            </a:endParaRPr>
          </a:p>
          <a:p>
            <a:r>
              <a:rPr lang="en-US" sz="2000" dirty="0" smtClean="0"/>
              <a:t>The effect of this is, in combination with the </a:t>
            </a:r>
            <a:r>
              <a:rPr lang="en-US" sz="2000" dirty="0" smtClean="0"/>
              <a:t>larger </a:t>
            </a:r>
            <a:r>
              <a:rPr lang="en-US" sz="2000" dirty="0" smtClean="0"/>
              <a:t>weights associated with the </a:t>
            </a:r>
            <a:r>
              <a:rPr lang="en-US" sz="2000" dirty="0" smtClean="0"/>
              <a:t>highest </a:t>
            </a:r>
            <a:r>
              <a:rPr lang="en-US" sz="2000" dirty="0" smtClean="0"/>
              <a:t>rank (see closest histogram statistics on earlier page) </a:t>
            </a:r>
            <a:r>
              <a:rPr lang="en-US" sz="2000" dirty="0" smtClean="0"/>
              <a:t>is to </a:t>
            </a:r>
            <a:r>
              <a:rPr lang="en-US" sz="2000" dirty="0" smtClean="0"/>
              <a:t>broaden the pdf, making the </a:t>
            </a:r>
            <a:r>
              <a:rPr lang="en-US" sz="2000" dirty="0" smtClean="0"/>
              <a:t>post-processed </a:t>
            </a:r>
            <a:r>
              <a:rPr lang="en-US" sz="2000" dirty="0" smtClean="0"/>
              <a:t>guidance less sharp but more reliable.</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30726" cy="6858000"/>
          </a:xfrm>
          <a:prstGeom prst="rect">
            <a:avLst/>
          </a:prstGeom>
        </p:spPr>
      </p:pic>
      <p:sp>
        <p:nvSpPr>
          <p:cNvPr id="7" name="Rectangle 6"/>
          <p:cNvSpPr/>
          <p:nvPr/>
        </p:nvSpPr>
        <p:spPr>
          <a:xfrm>
            <a:off x="2465363" y="66535"/>
            <a:ext cx="2064434" cy="2669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542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Dressing the intermediate ranked members of the sorted ensemble.</a:t>
            </a:r>
            <a:endParaRPr lang="en-US" b="1" dirty="0"/>
          </a:p>
        </p:txBody>
      </p:sp>
      <p:sp>
        <p:nvSpPr>
          <p:cNvPr id="3" name="Content Placeholder 2"/>
          <p:cNvSpPr>
            <a:spLocks noGrp="1"/>
          </p:cNvSpPr>
          <p:nvPr>
            <p:ph idx="1"/>
          </p:nvPr>
        </p:nvSpPr>
        <p:spPr/>
        <p:txBody>
          <a:bodyPr/>
          <a:lstStyle/>
          <a:p>
            <a:r>
              <a:rPr lang="en-US" dirty="0" smtClean="0"/>
              <a:t>Arguably, exact dressing distributions for these are going to be narrow (bounded by other ensemble members).</a:t>
            </a:r>
          </a:p>
          <a:p>
            <a:r>
              <a:rPr lang="en-US" dirty="0" smtClean="0"/>
              <a:t>Arguably, the mean of the dressing distribution for these intermediate-ranked members should be centered on the quantile-mapped value.</a:t>
            </a:r>
          </a:p>
          <a:p>
            <a:r>
              <a:rPr lang="en-US" dirty="0" smtClean="0"/>
              <a:t>Accordingly, we dress (arbitrarily) with a Gamma distribution whose mean is the quantile mapped value and whose spread is 1/20</a:t>
            </a:r>
            <a:r>
              <a:rPr lang="en-US" baseline="30000" dirty="0" smtClean="0"/>
              <a:t>th</a:t>
            </a:r>
            <a:r>
              <a:rPr lang="en-US" dirty="0" smtClean="0"/>
              <a:t> the value of that member.</a:t>
            </a:r>
          </a:p>
          <a:p>
            <a:pPr lvl="1"/>
            <a:r>
              <a:rPr lang="en-US" dirty="0" smtClean="0"/>
              <a:t>Results show that the final probabilities are insensitive to the choice of distribution and moderate changes in the amount of spread.</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38</a:t>
            </a:fld>
            <a:endParaRPr lang="en-US"/>
          </a:p>
        </p:txBody>
      </p:sp>
    </p:spTree>
    <p:extLst>
      <p:ext uri="{BB962C8B-B14F-4D97-AF65-F5344CB8AC3E}">
        <p14:creationId xmlns:p14="http://schemas.microsoft.com/office/powerpoint/2010/main" val="1688043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510"/>
            <a:ext cx="10515600" cy="1325563"/>
          </a:xfrm>
        </p:spPr>
        <p:txBody>
          <a:bodyPr>
            <a:normAutofit/>
          </a:bodyPr>
          <a:lstStyle/>
          <a:p>
            <a:r>
              <a:rPr lang="en-US" b="1" dirty="0" smtClean="0"/>
              <a:t>Special procedure for estimating dressing pdf when all quantile-mapped members are zero.</a:t>
            </a:r>
            <a:endParaRPr lang="en-US" b="1" dirty="0"/>
          </a:p>
        </p:txBody>
      </p:sp>
      <p:sp>
        <p:nvSpPr>
          <p:cNvPr id="3" name="Content Placeholder 2"/>
          <p:cNvSpPr>
            <a:spLocks noGrp="1"/>
          </p:cNvSpPr>
          <p:nvPr>
            <p:ph idx="1"/>
          </p:nvPr>
        </p:nvSpPr>
        <p:spPr>
          <a:xfrm>
            <a:off x="349488" y="1825625"/>
            <a:ext cx="11408010" cy="2575894"/>
          </a:xfrm>
        </p:spPr>
        <p:txBody>
          <a:bodyPr/>
          <a:lstStyle/>
          <a:p>
            <a:r>
              <a:rPr lang="en-US" sz="2400" dirty="0" smtClean="0"/>
              <a:t>Here are data-derived estimates for 24-h NCEP forecasts of the Fraction Zero and Gamma distributions for the non-zero probabilities based on climatological POP</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9" y="2871972"/>
            <a:ext cx="5425889" cy="38020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679" y="2926955"/>
            <a:ext cx="5359098" cy="3677045"/>
          </a:xfrm>
          <a:prstGeom prst="rect">
            <a:avLst/>
          </a:prstGeom>
        </p:spPr>
      </p:pic>
      <p:sp>
        <p:nvSpPr>
          <p:cNvPr id="5" name="Slide Number Placeholder 4"/>
          <p:cNvSpPr>
            <a:spLocks noGrp="1"/>
          </p:cNvSpPr>
          <p:nvPr>
            <p:ph type="sldNum" sz="quarter" idx="12"/>
          </p:nvPr>
        </p:nvSpPr>
        <p:spPr/>
        <p:txBody>
          <a:bodyPr/>
          <a:lstStyle/>
          <a:p>
            <a:fld id="{57A943EE-946A-8E45-BF33-9C56051D287D}" type="slidenum">
              <a:rPr lang="en-US" smtClean="0"/>
              <a:t>39</a:t>
            </a:fld>
            <a:endParaRPr lang="en-US"/>
          </a:p>
        </p:txBody>
      </p:sp>
    </p:spTree>
    <p:extLst>
      <p:ext uri="{BB962C8B-B14F-4D97-AF65-F5344CB8AC3E}">
        <p14:creationId xmlns:p14="http://schemas.microsoft.com/office/powerpoint/2010/main" val="185854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Current POP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4</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2767264" y="2334126"/>
            <a:ext cx="6392778" cy="20373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National Blend algorithm:</a:t>
            </a:r>
          </a:p>
          <a:p>
            <a:pPr marL="342900" indent="-342900" algn="ctr">
              <a:buAutoNum type="alphaLcParenBoth"/>
            </a:pPr>
            <a:r>
              <a:rPr lang="en-US" dirty="0" smtClean="0"/>
              <a:t>Quantile mapping with supplemental locations</a:t>
            </a:r>
          </a:p>
          <a:p>
            <a:pPr marL="342900" indent="-342900" algn="ctr">
              <a:buAutoNum type="alphaLcParenBoth"/>
            </a:pPr>
            <a:r>
              <a:rPr lang="en-US" dirty="0" smtClean="0"/>
              <a:t>Dressing with (state-dependent) normally distributed noise.</a:t>
            </a:r>
          </a:p>
          <a:p>
            <a:pPr marL="342900" indent="-342900" algn="ctr">
              <a:buAutoNum type="alphaLcParenBoth"/>
            </a:pPr>
            <a:r>
              <a:rPr lang="en-US" dirty="0" smtClean="0"/>
              <a:t>Generating probabilities from ensemble relative frequency.</a:t>
            </a:r>
          </a:p>
          <a:p>
            <a:pPr marL="342900" indent="-342900" algn="ctr">
              <a:buAutoNum type="alphaLcParenBoth"/>
            </a:pPr>
            <a:r>
              <a:rPr lang="en-US" dirty="0" smtClean="0"/>
              <a:t>Smoothing</a:t>
            </a:r>
            <a:endParaRPr lang="en-US" dirty="0"/>
          </a:p>
        </p:txBody>
      </p:sp>
      <p:cxnSp>
        <p:nvCxnSpPr>
          <p:cNvPr id="13" name="Straight Arrow Connector 12"/>
          <p:cNvCxnSpPr>
            <a:stCxn id="5" idx="2"/>
          </p:cNvCxnSpPr>
          <p:nvPr/>
        </p:nvCxnSpPr>
        <p:spPr>
          <a:xfrm>
            <a:off x="1120943" y="1721014"/>
            <a:ext cx="2399924" cy="613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705" y="1719258"/>
            <a:ext cx="1479837" cy="6113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34887" y="1718380"/>
            <a:ext cx="16370"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270645" y="1702510"/>
            <a:ext cx="698833" cy="628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05955" y="1718380"/>
            <a:ext cx="1647921"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49242" y="1724524"/>
            <a:ext cx="2696562" cy="606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4190998" y="4811282"/>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POP12 probabilities</a:t>
            </a:r>
            <a:endParaRPr lang="en-US" sz="2800" dirty="0"/>
          </a:p>
        </p:txBody>
      </p:sp>
      <p:cxnSp>
        <p:nvCxnSpPr>
          <p:cNvPr id="27" name="Straight Arrow Connector 26"/>
          <p:cNvCxnSpPr/>
          <p:nvPr/>
        </p:nvCxnSpPr>
        <p:spPr>
          <a:xfrm>
            <a:off x="6104019" y="4371474"/>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963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240" y="163587"/>
            <a:ext cx="11322423" cy="1325563"/>
          </a:xfrm>
        </p:spPr>
        <p:txBody>
          <a:bodyPr>
            <a:normAutofit/>
          </a:bodyPr>
          <a:lstStyle/>
          <a:p>
            <a:r>
              <a:rPr lang="en-US" sz="4000" b="1" dirty="0" smtClean="0"/>
              <a:t>Thom estimators of Gamma distribution parameters</a:t>
            </a:r>
            <a:endParaRPr lang="en-US" sz="4000" b="1" dirty="0"/>
          </a:p>
        </p:txBody>
      </p:sp>
      <p:sp>
        <p:nvSpPr>
          <p:cNvPr id="4" name="Slide Number Placeholder 3"/>
          <p:cNvSpPr>
            <a:spLocks noGrp="1"/>
          </p:cNvSpPr>
          <p:nvPr>
            <p:ph type="sldNum" sz="quarter" idx="12"/>
          </p:nvPr>
        </p:nvSpPr>
        <p:spPr/>
        <p:txBody>
          <a:bodyPr/>
          <a:lstStyle/>
          <a:p>
            <a:fld id="{57A943EE-946A-8E45-BF33-9C56051D287D}" type="slidenum">
              <a:rPr lang="en-US" smtClean="0"/>
              <a:t>40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482" y="2702807"/>
            <a:ext cx="3739819" cy="2418229"/>
          </a:xfrm>
          <a:prstGeom prst="rect">
            <a:avLst/>
          </a:prstGeom>
        </p:spPr>
      </p:pic>
      <p:sp>
        <p:nvSpPr>
          <p:cNvPr id="6" name="TextBox 5"/>
          <p:cNvSpPr txBox="1"/>
          <p:nvPr/>
        </p:nvSpPr>
        <p:spPr>
          <a:xfrm>
            <a:off x="644627" y="5472953"/>
            <a:ext cx="10496262" cy="830997"/>
          </a:xfrm>
          <a:prstGeom prst="rect">
            <a:avLst/>
          </a:prstGeom>
          <a:noFill/>
        </p:spPr>
        <p:txBody>
          <a:bodyPr wrap="square" rtlCol="0">
            <a:spAutoFit/>
          </a:bodyPr>
          <a:lstStyle/>
          <a:p>
            <a:r>
              <a:rPr lang="en-US" sz="2400" dirty="0" smtClean="0"/>
              <a:t>In addition, we’ll estimate a fraction of samples with zero precipitation (FZ), tallying the number of zeros (</a:t>
            </a:r>
            <a:r>
              <a:rPr lang="en-US" sz="2400" dirty="0" err="1" smtClean="0"/>
              <a:t>n_zeros</a:t>
            </a:r>
            <a:r>
              <a:rPr lang="en-US" sz="2400" dirty="0" smtClean="0"/>
              <a:t>) and the number of ones (</a:t>
            </a:r>
            <a:r>
              <a:rPr lang="en-US" sz="2400" dirty="0" err="1" smtClean="0"/>
              <a:t>n_ones</a:t>
            </a:r>
            <a:r>
              <a:rPr lang="en-US" sz="2400" dirty="0" smtClean="0"/>
              <a:t>).</a:t>
            </a:r>
            <a:endParaRPr lang="en-US" sz="2400" dirty="0"/>
          </a:p>
        </p:txBody>
      </p:sp>
      <p:sp>
        <p:nvSpPr>
          <p:cNvPr id="3" name="TextBox 2"/>
          <p:cNvSpPr txBox="1"/>
          <p:nvPr/>
        </p:nvSpPr>
        <p:spPr>
          <a:xfrm>
            <a:off x="383240" y="1476035"/>
            <a:ext cx="11087100" cy="1015663"/>
          </a:xfrm>
          <a:prstGeom prst="rect">
            <a:avLst/>
          </a:prstGeom>
          <a:noFill/>
        </p:spPr>
        <p:txBody>
          <a:bodyPr wrap="square" rtlCol="0">
            <a:spAutoFit/>
          </a:bodyPr>
          <a:lstStyle/>
          <a:p>
            <a:r>
              <a:rPr lang="en-US" sz="2000" dirty="0" smtClean="0"/>
              <a:t>We now turn our attention to a practical way to estimate the Gamma-distribution parameters.  We desire to: (1) estimate the parameters correctly, and (2) store a minimal amount of data on the way to estimating those parameters.   We use the Thom (1958) approach (see Wilks text).</a:t>
            </a:r>
          </a:p>
        </p:txBody>
      </p:sp>
    </p:spTree>
    <p:extLst>
      <p:ext uri="{BB962C8B-B14F-4D97-AF65-F5344CB8AC3E}">
        <p14:creationId xmlns:p14="http://schemas.microsoft.com/office/powerpoint/2010/main" val="1848735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01"/>
            <a:ext cx="10515600" cy="697193"/>
          </a:xfrm>
        </p:spPr>
        <p:txBody>
          <a:bodyPr/>
          <a:lstStyle/>
          <a:p>
            <a:r>
              <a:rPr lang="en-US" b="1" dirty="0" smtClean="0"/>
              <a:t>How the software works in practice.</a:t>
            </a:r>
            <a:endParaRPr lang="en-US" b="1" dirty="0"/>
          </a:p>
        </p:txBody>
      </p:sp>
      <p:sp>
        <p:nvSpPr>
          <p:cNvPr id="4" name="Slide Number Placeholder 3"/>
          <p:cNvSpPr>
            <a:spLocks noGrp="1"/>
          </p:cNvSpPr>
          <p:nvPr>
            <p:ph type="sldNum" sz="quarter" idx="12"/>
          </p:nvPr>
        </p:nvSpPr>
        <p:spPr/>
        <p:txBody>
          <a:bodyPr/>
          <a:lstStyle/>
          <a:p>
            <a:fld id="{57A943EE-946A-8E45-BF33-9C56051D287D}" type="slidenum">
              <a:rPr lang="en-US" smtClean="0"/>
              <a:t>41</a:t>
            </a:fld>
            <a:endParaRPr lang="en-US"/>
          </a:p>
        </p:txBody>
      </p:sp>
      <p:sp>
        <p:nvSpPr>
          <p:cNvPr id="5" name="TextBox 4"/>
          <p:cNvSpPr txBox="1"/>
          <p:nvPr/>
        </p:nvSpPr>
        <p:spPr>
          <a:xfrm>
            <a:off x="23887" y="1290919"/>
            <a:ext cx="784189" cy="3539430"/>
          </a:xfrm>
          <a:prstGeom prst="rect">
            <a:avLst/>
          </a:prstGeom>
          <a:noFill/>
        </p:spPr>
        <p:txBody>
          <a:bodyPr wrap="none" rtlCol="0">
            <a:spAutoFit/>
          </a:bodyPr>
          <a:lstStyle/>
          <a:p>
            <a:r>
              <a:rPr lang="en-US" sz="1600" dirty="0" smtClean="0"/>
              <a:t>Jan 01</a:t>
            </a:r>
          </a:p>
          <a:p>
            <a:r>
              <a:rPr lang="en-US" sz="1600" dirty="0" smtClean="0"/>
              <a:t>Jan 02</a:t>
            </a:r>
          </a:p>
          <a:p>
            <a:r>
              <a:rPr lang="en-US" sz="1600" dirty="0" smtClean="0"/>
              <a:t>.</a:t>
            </a:r>
          </a:p>
          <a:p>
            <a:r>
              <a:rPr lang="en-US" sz="1600" dirty="0" smtClean="0"/>
              <a:t>.</a:t>
            </a:r>
          </a:p>
          <a:p>
            <a:r>
              <a:rPr lang="en-US" sz="1600" dirty="0" smtClean="0"/>
              <a:t>.</a:t>
            </a:r>
          </a:p>
          <a:p>
            <a:r>
              <a:rPr lang="en-US" sz="1600" dirty="0" smtClean="0"/>
              <a:t>Feb 28</a:t>
            </a:r>
          </a:p>
          <a:p>
            <a:r>
              <a:rPr lang="en-US" sz="1600" dirty="0" smtClean="0"/>
              <a:t>Mar 01</a:t>
            </a:r>
          </a:p>
          <a:p>
            <a:r>
              <a:rPr lang="en-US" sz="1600" dirty="0" smtClean="0"/>
              <a:t>Mar 02</a:t>
            </a:r>
          </a:p>
          <a:p>
            <a:r>
              <a:rPr lang="en-US" sz="1600" dirty="0" smtClean="0"/>
              <a:t>.</a:t>
            </a:r>
          </a:p>
          <a:p>
            <a:r>
              <a:rPr lang="en-US" sz="1600" dirty="0" smtClean="0"/>
              <a:t>.</a:t>
            </a:r>
          </a:p>
          <a:p>
            <a:r>
              <a:rPr lang="en-US" sz="1600" dirty="0" smtClean="0"/>
              <a:t>.</a:t>
            </a:r>
          </a:p>
          <a:p>
            <a:r>
              <a:rPr lang="en-US" sz="1600" dirty="0" smtClean="0"/>
              <a:t>Apr 29</a:t>
            </a:r>
          </a:p>
          <a:p>
            <a:r>
              <a:rPr lang="en-US" sz="1600" dirty="0" smtClean="0"/>
              <a:t>Apr 30</a:t>
            </a:r>
          </a:p>
          <a:p>
            <a:r>
              <a:rPr lang="en-US" sz="1600" dirty="0" smtClean="0"/>
              <a:t>May 1</a:t>
            </a:r>
          </a:p>
        </p:txBody>
      </p:sp>
      <p:sp>
        <p:nvSpPr>
          <p:cNvPr id="6" name="Rectangle 5"/>
          <p:cNvSpPr/>
          <p:nvPr/>
        </p:nvSpPr>
        <p:spPr>
          <a:xfrm>
            <a:off x="883419" y="1378325"/>
            <a:ext cx="2404388"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7" name="Rectangle 6"/>
          <p:cNvSpPr/>
          <p:nvPr/>
        </p:nvSpPr>
        <p:spPr>
          <a:xfrm>
            <a:off x="875919" y="1612430"/>
            <a:ext cx="2404391"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8" name="Rectangle 7"/>
          <p:cNvSpPr/>
          <p:nvPr/>
        </p:nvSpPr>
        <p:spPr>
          <a:xfrm>
            <a:off x="883416" y="2824188"/>
            <a:ext cx="2404391"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9" name="Rectangle 8"/>
          <p:cNvSpPr/>
          <p:nvPr/>
        </p:nvSpPr>
        <p:spPr>
          <a:xfrm>
            <a:off x="875920" y="3086103"/>
            <a:ext cx="2404390"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11" name="TextBox 10"/>
          <p:cNvSpPr txBox="1"/>
          <p:nvPr/>
        </p:nvSpPr>
        <p:spPr>
          <a:xfrm>
            <a:off x="783981" y="958681"/>
            <a:ext cx="2678938" cy="307777"/>
          </a:xfrm>
          <a:prstGeom prst="rect">
            <a:avLst/>
          </a:prstGeom>
          <a:noFill/>
        </p:spPr>
        <p:txBody>
          <a:bodyPr wrap="none" rtlCol="0">
            <a:spAutoFit/>
          </a:bodyPr>
          <a:lstStyle/>
          <a:p>
            <a:r>
              <a:rPr lang="en-US" sz="1400" dirty="0" smtClean="0"/>
              <a:t>Daily statistics (forecast, analyzed)</a:t>
            </a:r>
            <a:endParaRPr lang="en-US" sz="1400" dirty="0"/>
          </a:p>
        </p:txBody>
      </p:sp>
      <p:grpSp>
        <p:nvGrpSpPr>
          <p:cNvPr id="16" name="Group 15"/>
          <p:cNvGrpSpPr/>
          <p:nvPr/>
        </p:nvGrpSpPr>
        <p:grpSpPr>
          <a:xfrm>
            <a:off x="3654271" y="3240742"/>
            <a:ext cx="2418167" cy="297659"/>
            <a:chOff x="4693023" y="3341594"/>
            <a:chExt cx="2138082" cy="297659"/>
          </a:xfrm>
        </p:grpSpPr>
        <p:sp>
          <p:nvSpPr>
            <p:cNvPr id="13" name="Rectangle 12"/>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19" name="Straight Arrow Connector 18"/>
          <p:cNvCxnSpPr>
            <a:endCxn id="13" idx="1"/>
          </p:cNvCxnSpPr>
          <p:nvPr/>
        </p:nvCxnSpPr>
        <p:spPr>
          <a:xfrm>
            <a:off x="3542213" y="3389571"/>
            <a:ext cx="1120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96930" y="2159934"/>
            <a:ext cx="1319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39914" y="2153211"/>
            <a:ext cx="0" cy="1236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8081" y="3261824"/>
            <a:ext cx="263066" cy="26803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081" y="3260703"/>
            <a:ext cx="184646" cy="257735"/>
          </a:xfrm>
          <a:prstGeom prst="rect">
            <a:avLst/>
          </a:prstGeom>
        </p:spPr>
      </p:pic>
      <p:sp>
        <p:nvSpPr>
          <p:cNvPr id="27" name="Right Bracket 26"/>
          <p:cNvSpPr/>
          <p:nvPr/>
        </p:nvSpPr>
        <p:spPr>
          <a:xfrm>
            <a:off x="3303741" y="1475816"/>
            <a:ext cx="91844" cy="1442196"/>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3550921" y="3019170"/>
            <a:ext cx="2650084" cy="246221"/>
          </a:xfrm>
          <a:prstGeom prst="rect">
            <a:avLst/>
          </a:prstGeom>
          <a:noFill/>
        </p:spPr>
        <p:txBody>
          <a:bodyPr wrap="none" rtlCol="0">
            <a:spAutoFit/>
          </a:bodyPr>
          <a:lstStyle/>
          <a:p>
            <a:r>
              <a:rPr lang="en-US" sz="1000" dirty="0" smtClean="0"/>
              <a:t>(60-d training data for 2 Mar quantile mapping)</a:t>
            </a:r>
            <a:endParaRPr lang="en-US" sz="1000" dirty="0"/>
          </a:p>
        </p:txBody>
      </p:sp>
      <p:sp>
        <p:nvSpPr>
          <p:cNvPr id="31" name="Rectangle 30"/>
          <p:cNvSpPr/>
          <p:nvPr/>
        </p:nvSpPr>
        <p:spPr>
          <a:xfrm>
            <a:off x="6178467" y="3038376"/>
            <a:ext cx="2314046" cy="599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Determine 2 Mar dressing stats: (1) Quantile map forecasts, and (2) Determine dressing stats.</a:t>
            </a:r>
            <a:endParaRPr lang="en-US" sz="1200" dirty="0"/>
          </a:p>
        </p:txBody>
      </p:sp>
      <p:cxnSp>
        <p:nvCxnSpPr>
          <p:cNvPr id="33" name="Straight Arrow Connector 32"/>
          <p:cNvCxnSpPr/>
          <p:nvPr/>
        </p:nvCxnSpPr>
        <p:spPr>
          <a:xfrm>
            <a:off x="6059996" y="3391394"/>
            <a:ext cx="1120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498542" y="3319335"/>
            <a:ext cx="112058"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8641786" y="3123716"/>
            <a:ext cx="1033374"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2 Mar</a:t>
            </a:r>
          </a:p>
          <a:p>
            <a:pPr algn="ctr"/>
            <a:r>
              <a:rPr lang="en-US" sz="1200" dirty="0" smtClean="0"/>
              <a:t>dressing stats</a:t>
            </a:r>
            <a:endParaRPr lang="en-US" sz="1200" dirty="0"/>
          </a:p>
        </p:txBody>
      </p:sp>
      <p:grpSp>
        <p:nvGrpSpPr>
          <p:cNvPr id="39" name="Group 38"/>
          <p:cNvGrpSpPr/>
          <p:nvPr/>
        </p:nvGrpSpPr>
        <p:grpSpPr>
          <a:xfrm>
            <a:off x="3654271" y="3807104"/>
            <a:ext cx="2418167" cy="297659"/>
            <a:chOff x="4693023" y="3341594"/>
            <a:chExt cx="2138082" cy="297659"/>
          </a:xfrm>
        </p:grpSpPr>
        <p:sp>
          <p:nvSpPr>
            <p:cNvPr id="40" name="Rectangle 39"/>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43" name="Straight Arrow Connector 42"/>
          <p:cNvCxnSpPr/>
          <p:nvPr/>
        </p:nvCxnSpPr>
        <p:spPr>
          <a:xfrm>
            <a:off x="3477856" y="3942002"/>
            <a:ext cx="176415" cy="471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34872" y="2459131"/>
            <a:ext cx="131978"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477856" y="2452408"/>
            <a:ext cx="2299" cy="149430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863" y="3821614"/>
            <a:ext cx="263066" cy="268030"/>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9929" y="3827065"/>
            <a:ext cx="184646" cy="257735"/>
          </a:xfrm>
          <a:prstGeom prst="rect">
            <a:avLst/>
          </a:prstGeom>
        </p:spPr>
      </p:pic>
      <p:sp>
        <p:nvSpPr>
          <p:cNvPr id="48" name="Right Bracket 47"/>
          <p:cNvSpPr/>
          <p:nvPr/>
        </p:nvSpPr>
        <p:spPr>
          <a:xfrm>
            <a:off x="3287807" y="1685175"/>
            <a:ext cx="56029" cy="1444630"/>
          </a:xfrm>
          <a:prstGeom prst="rightBracket">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3565415" y="3595874"/>
            <a:ext cx="2650084" cy="246221"/>
          </a:xfrm>
          <a:prstGeom prst="rect">
            <a:avLst/>
          </a:prstGeom>
          <a:noFill/>
        </p:spPr>
        <p:txBody>
          <a:bodyPr wrap="none" rtlCol="0">
            <a:spAutoFit/>
          </a:bodyPr>
          <a:lstStyle/>
          <a:p>
            <a:r>
              <a:rPr lang="en-US" sz="1000" dirty="0" smtClean="0"/>
              <a:t>(60-d training data for 3 Mar quantile mapping)</a:t>
            </a:r>
            <a:endParaRPr lang="en-US" sz="1000" dirty="0"/>
          </a:p>
        </p:txBody>
      </p:sp>
      <p:sp>
        <p:nvSpPr>
          <p:cNvPr id="50" name="Rectangle 49"/>
          <p:cNvSpPr/>
          <p:nvPr/>
        </p:nvSpPr>
        <p:spPr>
          <a:xfrm>
            <a:off x="6184496" y="3725822"/>
            <a:ext cx="2314046" cy="593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Determine 3 Mar dressing stats: (1) Quantile map forecasts, and (2) Determine dressing stats.</a:t>
            </a:r>
            <a:endParaRPr lang="en-US" sz="1200" dirty="0"/>
          </a:p>
        </p:txBody>
      </p:sp>
      <p:cxnSp>
        <p:nvCxnSpPr>
          <p:cNvPr id="51" name="Straight Arrow Connector 50"/>
          <p:cNvCxnSpPr>
            <a:stCxn id="40" idx="3"/>
            <a:endCxn id="50" idx="1"/>
          </p:cNvCxnSpPr>
          <p:nvPr/>
        </p:nvCxnSpPr>
        <p:spPr>
          <a:xfrm>
            <a:off x="6072438" y="3955934"/>
            <a:ext cx="112058" cy="665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50" idx="3"/>
            <a:endCxn id="53" idx="1"/>
          </p:cNvCxnSpPr>
          <p:nvPr/>
        </p:nvCxnSpPr>
        <p:spPr>
          <a:xfrm flipV="1">
            <a:off x="8498542" y="4006564"/>
            <a:ext cx="143244" cy="159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641786" y="3810945"/>
            <a:ext cx="1033374"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 Mar</a:t>
            </a:r>
          </a:p>
          <a:p>
            <a:pPr algn="ctr"/>
            <a:r>
              <a:rPr lang="en-US" sz="1200" dirty="0" smtClean="0"/>
              <a:t>dressing stats</a:t>
            </a:r>
            <a:endParaRPr lang="en-US" sz="1200" dirty="0"/>
          </a:p>
        </p:txBody>
      </p:sp>
      <p:sp>
        <p:nvSpPr>
          <p:cNvPr id="65" name="TextBox 64"/>
          <p:cNvSpPr txBox="1"/>
          <p:nvPr/>
        </p:nvSpPr>
        <p:spPr>
          <a:xfrm>
            <a:off x="9046904" y="4114292"/>
            <a:ext cx="223138" cy="646331"/>
          </a:xfrm>
          <a:prstGeom prst="rect">
            <a:avLst/>
          </a:prstGeom>
          <a:noFill/>
        </p:spPr>
        <p:txBody>
          <a:bodyPr wrap="none" rtlCol="0">
            <a:spAutoFit/>
          </a:bodyPr>
          <a:lstStyle/>
          <a:p>
            <a:r>
              <a:rPr lang="en-US" sz="1200" dirty="0" smtClean="0"/>
              <a:t>.</a:t>
            </a:r>
          </a:p>
          <a:p>
            <a:r>
              <a:rPr lang="en-US" sz="1200" dirty="0" smtClean="0"/>
              <a:t>.</a:t>
            </a:r>
          </a:p>
          <a:p>
            <a:r>
              <a:rPr lang="en-US" sz="1200" dirty="0"/>
              <a:t>.</a:t>
            </a:r>
          </a:p>
        </p:txBody>
      </p:sp>
      <p:sp>
        <p:nvSpPr>
          <p:cNvPr id="66" name="Rectangle 65"/>
          <p:cNvSpPr/>
          <p:nvPr/>
        </p:nvSpPr>
        <p:spPr>
          <a:xfrm>
            <a:off x="8641786" y="5094491"/>
            <a:ext cx="1033374"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30 Apr</a:t>
            </a:r>
          </a:p>
          <a:p>
            <a:pPr algn="ctr"/>
            <a:r>
              <a:rPr lang="en-US" sz="1200" dirty="0" smtClean="0"/>
              <a:t>dressing stats</a:t>
            </a:r>
            <a:endParaRPr lang="en-US" sz="1200" dirty="0"/>
          </a:p>
        </p:txBody>
      </p:sp>
      <p:sp>
        <p:nvSpPr>
          <p:cNvPr id="68" name="Right Bracket 67"/>
          <p:cNvSpPr/>
          <p:nvPr/>
        </p:nvSpPr>
        <p:spPr>
          <a:xfrm>
            <a:off x="9722423" y="3338252"/>
            <a:ext cx="45719" cy="1984540"/>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9" name="Straight Arrow Connector 68"/>
          <p:cNvCxnSpPr>
            <a:stCxn id="68" idx="2"/>
            <a:endCxn id="75" idx="1"/>
          </p:cNvCxnSpPr>
          <p:nvPr/>
        </p:nvCxnSpPr>
        <p:spPr>
          <a:xfrm flipV="1">
            <a:off x="9768142" y="4325102"/>
            <a:ext cx="214058" cy="54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9982200" y="4111414"/>
            <a:ext cx="1435505" cy="427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Determine dressing</a:t>
            </a:r>
          </a:p>
          <a:p>
            <a:pPr algn="ctr"/>
            <a:r>
              <a:rPr lang="en-US" sz="1100" dirty="0" smtClean="0"/>
              <a:t>statistics over 60 days</a:t>
            </a:r>
            <a:endParaRPr lang="en-US" sz="1100" dirty="0"/>
          </a:p>
        </p:txBody>
      </p:sp>
      <p:sp>
        <p:nvSpPr>
          <p:cNvPr id="76" name="Rectangle 75"/>
          <p:cNvSpPr/>
          <p:nvPr/>
        </p:nvSpPr>
        <p:spPr>
          <a:xfrm>
            <a:off x="9982200" y="4880952"/>
            <a:ext cx="1449537" cy="39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2 Mar </a:t>
            </a:r>
            <a:r>
              <a:rPr lang="mr-IN" sz="1200" dirty="0" smtClean="0"/>
              <a:t>–</a:t>
            </a:r>
            <a:r>
              <a:rPr lang="en-US" sz="1200" dirty="0" smtClean="0"/>
              <a:t> 30 Apr</a:t>
            </a:r>
          </a:p>
          <a:p>
            <a:pPr algn="ctr"/>
            <a:r>
              <a:rPr lang="en-US" sz="1200" dirty="0" smtClean="0"/>
              <a:t>dressing stats</a:t>
            </a:r>
            <a:endParaRPr lang="en-US" sz="1200" dirty="0"/>
          </a:p>
        </p:txBody>
      </p:sp>
      <p:cxnSp>
        <p:nvCxnSpPr>
          <p:cNvPr id="79" name="Straight Arrow Connector 78"/>
          <p:cNvCxnSpPr>
            <a:stCxn id="75" idx="2"/>
            <a:endCxn id="76" idx="0"/>
          </p:cNvCxnSpPr>
          <p:nvPr/>
        </p:nvCxnSpPr>
        <p:spPr>
          <a:xfrm>
            <a:off x="10699953" y="4538790"/>
            <a:ext cx="7016" cy="3421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874456" y="4037781"/>
            <a:ext cx="2404390"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83" name="Rectangle 82"/>
          <p:cNvSpPr/>
          <p:nvPr/>
        </p:nvSpPr>
        <p:spPr>
          <a:xfrm>
            <a:off x="6653624" y="2462735"/>
            <a:ext cx="1363732" cy="391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2 Mar</a:t>
            </a:r>
          </a:p>
          <a:p>
            <a:pPr algn="ctr"/>
            <a:r>
              <a:rPr lang="en-US" sz="1200" dirty="0" smtClean="0"/>
              <a:t>ensemble  forecast</a:t>
            </a:r>
            <a:endParaRPr lang="en-US" sz="1200" dirty="0"/>
          </a:p>
        </p:txBody>
      </p:sp>
      <p:cxnSp>
        <p:nvCxnSpPr>
          <p:cNvPr id="84" name="Straight Arrow Connector 83"/>
          <p:cNvCxnSpPr>
            <a:stCxn id="83" idx="2"/>
            <a:endCxn id="31" idx="0"/>
          </p:cNvCxnSpPr>
          <p:nvPr/>
        </p:nvCxnSpPr>
        <p:spPr>
          <a:xfrm>
            <a:off x="7335490" y="2853972"/>
            <a:ext cx="0" cy="184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6663099" y="4489713"/>
            <a:ext cx="1363732" cy="391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 Mar</a:t>
            </a:r>
          </a:p>
          <a:p>
            <a:pPr algn="ctr"/>
            <a:r>
              <a:rPr lang="en-US" sz="1200" dirty="0" smtClean="0"/>
              <a:t>ensemble  forecast</a:t>
            </a:r>
            <a:endParaRPr lang="en-US" sz="1200" dirty="0"/>
          </a:p>
        </p:txBody>
      </p:sp>
      <p:cxnSp>
        <p:nvCxnSpPr>
          <p:cNvPr id="88" name="Straight Arrow Connector 87"/>
          <p:cNvCxnSpPr>
            <a:stCxn id="87" idx="0"/>
            <a:endCxn id="50" idx="2"/>
          </p:cNvCxnSpPr>
          <p:nvPr/>
        </p:nvCxnSpPr>
        <p:spPr>
          <a:xfrm flipH="1" flipV="1">
            <a:off x="7341519" y="4319190"/>
            <a:ext cx="3446" cy="170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Right Bracket 92"/>
          <p:cNvSpPr/>
          <p:nvPr/>
        </p:nvSpPr>
        <p:spPr>
          <a:xfrm>
            <a:off x="3285862" y="2987698"/>
            <a:ext cx="45719" cy="1158883"/>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4" name="Straight Connector 93"/>
          <p:cNvCxnSpPr/>
          <p:nvPr/>
        </p:nvCxnSpPr>
        <p:spPr>
          <a:xfrm>
            <a:off x="3343836" y="3588590"/>
            <a:ext cx="51748" cy="72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401997" y="3595874"/>
            <a:ext cx="8251" cy="16454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3625848" y="5085467"/>
            <a:ext cx="2441662" cy="311677"/>
            <a:chOff x="4693023" y="3341594"/>
            <a:chExt cx="2138082" cy="297659"/>
          </a:xfrm>
        </p:grpSpPr>
        <p:sp>
          <p:nvSpPr>
            <p:cNvPr id="98" name="Rectangle 97"/>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99" name="Picture 9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100" name="Picture 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101" name="Straight Arrow Connector 100"/>
          <p:cNvCxnSpPr>
            <a:endCxn id="98" idx="1"/>
          </p:cNvCxnSpPr>
          <p:nvPr/>
        </p:nvCxnSpPr>
        <p:spPr>
          <a:xfrm>
            <a:off x="3401997" y="5241305"/>
            <a:ext cx="223851"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 name="Picture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113" y="5106083"/>
            <a:ext cx="275455" cy="280653"/>
          </a:xfrm>
          <a:prstGeom prst="rect">
            <a:avLst/>
          </a:prstGeom>
        </p:spPr>
      </p:pic>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872" y="5112019"/>
            <a:ext cx="193342" cy="269873"/>
          </a:xfrm>
          <a:prstGeom prst="rect">
            <a:avLst/>
          </a:prstGeom>
        </p:spPr>
      </p:pic>
      <p:sp>
        <p:nvSpPr>
          <p:cNvPr id="104" name="TextBox 103"/>
          <p:cNvSpPr txBox="1"/>
          <p:nvPr/>
        </p:nvSpPr>
        <p:spPr>
          <a:xfrm>
            <a:off x="3514051" y="4854079"/>
            <a:ext cx="2686954" cy="246221"/>
          </a:xfrm>
          <a:prstGeom prst="rect">
            <a:avLst/>
          </a:prstGeom>
          <a:noFill/>
        </p:spPr>
        <p:txBody>
          <a:bodyPr wrap="none" rtlCol="0">
            <a:spAutoFit/>
          </a:bodyPr>
          <a:lstStyle/>
          <a:p>
            <a:r>
              <a:rPr lang="en-US" sz="1000" dirty="0" smtClean="0"/>
              <a:t>(60-d training data for 30 Apr quantile mapping)</a:t>
            </a:r>
            <a:endParaRPr lang="en-US" sz="1000" dirty="0"/>
          </a:p>
        </p:txBody>
      </p:sp>
      <p:cxnSp>
        <p:nvCxnSpPr>
          <p:cNvPr id="105" name="Straight Arrow Connector 104"/>
          <p:cNvCxnSpPr>
            <a:stCxn id="98" idx="3"/>
            <a:endCxn id="110" idx="1"/>
          </p:cNvCxnSpPr>
          <p:nvPr/>
        </p:nvCxnSpPr>
        <p:spPr>
          <a:xfrm>
            <a:off x="6067510" y="5241306"/>
            <a:ext cx="121828" cy="48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6189338" y="4993426"/>
            <a:ext cx="2314046" cy="593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Determine 30 Apr dressing stats: (1) Quantile map forecasts, and (2) Determine dressing stats.</a:t>
            </a:r>
            <a:endParaRPr lang="en-US" sz="1200" dirty="0"/>
          </a:p>
        </p:txBody>
      </p:sp>
      <p:cxnSp>
        <p:nvCxnSpPr>
          <p:cNvPr id="111" name="Straight Arrow Connector 110"/>
          <p:cNvCxnSpPr/>
          <p:nvPr/>
        </p:nvCxnSpPr>
        <p:spPr>
          <a:xfrm flipV="1">
            <a:off x="8503384" y="5274168"/>
            <a:ext cx="143244" cy="159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6667941" y="5757317"/>
            <a:ext cx="1363732" cy="39123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30 Apr</a:t>
            </a:r>
          </a:p>
          <a:p>
            <a:pPr algn="ctr"/>
            <a:r>
              <a:rPr lang="en-US" sz="1200" dirty="0" smtClean="0"/>
              <a:t>ensemble  forecast</a:t>
            </a:r>
            <a:endParaRPr lang="en-US" sz="1200" dirty="0"/>
          </a:p>
        </p:txBody>
      </p:sp>
      <p:cxnSp>
        <p:nvCxnSpPr>
          <p:cNvPr id="113" name="Straight Arrow Connector 112"/>
          <p:cNvCxnSpPr/>
          <p:nvPr/>
        </p:nvCxnSpPr>
        <p:spPr>
          <a:xfrm flipH="1" flipV="1">
            <a:off x="7346361" y="5586794"/>
            <a:ext cx="3446" cy="170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685803" y="4111414"/>
            <a:ext cx="223138" cy="646331"/>
          </a:xfrm>
          <a:prstGeom prst="rect">
            <a:avLst/>
          </a:prstGeom>
          <a:noFill/>
        </p:spPr>
        <p:txBody>
          <a:bodyPr wrap="none" rtlCol="0">
            <a:spAutoFit/>
          </a:bodyPr>
          <a:lstStyle/>
          <a:p>
            <a:r>
              <a:rPr lang="en-US" sz="1200" dirty="0" smtClean="0"/>
              <a:t>.</a:t>
            </a:r>
          </a:p>
          <a:p>
            <a:r>
              <a:rPr lang="en-US" sz="1200" dirty="0" smtClean="0"/>
              <a:t>.</a:t>
            </a:r>
          </a:p>
          <a:p>
            <a:r>
              <a:rPr lang="en-US" sz="1200" dirty="0"/>
              <a:t>.</a:t>
            </a:r>
          </a:p>
        </p:txBody>
      </p:sp>
      <p:sp>
        <p:nvSpPr>
          <p:cNvPr id="129" name="Rectangle 128"/>
          <p:cNvSpPr/>
          <p:nvPr/>
        </p:nvSpPr>
        <p:spPr>
          <a:xfrm>
            <a:off x="873536" y="4297861"/>
            <a:ext cx="2404390" cy="19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sum(x), sum(ln(x)), </a:t>
            </a:r>
            <a:r>
              <a:rPr lang="en-US" sz="1200" dirty="0" err="1" smtClean="0"/>
              <a:t>n_zeros</a:t>
            </a:r>
            <a:r>
              <a:rPr lang="en-US" sz="1200" dirty="0" smtClean="0"/>
              <a:t>, </a:t>
            </a:r>
            <a:r>
              <a:rPr lang="en-US" sz="1200" dirty="0" err="1" smtClean="0"/>
              <a:t>n_ones</a:t>
            </a:r>
            <a:endParaRPr lang="en-US" sz="1200" dirty="0"/>
          </a:p>
        </p:txBody>
      </p:sp>
      <p:sp>
        <p:nvSpPr>
          <p:cNvPr id="130" name="Right Bracket 129"/>
          <p:cNvSpPr/>
          <p:nvPr/>
        </p:nvSpPr>
        <p:spPr>
          <a:xfrm flipH="1">
            <a:off x="803118" y="3183594"/>
            <a:ext cx="80297" cy="1247212"/>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1" name="Straight Connector 130"/>
          <p:cNvCxnSpPr>
            <a:stCxn id="130" idx="2"/>
          </p:cNvCxnSpPr>
          <p:nvPr/>
        </p:nvCxnSpPr>
        <p:spPr>
          <a:xfrm flipH="1" flipV="1">
            <a:off x="703685" y="3807104"/>
            <a:ext cx="99433" cy="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703685" y="3807104"/>
            <a:ext cx="7101" cy="25877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7" name="Group 136"/>
          <p:cNvGrpSpPr/>
          <p:nvPr/>
        </p:nvGrpSpPr>
        <p:grpSpPr>
          <a:xfrm>
            <a:off x="3625848" y="6228089"/>
            <a:ext cx="2441662" cy="311677"/>
            <a:chOff x="4693023" y="3341594"/>
            <a:chExt cx="2138082" cy="297659"/>
          </a:xfrm>
        </p:grpSpPr>
        <p:sp>
          <p:nvSpPr>
            <p:cNvPr id="138" name="Rectangle 137"/>
            <p:cNvSpPr/>
            <p:nvPr/>
          </p:nvSpPr>
          <p:spPr>
            <a:xfrm>
              <a:off x="4693023" y="3341594"/>
              <a:ext cx="2138082" cy="29765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FZ,         </a:t>
              </a:r>
              <a:endParaRPr lang="en-US" dirty="0">
                <a:solidFill>
                  <a:schemeClr val="tx1"/>
                </a:solidFill>
              </a:endParaRPr>
            </a:p>
          </p:txBody>
        </p:sp>
        <p:pic>
          <p:nvPicPr>
            <p:cNvPr id="139" name="Picture 1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5448" y="3343417"/>
              <a:ext cx="571950" cy="295836"/>
            </a:xfrm>
            <a:prstGeom prst="rect">
              <a:avLst/>
            </a:prstGeom>
          </p:spPr>
        </p:pic>
        <p:pic>
          <p:nvPicPr>
            <p:cNvPr id="140" name="Picture 1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800" y="3341594"/>
              <a:ext cx="487078" cy="297659"/>
            </a:xfrm>
            <a:prstGeom prst="rect">
              <a:avLst/>
            </a:prstGeom>
          </p:spPr>
        </p:pic>
      </p:grpSp>
      <p:cxnSp>
        <p:nvCxnSpPr>
          <p:cNvPr id="141" name="Straight Arrow Connector 140"/>
          <p:cNvCxnSpPr/>
          <p:nvPr/>
        </p:nvCxnSpPr>
        <p:spPr>
          <a:xfrm flipV="1">
            <a:off x="696052" y="6383928"/>
            <a:ext cx="2929796" cy="109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2" name="Picture 1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113" y="6248705"/>
            <a:ext cx="275455" cy="280653"/>
          </a:xfrm>
          <a:prstGeom prst="rect">
            <a:avLst/>
          </a:prstGeom>
        </p:spPr>
      </p:pic>
      <p:pic>
        <p:nvPicPr>
          <p:cNvPr id="143" name="Picture 1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872" y="6254641"/>
            <a:ext cx="193342" cy="269873"/>
          </a:xfrm>
          <a:prstGeom prst="rect">
            <a:avLst/>
          </a:prstGeom>
        </p:spPr>
      </p:pic>
      <p:cxnSp>
        <p:nvCxnSpPr>
          <p:cNvPr id="144" name="Straight Arrow Connector 143"/>
          <p:cNvCxnSpPr>
            <a:stCxn id="138" idx="3"/>
            <a:endCxn id="152" idx="1"/>
          </p:cNvCxnSpPr>
          <p:nvPr/>
        </p:nvCxnSpPr>
        <p:spPr>
          <a:xfrm flipV="1">
            <a:off x="6067510" y="6362096"/>
            <a:ext cx="3743755" cy="218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3525949" y="5981868"/>
            <a:ext cx="2662908" cy="246221"/>
          </a:xfrm>
          <a:prstGeom prst="rect">
            <a:avLst/>
          </a:prstGeom>
          <a:noFill/>
        </p:spPr>
        <p:txBody>
          <a:bodyPr wrap="none" rtlCol="0">
            <a:spAutoFit/>
          </a:bodyPr>
          <a:lstStyle/>
          <a:p>
            <a:r>
              <a:rPr lang="en-US" sz="1000" dirty="0" smtClean="0"/>
              <a:t>(60-d training data for 1 May quantile mapping)</a:t>
            </a:r>
            <a:endParaRPr lang="en-US" sz="1000" dirty="0"/>
          </a:p>
        </p:txBody>
      </p:sp>
      <p:sp>
        <p:nvSpPr>
          <p:cNvPr id="152" name="Rectangle 151"/>
          <p:cNvSpPr/>
          <p:nvPr/>
        </p:nvSpPr>
        <p:spPr>
          <a:xfrm>
            <a:off x="9811265" y="6130868"/>
            <a:ext cx="2118227" cy="46245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Post-process 1 </a:t>
            </a:r>
            <a:r>
              <a:rPr lang="en-US" sz="1200" dirty="0" smtClean="0"/>
              <a:t>May forecast</a:t>
            </a:r>
            <a:r>
              <a:rPr lang="en-US" sz="1200" dirty="0"/>
              <a:t>, quantile </a:t>
            </a:r>
            <a:r>
              <a:rPr lang="en-US" sz="1200" dirty="0" smtClean="0"/>
              <a:t>mapping and </a:t>
            </a:r>
            <a:r>
              <a:rPr lang="en-US" sz="1200" dirty="0"/>
              <a:t>dressing</a:t>
            </a:r>
            <a:endParaRPr lang="en-US" sz="1200" dirty="0"/>
          </a:p>
        </p:txBody>
      </p:sp>
      <p:cxnSp>
        <p:nvCxnSpPr>
          <p:cNvPr id="156" name="Straight Arrow Connector 155"/>
          <p:cNvCxnSpPr>
            <a:endCxn id="152" idx="0"/>
          </p:cNvCxnSpPr>
          <p:nvPr/>
        </p:nvCxnSpPr>
        <p:spPr>
          <a:xfrm>
            <a:off x="10712122" y="5255586"/>
            <a:ext cx="158257" cy="8752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4301683" y="983805"/>
            <a:ext cx="7171835" cy="1200329"/>
          </a:xfrm>
          <a:prstGeom prst="rect">
            <a:avLst/>
          </a:prstGeom>
          <a:noFill/>
        </p:spPr>
        <p:txBody>
          <a:bodyPr wrap="none" rtlCol="0">
            <a:spAutoFit/>
          </a:bodyPr>
          <a:lstStyle/>
          <a:p>
            <a:r>
              <a:rPr lang="en-US" dirty="0" smtClean="0"/>
              <a:t>We want 60 days of dressing statistics (green boxes).  Each such day is</a:t>
            </a:r>
          </a:p>
          <a:p>
            <a:r>
              <a:rPr lang="en-US" dirty="0" smtClean="0"/>
              <a:t>generated using the past 60 days of forecasts and analyses.  With</a:t>
            </a:r>
          </a:p>
          <a:p>
            <a:r>
              <a:rPr lang="en-US" dirty="0" smtClean="0"/>
              <a:t>60 days of dressing statistics, we collate these and use this to </a:t>
            </a:r>
            <a:r>
              <a:rPr lang="en-US" dirty="0" err="1" smtClean="0"/>
              <a:t>postprocess</a:t>
            </a:r>
            <a:r>
              <a:rPr lang="en-US" dirty="0" smtClean="0"/>
              <a:t> </a:t>
            </a:r>
          </a:p>
          <a:p>
            <a:r>
              <a:rPr lang="en-US" dirty="0" smtClean="0"/>
              <a:t>the forecast for the next day (orange box).</a:t>
            </a:r>
            <a:endParaRPr lang="en-US" dirty="0"/>
          </a:p>
        </p:txBody>
      </p:sp>
    </p:spTree>
    <p:extLst>
      <p:ext uri="{BB962C8B-B14F-4D97-AF65-F5344CB8AC3E}">
        <p14:creationId xmlns:p14="http://schemas.microsoft.com/office/powerpoint/2010/main" val="547425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p:txBody>
          <a:bodyPr>
            <a:normAutofit fontScale="92500"/>
          </a:bodyPr>
          <a:lstStyle/>
          <a:p>
            <a:r>
              <a:rPr lang="en-US" dirty="0" smtClean="0"/>
              <a:t>A new, data-informed procedure for </a:t>
            </a:r>
            <a:r>
              <a:rPr lang="en-US" dirty="0" err="1" smtClean="0"/>
              <a:t>postprocessing</a:t>
            </a:r>
            <a:r>
              <a:rPr lang="en-US" dirty="0" smtClean="0"/>
              <a:t> of ensemble precipitation forecasts with short training data sets has been developed.</a:t>
            </a:r>
          </a:p>
          <a:p>
            <a:r>
              <a:rPr lang="en-US" dirty="0" smtClean="0"/>
              <a:t>Ensemble systems are </a:t>
            </a:r>
            <a:r>
              <a:rPr lang="en-US" dirty="0" err="1" smtClean="0"/>
              <a:t>postprocessed</a:t>
            </a:r>
            <a:r>
              <a:rPr lang="en-US" dirty="0" smtClean="0"/>
              <a:t> individually and then post-processed probabilities are linearly combined.</a:t>
            </a:r>
          </a:p>
          <a:p>
            <a:r>
              <a:rPr lang="en-US" dirty="0" smtClean="0"/>
              <a:t>It is possible to make each individual system’s probabilities fairly reliable.</a:t>
            </a:r>
          </a:p>
          <a:p>
            <a:r>
              <a:rPr lang="en-US" dirty="0" smtClean="0"/>
              <a:t>After the linear combination, there is further improvement in reliability and skill in most circumstances.</a:t>
            </a:r>
          </a:p>
          <a:p>
            <a:r>
              <a:rPr lang="en-US" dirty="0" smtClean="0"/>
              <a:t>ESRL/PSD now will work with NWS/MDL colleagues to transfer the methodology to operational use in the National Blend. </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42</a:t>
            </a:fld>
            <a:endParaRPr lang="en-US"/>
          </a:p>
        </p:txBody>
      </p:sp>
    </p:spTree>
    <p:extLst>
      <p:ext uri="{BB962C8B-B14F-4D97-AF65-F5344CB8AC3E}">
        <p14:creationId xmlns:p14="http://schemas.microsoft.com/office/powerpoint/2010/main" val="1789676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Ongoing concerns and work.</a:t>
            </a:r>
            <a:endParaRPr lang="en-US" b="1" dirty="0"/>
          </a:p>
        </p:txBody>
      </p:sp>
      <p:sp>
        <p:nvSpPr>
          <p:cNvPr id="3" name="Content Placeholder 2"/>
          <p:cNvSpPr>
            <a:spLocks noGrp="1"/>
          </p:cNvSpPr>
          <p:nvPr>
            <p:ph idx="1"/>
          </p:nvPr>
        </p:nvSpPr>
        <p:spPr/>
        <p:txBody>
          <a:bodyPr>
            <a:normAutofit lnSpcReduction="10000"/>
          </a:bodyPr>
          <a:lstStyle/>
          <a:p>
            <a:r>
              <a:rPr lang="en-US" dirty="0" smtClean="0"/>
              <a:t>Making the code as usable and well documented as possible for a range of users (MDL, but including ECMWF, Met Office) [Hamill]</a:t>
            </a:r>
          </a:p>
          <a:p>
            <a:r>
              <a:rPr lang="en-US" dirty="0" smtClean="0"/>
              <a:t>Determining what modifications should be made to current deterministic QPF procedure as we split up forecasts to model-by-model processing [Hamill].</a:t>
            </a:r>
          </a:p>
          <a:p>
            <a:r>
              <a:rPr lang="en-US" dirty="0" smtClean="0"/>
              <a:t>Testing and validating supplemental locations code at 2.5 km grid over CONUS [Hamill].</a:t>
            </a:r>
          </a:p>
          <a:p>
            <a:r>
              <a:rPr lang="en-US" dirty="0" smtClean="0"/>
              <a:t>Adaptation of Hamill software to MDL [Engle].</a:t>
            </a:r>
          </a:p>
          <a:p>
            <a:r>
              <a:rPr lang="en-US" dirty="0" smtClean="0"/>
              <a:t>Document algorithm and describe performance with a journal article [Hamill]</a:t>
            </a:r>
            <a:endParaRPr lang="en-US" dirty="0"/>
          </a:p>
        </p:txBody>
      </p:sp>
      <p:sp>
        <p:nvSpPr>
          <p:cNvPr id="4" name="Slide Number Placeholder 3"/>
          <p:cNvSpPr>
            <a:spLocks noGrp="1"/>
          </p:cNvSpPr>
          <p:nvPr>
            <p:ph type="sldNum" sz="quarter" idx="12"/>
          </p:nvPr>
        </p:nvSpPr>
        <p:spPr/>
        <p:txBody>
          <a:bodyPr/>
          <a:lstStyle/>
          <a:p>
            <a:fld id="{57A943EE-946A-8E45-BF33-9C56051D287D}" type="slidenum">
              <a:rPr lang="en-US" smtClean="0"/>
              <a:t>43</a:t>
            </a:fld>
            <a:endParaRPr lang="en-US"/>
          </a:p>
        </p:txBody>
      </p:sp>
    </p:spTree>
    <p:extLst>
      <p:ext uri="{BB962C8B-B14F-4D97-AF65-F5344CB8AC3E}">
        <p14:creationId xmlns:p14="http://schemas.microsoft.com/office/powerpoint/2010/main" val="192075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Current POP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5</a:t>
            </a:fld>
            <a:endParaRPr lang="en-US" dirty="0"/>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2767264" y="2334126"/>
            <a:ext cx="6392778" cy="20373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National Blend algorithm:</a:t>
            </a:r>
          </a:p>
          <a:p>
            <a:pPr marL="342900" indent="-342900" algn="ctr">
              <a:buAutoNum type="alphaLcParenBoth"/>
            </a:pPr>
            <a:r>
              <a:rPr lang="en-US" dirty="0" smtClean="0"/>
              <a:t>Quantile mapping with supplemental locations</a:t>
            </a:r>
          </a:p>
          <a:p>
            <a:pPr marL="342900" indent="-342900" algn="ctr">
              <a:buAutoNum type="alphaLcParenBoth"/>
            </a:pPr>
            <a:r>
              <a:rPr lang="en-US" dirty="0" smtClean="0"/>
              <a:t>Dressing with </a:t>
            </a:r>
            <a:r>
              <a:rPr lang="en-US" dirty="0"/>
              <a:t>(state-dependent) normally distributed noise</a:t>
            </a:r>
            <a:r>
              <a:rPr lang="en-US" dirty="0" smtClean="0"/>
              <a:t>.</a:t>
            </a:r>
          </a:p>
          <a:p>
            <a:pPr marL="342900" indent="-342900" algn="ctr">
              <a:buAutoNum type="alphaLcParenBoth"/>
            </a:pPr>
            <a:r>
              <a:rPr lang="en-US" dirty="0" smtClean="0"/>
              <a:t>Generating probabilities from ensemble relative frequency.</a:t>
            </a:r>
          </a:p>
          <a:p>
            <a:pPr marL="342900" indent="-342900" algn="ctr">
              <a:buAutoNum type="alphaLcParenBoth"/>
            </a:pPr>
            <a:r>
              <a:rPr lang="en-US" dirty="0" smtClean="0"/>
              <a:t>Smoothing</a:t>
            </a:r>
            <a:endParaRPr lang="en-US" dirty="0"/>
          </a:p>
        </p:txBody>
      </p:sp>
      <p:cxnSp>
        <p:nvCxnSpPr>
          <p:cNvPr id="13" name="Straight Arrow Connector 12"/>
          <p:cNvCxnSpPr>
            <a:stCxn id="5" idx="2"/>
          </p:cNvCxnSpPr>
          <p:nvPr/>
        </p:nvCxnSpPr>
        <p:spPr>
          <a:xfrm>
            <a:off x="1120943" y="1721014"/>
            <a:ext cx="2399924" cy="613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705" y="1719258"/>
            <a:ext cx="1479837" cy="6113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34887" y="1718380"/>
            <a:ext cx="16370"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270645" y="1702510"/>
            <a:ext cx="698833" cy="628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05955" y="1718380"/>
            <a:ext cx="1647921"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49242" y="1724524"/>
            <a:ext cx="2696562" cy="606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4190998" y="4811282"/>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POP12 probabilities</a:t>
            </a:r>
            <a:endParaRPr lang="en-US" sz="2800" dirty="0"/>
          </a:p>
        </p:txBody>
      </p:sp>
      <p:sp>
        <p:nvSpPr>
          <p:cNvPr id="19" name="Oval 18"/>
          <p:cNvSpPr/>
          <p:nvPr/>
        </p:nvSpPr>
        <p:spPr>
          <a:xfrm>
            <a:off x="7887169" y="953231"/>
            <a:ext cx="2339580" cy="962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00374" y="2450924"/>
            <a:ext cx="2543097" cy="4093428"/>
          </a:xfrm>
          <a:prstGeom prst="rect">
            <a:avLst/>
          </a:prstGeom>
          <a:noFill/>
        </p:spPr>
        <p:txBody>
          <a:bodyPr wrap="square" rtlCol="0">
            <a:spAutoFit/>
          </a:bodyPr>
          <a:lstStyle/>
          <a:p>
            <a:r>
              <a:rPr lang="en-US" sz="2000" dirty="0" smtClean="0">
                <a:solidFill>
                  <a:srgbClr val="FF0000"/>
                </a:solidFill>
              </a:rPr>
              <a:t>Will a future algorithm</a:t>
            </a:r>
          </a:p>
          <a:p>
            <a:r>
              <a:rPr lang="en-US" sz="2000" dirty="0" smtClean="0">
                <a:solidFill>
                  <a:srgbClr val="FF0000"/>
                </a:solidFill>
              </a:rPr>
              <a:t>be able to gracefully</a:t>
            </a:r>
          </a:p>
          <a:p>
            <a:r>
              <a:rPr lang="en-US" sz="2000" dirty="0" smtClean="0">
                <a:solidFill>
                  <a:srgbClr val="FF0000"/>
                </a:solidFill>
              </a:rPr>
              <a:t>handle the possible</a:t>
            </a:r>
          </a:p>
          <a:p>
            <a:r>
              <a:rPr lang="en-US" sz="2000" dirty="0" smtClean="0">
                <a:solidFill>
                  <a:srgbClr val="FF0000"/>
                </a:solidFill>
              </a:rPr>
              <a:t>non-availability of</a:t>
            </a:r>
          </a:p>
          <a:p>
            <a:r>
              <a:rPr lang="en-US" sz="2000" dirty="0" smtClean="0">
                <a:solidFill>
                  <a:srgbClr val="FF0000"/>
                </a:solidFill>
              </a:rPr>
              <a:t>some data?  The</a:t>
            </a:r>
          </a:p>
          <a:p>
            <a:r>
              <a:rPr lang="en-US" sz="2000" dirty="0" smtClean="0">
                <a:solidFill>
                  <a:srgbClr val="FF0000"/>
                </a:solidFill>
              </a:rPr>
              <a:t>more sophisticated</a:t>
            </a:r>
          </a:p>
          <a:p>
            <a:r>
              <a:rPr lang="en-US" sz="2000" dirty="0" smtClean="0">
                <a:solidFill>
                  <a:srgbClr val="FF0000"/>
                </a:solidFill>
              </a:rPr>
              <a:t>dressing algorithms</a:t>
            </a:r>
          </a:p>
          <a:p>
            <a:r>
              <a:rPr lang="en-US" sz="2000" dirty="0" smtClean="0">
                <a:solidFill>
                  <a:srgbClr val="FF0000"/>
                </a:solidFill>
              </a:rPr>
              <a:t>will have trouble in </a:t>
            </a:r>
          </a:p>
          <a:p>
            <a:r>
              <a:rPr lang="en-US" sz="2000" dirty="0" smtClean="0">
                <a:solidFill>
                  <a:srgbClr val="FF0000"/>
                </a:solidFill>
              </a:rPr>
              <a:t>this regard.   Closest-</a:t>
            </a:r>
          </a:p>
          <a:p>
            <a:r>
              <a:rPr lang="en-US" sz="2000" dirty="0" smtClean="0">
                <a:solidFill>
                  <a:srgbClr val="FF0000"/>
                </a:solidFill>
              </a:rPr>
              <a:t>member </a:t>
            </a:r>
            <a:r>
              <a:rPr lang="en-US" sz="2000" dirty="0" smtClean="0">
                <a:solidFill>
                  <a:srgbClr val="FF0000"/>
                </a:solidFill>
              </a:rPr>
              <a:t>histograms (see subsequent slides)</a:t>
            </a:r>
            <a:r>
              <a:rPr lang="en-US" sz="2000" dirty="0">
                <a:solidFill>
                  <a:srgbClr val="FF0000"/>
                </a:solidFill>
              </a:rPr>
              <a:t> </a:t>
            </a:r>
            <a:r>
              <a:rPr lang="en-US" sz="2000" dirty="0" smtClean="0">
                <a:solidFill>
                  <a:srgbClr val="FF0000"/>
                </a:solidFill>
              </a:rPr>
              <a:t>are </a:t>
            </a:r>
            <a:r>
              <a:rPr lang="en-US" sz="2000" dirty="0" smtClean="0">
                <a:solidFill>
                  <a:srgbClr val="FF0000"/>
                </a:solidFill>
              </a:rPr>
              <a:t>tied to ensemble size.</a:t>
            </a:r>
          </a:p>
        </p:txBody>
      </p:sp>
      <p:cxnSp>
        <p:nvCxnSpPr>
          <p:cNvPr id="20" name="Straight Arrow Connector 19"/>
          <p:cNvCxnSpPr/>
          <p:nvPr/>
        </p:nvCxnSpPr>
        <p:spPr>
          <a:xfrm>
            <a:off x="6104019" y="4371474"/>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62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Current POP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6</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2767264" y="2334126"/>
            <a:ext cx="6392778" cy="20373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National Blend algorithm:</a:t>
            </a:r>
          </a:p>
          <a:p>
            <a:pPr marL="342900" indent="-342900" algn="ctr">
              <a:buAutoNum type="alphaLcParenBoth"/>
            </a:pPr>
            <a:r>
              <a:rPr lang="en-US" dirty="0" smtClean="0"/>
              <a:t>Quantile mapping with supplemental locations</a:t>
            </a:r>
          </a:p>
          <a:p>
            <a:pPr marL="342900" indent="-342900" algn="ctr">
              <a:buAutoNum type="alphaLcParenBoth"/>
            </a:pPr>
            <a:r>
              <a:rPr lang="en-US" dirty="0" smtClean="0"/>
              <a:t>Dressing with </a:t>
            </a:r>
            <a:r>
              <a:rPr lang="en-US" dirty="0"/>
              <a:t>(state-dependent) normally distributed noise</a:t>
            </a:r>
            <a:r>
              <a:rPr lang="en-US" dirty="0" smtClean="0"/>
              <a:t>.</a:t>
            </a:r>
          </a:p>
          <a:p>
            <a:pPr marL="342900" indent="-342900" algn="ctr">
              <a:buAutoNum type="alphaLcParenBoth"/>
            </a:pPr>
            <a:r>
              <a:rPr lang="en-US" dirty="0" smtClean="0"/>
              <a:t>Generating probabilities from ensemble relative frequency.</a:t>
            </a:r>
          </a:p>
          <a:p>
            <a:pPr marL="342900" indent="-342900" algn="ctr">
              <a:buAutoNum type="alphaLcParenBoth"/>
            </a:pPr>
            <a:r>
              <a:rPr lang="en-US" dirty="0" smtClean="0"/>
              <a:t>Smoothing</a:t>
            </a:r>
            <a:endParaRPr lang="en-US" dirty="0"/>
          </a:p>
        </p:txBody>
      </p:sp>
      <p:cxnSp>
        <p:nvCxnSpPr>
          <p:cNvPr id="13" name="Straight Arrow Connector 12"/>
          <p:cNvCxnSpPr>
            <a:stCxn id="5" idx="2"/>
          </p:cNvCxnSpPr>
          <p:nvPr/>
        </p:nvCxnSpPr>
        <p:spPr>
          <a:xfrm>
            <a:off x="1120943" y="1721014"/>
            <a:ext cx="2399924" cy="613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705" y="1719258"/>
            <a:ext cx="1479837" cy="6113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34887" y="1718380"/>
            <a:ext cx="16370"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270645" y="1702510"/>
            <a:ext cx="698833" cy="628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05955" y="1718380"/>
            <a:ext cx="1647921" cy="612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49242" y="1724524"/>
            <a:ext cx="2696562" cy="6060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4190998" y="4765704"/>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POP12 probabilities</a:t>
            </a:r>
            <a:endParaRPr lang="en-US" sz="2800" dirty="0"/>
          </a:p>
        </p:txBody>
      </p:sp>
      <p:sp>
        <p:nvSpPr>
          <p:cNvPr id="3" name="Oval 2"/>
          <p:cNvSpPr/>
          <p:nvPr/>
        </p:nvSpPr>
        <p:spPr>
          <a:xfrm>
            <a:off x="3931065" y="994611"/>
            <a:ext cx="2339580" cy="962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371" y="2275984"/>
            <a:ext cx="2247410" cy="2677656"/>
          </a:xfrm>
          <a:prstGeom prst="rect">
            <a:avLst/>
          </a:prstGeom>
          <a:noFill/>
        </p:spPr>
        <p:txBody>
          <a:bodyPr wrap="none" rtlCol="0">
            <a:spAutoFit/>
          </a:bodyPr>
          <a:lstStyle/>
          <a:p>
            <a:r>
              <a:rPr lang="en-US" sz="2400" dirty="0" smtClean="0">
                <a:solidFill>
                  <a:srgbClr val="FF0000"/>
                </a:solidFill>
              </a:rPr>
              <a:t>What if we have</a:t>
            </a:r>
          </a:p>
          <a:p>
            <a:r>
              <a:rPr lang="en-US" sz="2400" dirty="0" smtClean="0">
                <a:solidFill>
                  <a:srgbClr val="FF0000"/>
                </a:solidFill>
              </a:rPr>
              <a:t>reforecasts for</a:t>
            </a:r>
          </a:p>
          <a:p>
            <a:r>
              <a:rPr lang="en-US" sz="2400" dirty="0" smtClean="0">
                <a:solidFill>
                  <a:srgbClr val="FF0000"/>
                </a:solidFill>
              </a:rPr>
              <a:t>this system only </a:t>
            </a:r>
          </a:p>
          <a:p>
            <a:r>
              <a:rPr lang="en-US" sz="2400" dirty="0" smtClean="0">
                <a:solidFill>
                  <a:srgbClr val="FF0000"/>
                </a:solidFill>
              </a:rPr>
              <a:t>and want to</a:t>
            </a:r>
          </a:p>
          <a:p>
            <a:r>
              <a:rPr lang="en-US" sz="2400" dirty="0" smtClean="0">
                <a:solidFill>
                  <a:srgbClr val="FF0000"/>
                </a:solidFill>
              </a:rPr>
              <a:t>perform more</a:t>
            </a:r>
          </a:p>
          <a:p>
            <a:r>
              <a:rPr lang="en-US" sz="2400" dirty="0" smtClean="0">
                <a:solidFill>
                  <a:srgbClr val="FF0000"/>
                </a:solidFill>
              </a:rPr>
              <a:t>sophisticated</a:t>
            </a:r>
          </a:p>
          <a:p>
            <a:r>
              <a:rPr lang="en-US" sz="2400" dirty="0" err="1" smtClean="0">
                <a:solidFill>
                  <a:srgbClr val="FF0000"/>
                </a:solidFill>
              </a:rPr>
              <a:t>postprocessing</a:t>
            </a:r>
            <a:r>
              <a:rPr lang="en-US" sz="2400" dirty="0" smtClean="0">
                <a:solidFill>
                  <a:srgbClr val="FF0000"/>
                </a:solidFill>
              </a:rPr>
              <a:t>?</a:t>
            </a:r>
            <a:endParaRPr lang="en-US" sz="2400" dirty="0">
              <a:solidFill>
                <a:srgbClr val="FF0000"/>
              </a:solidFill>
            </a:endParaRPr>
          </a:p>
        </p:txBody>
      </p:sp>
      <p:cxnSp>
        <p:nvCxnSpPr>
          <p:cNvPr id="20" name="Straight Arrow Connector 19"/>
          <p:cNvCxnSpPr>
            <a:endCxn id="25" idx="3"/>
          </p:cNvCxnSpPr>
          <p:nvPr/>
        </p:nvCxnSpPr>
        <p:spPr>
          <a:xfrm>
            <a:off x="6104019" y="4371474"/>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209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Future Blend </a:t>
            </a:r>
            <a:r>
              <a:rPr lang="en-US" b="1" dirty="0" smtClean="0"/>
              <a:t>PQPF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7</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ensemble</a:t>
            </a:r>
          </a:p>
          <a:p>
            <a:pPr algn="ctr"/>
            <a:r>
              <a:rPr lang="en-US" dirty="0" smtClean="0"/>
              <a:t>PQPF</a:t>
            </a:r>
            <a:endParaRPr lang="en-US" dirty="0"/>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Weighted linear combination</a:t>
            </a:r>
            <a:endParaRPr lang="en-US" dirty="0"/>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CMC deterministic</a:t>
            </a:r>
          </a:p>
          <a:p>
            <a:pPr algn="ctr"/>
            <a:r>
              <a:rPr lang="en-US" dirty="0" smtClean="0"/>
              <a:t>PQPF</a:t>
            </a:r>
            <a:endParaRPr lang="en-US" dirty="0"/>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NCEP ensemble</a:t>
            </a:r>
          </a:p>
          <a:p>
            <a:pPr algn="ctr"/>
            <a:r>
              <a:rPr lang="en-US" dirty="0" smtClean="0"/>
              <a:t>PQPF</a:t>
            </a:r>
            <a:endParaRPr lang="en-US" dirty="0"/>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NCEP deterministic</a:t>
            </a:r>
          </a:p>
          <a:p>
            <a:pPr algn="ctr"/>
            <a:r>
              <a:rPr lang="en-US" dirty="0" smtClean="0"/>
              <a:t>PQPF</a:t>
            </a:r>
            <a:endParaRPr lang="en-US" dirty="0"/>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FNMOC ensemble</a:t>
            </a:r>
          </a:p>
          <a:p>
            <a:pPr algn="ctr"/>
            <a:r>
              <a:rPr lang="en-US" dirty="0" smtClean="0"/>
              <a:t>PQPF</a:t>
            </a:r>
            <a:endParaRPr lang="en-US" dirty="0"/>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FNMOC deterministic</a:t>
            </a:r>
          </a:p>
          <a:p>
            <a:pPr algn="ctr"/>
            <a:r>
              <a:rPr lang="en-US" dirty="0" smtClean="0"/>
              <a:t>PQPF</a:t>
            </a:r>
            <a:endParaRPr lang="en-US" dirty="0"/>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a:t>
            </a:r>
            <a:r>
              <a:rPr lang="en-US" sz="2800" dirty="0"/>
              <a:t>PQPF</a:t>
            </a:r>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Future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8</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ensemble</a:t>
            </a:r>
          </a:p>
          <a:p>
            <a:pPr algn="ctr"/>
            <a:r>
              <a:rPr lang="en-US" dirty="0" smtClean="0"/>
              <a:t>PQPF</a:t>
            </a:r>
            <a:endParaRPr lang="en-US" dirty="0"/>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Weighted linear combination</a:t>
            </a:r>
            <a:endParaRPr lang="en-US" dirty="0"/>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CMC deterministic</a:t>
            </a:r>
          </a:p>
          <a:p>
            <a:pPr algn="ctr"/>
            <a:r>
              <a:rPr lang="en-US" dirty="0" smtClean="0"/>
              <a:t>PQPF</a:t>
            </a:r>
            <a:endParaRPr lang="en-US" dirty="0"/>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NCEP ensemble</a:t>
            </a:r>
          </a:p>
          <a:p>
            <a:pPr algn="ctr"/>
            <a:r>
              <a:rPr lang="en-US" dirty="0"/>
              <a:t>PQPF</a:t>
            </a:r>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NCEP deterministic</a:t>
            </a:r>
          </a:p>
          <a:p>
            <a:pPr algn="ctr"/>
            <a:r>
              <a:rPr lang="en-US" dirty="0"/>
              <a:t>PQPF</a:t>
            </a:r>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FNMOC ensemble</a:t>
            </a:r>
          </a:p>
          <a:p>
            <a:pPr algn="ctr"/>
            <a:r>
              <a:rPr lang="en-US" dirty="0"/>
              <a:t>PQPF</a:t>
            </a:r>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FNMOC deterministic</a:t>
            </a:r>
          </a:p>
          <a:p>
            <a:pPr algn="ctr"/>
            <a:r>
              <a:rPr lang="en-US" dirty="0"/>
              <a:t>PQPF</a:t>
            </a:r>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PQPF</a:t>
            </a:r>
            <a:endParaRPr lang="en-US" sz="2800" dirty="0"/>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169440" y="994611"/>
            <a:ext cx="1664965" cy="23553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69440" y="994611"/>
            <a:ext cx="1728273" cy="23553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11516" y="132022"/>
            <a:ext cx="6046463" cy="830997"/>
          </a:xfrm>
          <a:prstGeom prst="rect">
            <a:avLst/>
          </a:prstGeom>
          <a:noFill/>
        </p:spPr>
        <p:txBody>
          <a:bodyPr wrap="none" rtlCol="0">
            <a:spAutoFit/>
          </a:bodyPr>
          <a:lstStyle/>
          <a:p>
            <a:r>
              <a:rPr lang="en-US" sz="2400" dirty="0" smtClean="0">
                <a:solidFill>
                  <a:srgbClr val="FF0000"/>
                </a:solidFill>
              </a:rPr>
              <a:t>more straightforward to deal with data outage;</a:t>
            </a:r>
          </a:p>
          <a:p>
            <a:r>
              <a:rPr lang="en-US" sz="2400" dirty="0" smtClean="0">
                <a:solidFill>
                  <a:srgbClr val="FF0000"/>
                </a:solidFill>
              </a:rPr>
              <a:t>just change weights of existing systems.</a:t>
            </a:r>
            <a:endParaRPr lang="en-US" sz="2400" dirty="0">
              <a:solidFill>
                <a:srgbClr val="FF0000"/>
              </a:solidFill>
            </a:endParaRPr>
          </a:p>
        </p:txBody>
      </p:sp>
    </p:spTree>
    <p:extLst>
      <p:ext uri="{BB962C8B-B14F-4D97-AF65-F5344CB8AC3E}">
        <p14:creationId xmlns:p14="http://schemas.microsoft.com/office/powerpoint/2010/main" val="1182370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100430"/>
            <a:ext cx="10511589" cy="894181"/>
          </a:xfrm>
        </p:spPr>
        <p:txBody>
          <a:bodyPr/>
          <a:lstStyle/>
          <a:p>
            <a:r>
              <a:rPr lang="en-US" b="1" dirty="0" smtClean="0"/>
              <a:t>Future Blend algorithm</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9</a:t>
            </a:fld>
            <a:endParaRPr lang="en-US"/>
          </a:p>
        </p:txBody>
      </p:sp>
      <p:sp>
        <p:nvSpPr>
          <p:cNvPr id="5" name="Rectangle 4"/>
          <p:cNvSpPr/>
          <p:nvPr/>
        </p:nvSpPr>
        <p:spPr>
          <a:xfrm>
            <a:off x="308811" y="1166043"/>
            <a:ext cx="1624263"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a:t>
            </a:r>
            <a:r>
              <a:rPr lang="en-US" smtClean="0"/>
              <a:t>ensemble data</a:t>
            </a:r>
            <a:endParaRPr lang="en-US"/>
          </a:p>
        </p:txBody>
      </p:sp>
      <p:sp>
        <p:nvSpPr>
          <p:cNvPr id="6" name="Rectangle 5"/>
          <p:cNvSpPr/>
          <p:nvPr/>
        </p:nvSpPr>
        <p:spPr>
          <a:xfrm>
            <a:off x="6063915" y="1166041"/>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deterministic data</a:t>
            </a:r>
            <a:endParaRPr lang="en-US" dirty="0"/>
          </a:p>
        </p:txBody>
      </p:sp>
      <p:sp>
        <p:nvSpPr>
          <p:cNvPr id="7" name="Rectangle 6"/>
          <p:cNvSpPr/>
          <p:nvPr/>
        </p:nvSpPr>
        <p:spPr>
          <a:xfrm>
            <a:off x="4190998" y="1166042"/>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NCEP </a:t>
            </a:r>
            <a:r>
              <a:rPr lang="en-US" dirty="0" smtClean="0"/>
              <a:t>ensemble data</a:t>
            </a:r>
            <a:endParaRPr lang="en-US" dirty="0"/>
          </a:p>
        </p:txBody>
      </p:sp>
      <p:sp>
        <p:nvSpPr>
          <p:cNvPr id="8" name="Rectangle 7"/>
          <p:cNvSpPr/>
          <p:nvPr/>
        </p:nvSpPr>
        <p:spPr>
          <a:xfrm>
            <a:off x="2085473" y="1166042"/>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deterministic data</a:t>
            </a:r>
            <a:endParaRPr lang="en-US" dirty="0"/>
          </a:p>
        </p:txBody>
      </p:sp>
      <p:sp>
        <p:nvSpPr>
          <p:cNvPr id="9" name="Rectangle 8"/>
          <p:cNvSpPr/>
          <p:nvPr/>
        </p:nvSpPr>
        <p:spPr>
          <a:xfrm>
            <a:off x="10042357" y="1166040"/>
            <a:ext cx="1953126"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FNMOC deterministic </a:t>
            </a:r>
            <a:r>
              <a:rPr lang="en-US" dirty="0" smtClean="0"/>
              <a:t>data</a:t>
            </a:r>
            <a:endParaRPr lang="en-US" dirty="0"/>
          </a:p>
        </p:txBody>
      </p:sp>
      <p:sp>
        <p:nvSpPr>
          <p:cNvPr id="10" name="Rectangle 9"/>
          <p:cNvSpPr/>
          <p:nvPr/>
        </p:nvSpPr>
        <p:spPr>
          <a:xfrm>
            <a:off x="8169440" y="1166041"/>
            <a:ext cx="1720518" cy="554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FNMOC ensemble data</a:t>
            </a:r>
            <a:endParaRPr lang="en-US" dirty="0"/>
          </a:p>
        </p:txBody>
      </p:sp>
      <p:sp>
        <p:nvSpPr>
          <p:cNvPr id="11" name="Rounded Rectangle 10"/>
          <p:cNvSpPr/>
          <p:nvPr/>
        </p:nvSpPr>
        <p:spPr>
          <a:xfrm>
            <a:off x="308811" y="2146120"/>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13" name="Straight Arrow Connector 12"/>
          <p:cNvCxnSpPr>
            <a:stCxn id="5" idx="2"/>
            <a:endCxn id="11" idx="0"/>
          </p:cNvCxnSpPr>
          <p:nvPr/>
        </p:nvCxnSpPr>
        <p:spPr>
          <a:xfrm flipH="1">
            <a:off x="1113518" y="172101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29" idx="0"/>
          </p:cNvCxnSpPr>
          <p:nvPr/>
        </p:nvCxnSpPr>
        <p:spPr>
          <a:xfrm>
            <a:off x="3062036" y="1721013"/>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 Diagonal Corner Rectangle 24"/>
          <p:cNvSpPr/>
          <p:nvPr/>
        </p:nvSpPr>
        <p:spPr>
          <a:xfrm>
            <a:off x="246130" y="3629780"/>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CMC ensemble</a:t>
            </a:r>
          </a:p>
          <a:p>
            <a:pPr algn="ctr"/>
            <a:r>
              <a:rPr lang="en-US" dirty="0"/>
              <a:t>PQPF</a:t>
            </a:r>
          </a:p>
        </p:txBody>
      </p:sp>
      <p:sp>
        <p:nvSpPr>
          <p:cNvPr id="24" name="Rounded Rectangle 23"/>
          <p:cNvSpPr/>
          <p:nvPr/>
        </p:nvSpPr>
        <p:spPr>
          <a:xfrm>
            <a:off x="10236822" y="2047724"/>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6" name="Rounded Rectangle 25"/>
          <p:cNvSpPr/>
          <p:nvPr/>
        </p:nvSpPr>
        <p:spPr>
          <a:xfrm>
            <a:off x="8224992"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7" name="Rounded Rectangle 26"/>
          <p:cNvSpPr/>
          <p:nvPr/>
        </p:nvSpPr>
        <p:spPr>
          <a:xfrm>
            <a:off x="6260427" y="2087649"/>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sp>
        <p:nvSpPr>
          <p:cNvPr id="28" name="Rounded Rectangle 27"/>
          <p:cNvSpPr/>
          <p:nvPr/>
        </p:nvSpPr>
        <p:spPr>
          <a:xfrm>
            <a:off x="4253679" y="2120971"/>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Reforecast Blend </a:t>
            </a:r>
            <a:r>
              <a:rPr lang="en-US" dirty="0"/>
              <a:t>algorithm</a:t>
            </a:r>
          </a:p>
        </p:txBody>
      </p:sp>
      <p:sp>
        <p:nvSpPr>
          <p:cNvPr id="29" name="Rounded Rectangle 28"/>
          <p:cNvSpPr/>
          <p:nvPr/>
        </p:nvSpPr>
        <p:spPr>
          <a:xfrm>
            <a:off x="2257329" y="2133668"/>
            <a:ext cx="1609413" cy="10585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Enhanced National Blend algorithm</a:t>
            </a:r>
          </a:p>
        </p:txBody>
      </p:sp>
      <p:cxnSp>
        <p:nvCxnSpPr>
          <p:cNvPr id="31" name="Straight Arrow Connector 30"/>
          <p:cNvCxnSpPr/>
          <p:nvPr/>
        </p:nvCxnSpPr>
        <p:spPr>
          <a:xfrm>
            <a:off x="7065133" y="167499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029698" y="1708315"/>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041528" y="1678547"/>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079536" y="1708316"/>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121136" y="3204674"/>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50652" y="319222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065133" y="3146201"/>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9026097" y="314620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1041528" y="3106278"/>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152" y="3179524"/>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28942" y="4878689"/>
            <a:ext cx="10524858" cy="46707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Weighted linear combination</a:t>
            </a:r>
            <a:endParaRPr lang="en-US" dirty="0"/>
          </a:p>
        </p:txBody>
      </p:sp>
      <p:sp>
        <p:nvSpPr>
          <p:cNvPr id="46" name="Round Diagonal Corner Rectangle 45"/>
          <p:cNvSpPr/>
          <p:nvPr/>
        </p:nvSpPr>
        <p:spPr>
          <a:xfrm>
            <a:off x="2214605" y="3628565"/>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CMC deterministic</a:t>
            </a:r>
          </a:p>
          <a:p>
            <a:pPr algn="ctr"/>
            <a:r>
              <a:rPr lang="en-US" dirty="0"/>
              <a:t>PQPF</a:t>
            </a:r>
          </a:p>
        </p:txBody>
      </p:sp>
      <p:sp>
        <p:nvSpPr>
          <p:cNvPr id="47" name="Round Diagonal Corner Rectangle 46"/>
          <p:cNvSpPr/>
          <p:nvPr/>
        </p:nvSpPr>
        <p:spPr>
          <a:xfrm>
            <a:off x="4219056" y="3593394"/>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NCEP ensemble</a:t>
            </a:r>
          </a:p>
          <a:p>
            <a:pPr algn="ctr"/>
            <a:r>
              <a:rPr lang="en-US" dirty="0"/>
              <a:t>PQPF</a:t>
            </a:r>
          </a:p>
        </p:txBody>
      </p:sp>
      <p:sp>
        <p:nvSpPr>
          <p:cNvPr id="48" name="Round Diagonal Corner Rectangle 47"/>
          <p:cNvSpPr/>
          <p:nvPr/>
        </p:nvSpPr>
        <p:spPr>
          <a:xfrm>
            <a:off x="6187531" y="3592179"/>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NCEP deterministic</a:t>
            </a:r>
          </a:p>
          <a:p>
            <a:pPr algn="ctr"/>
            <a:r>
              <a:rPr lang="en-US" dirty="0"/>
              <a:t>PQPF</a:t>
            </a:r>
          </a:p>
        </p:txBody>
      </p:sp>
      <p:sp>
        <p:nvSpPr>
          <p:cNvPr id="49" name="Round Diagonal Corner Rectangle 48"/>
          <p:cNvSpPr/>
          <p:nvPr/>
        </p:nvSpPr>
        <p:spPr>
          <a:xfrm>
            <a:off x="8225619" y="3558567"/>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FNMOC ensemble</a:t>
            </a:r>
          </a:p>
          <a:p>
            <a:pPr algn="ctr"/>
            <a:r>
              <a:rPr lang="en-US" dirty="0"/>
              <a:t>PQPF</a:t>
            </a:r>
          </a:p>
        </p:txBody>
      </p:sp>
      <p:sp>
        <p:nvSpPr>
          <p:cNvPr id="50" name="Round Diagonal Corner Rectangle 49"/>
          <p:cNvSpPr/>
          <p:nvPr/>
        </p:nvSpPr>
        <p:spPr>
          <a:xfrm>
            <a:off x="10194094" y="3557352"/>
            <a:ext cx="1672094"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FNMOC deterministic</a:t>
            </a:r>
          </a:p>
          <a:p>
            <a:pPr algn="ctr"/>
            <a:r>
              <a:rPr lang="en-US" dirty="0"/>
              <a:t>PQPF</a:t>
            </a:r>
          </a:p>
        </p:txBody>
      </p:sp>
      <p:cxnSp>
        <p:nvCxnSpPr>
          <p:cNvPr id="51" name="Straight Arrow Connector 50"/>
          <p:cNvCxnSpPr/>
          <p:nvPr/>
        </p:nvCxnSpPr>
        <p:spPr>
          <a:xfrm flipH="1">
            <a:off x="1106093" y="4475781"/>
            <a:ext cx="7425" cy="425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035609" y="446332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050090" y="4417308"/>
            <a:ext cx="3469" cy="445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11054" y="4417308"/>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026485" y="4377385"/>
            <a:ext cx="0" cy="485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53109" y="4450631"/>
            <a:ext cx="0" cy="4126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7" name="Round Diagonal Corner Rectangle 56"/>
          <p:cNvSpPr/>
          <p:nvPr/>
        </p:nvSpPr>
        <p:spPr>
          <a:xfrm>
            <a:off x="4043797" y="5800245"/>
            <a:ext cx="3826043" cy="846034"/>
          </a:xfrm>
          <a:prstGeom prst="round2Diag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Final maps of </a:t>
            </a:r>
            <a:r>
              <a:rPr lang="en-US" sz="2800" dirty="0"/>
              <a:t>PQPF</a:t>
            </a:r>
          </a:p>
        </p:txBody>
      </p:sp>
      <p:cxnSp>
        <p:nvCxnSpPr>
          <p:cNvPr id="58" name="Straight Arrow Connector 57"/>
          <p:cNvCxnSpPr/>
          <p:nvPr/>
        </p:nvCxnSpPr>
        <p:spPr>
          <a:xfrm>
            <a:off x="5956818" y="5360437"/>
            <a:ext cx="1" cy="394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4038599" y="846034"/>
            <a:ext cx="2025316" cy="271131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59404" y="262499"/>
            <a:ext cx="5182124" cy="707886"/>
          </a:xfrm>
          <a:prstGeom prst="rect">
            <a:avLst/>
          </a:prstGeom>
          <a:noFill/>
        </p:spPr>
        <p:txBody>
          <a:bodyPr wrap="none" rtlCol="0">
            <a:spAutoFit/>
          </a:bodyPr>
          <a:lstStyle/>
          <a:p>
            <a:r>
              <a:rPr lang="en-US" sz="2000" dirty="0" smtClean="0">
                <a:solidFill>
                  <a:srgbClr val="FF0000"/>
                </a:solidFill>
              </a:rPr>
              <a:t>Can swap out algorithm for systems with</a:t>
            </a:r>
          </a:p>
          <a:p>
            <a:r>
              <a:rPr lang="en-US" sz="2000" dirty="0" smtClean="0">
                <a:solidFill>
                  <a:srgbClr val="FF0000"/>
                </a:solidFill>
              </a:rPr>
              <a:t>more training data, or different quality (HRRRE).</a:t>
            </a:r>
            <a:endParaRPr lang="en-US" sz="2000" dirty="0">
              <a:solidFill>
                <a:srgbClr val="FF0000"/>
              </a:solidFill>
            </a:endParaRPr>
          </a:p>
        </p:txBody>
      </p:sp>
    </p:spTree>
    <p:extLst>
      <p:ext uri="{BB962C8B-B14F-4D97-AF65-F5344CB8AC3E}">
        <p14:creationId xmlns:p14="http://schemas.microsoft.com/office/powerpoint/2010/main" val="1439765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29891</TotalTime>
  <Words>3750</Words>
  <Application>Microsoft Macintosh PowerPoint</Application>
  <PresentationFormat>Widescreen</PresentationFormat>
  <Paragraphs>499</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Calibri</vt:lpstr>
      <vt:lpstr>Calibri Light</vt:lpstr>
      <vt:lpstr>Mangal</vt:lpstr>
      <vt:lpstr>Arial</vt:lpstr>
      <vt:lpstr>Office Theme</vt:lpstr>
      <vt:lpstr>Changing US National Blend of Models PQPF forecasts to include closest-histogram weighting and Gamma-distribution dressing</vt:lpstr>
      <vt:lpstr>A starting point for discussion</vt:lpstr>
      <vt:lpstr>Where PSD’s development of the National Blend of Models PQPF algorithm is headed.</vt:lpstr>
      <vt:lpstr>Current POP Blend algorithm</vt:lpstr>
      <vt:lpstr>Current POP Blend algorithm</vt:lpstr>
      <vt:lpstr>Current POP Blend algorithm</vt:lpstr>
      <vt:lpstr>Future Blend PQPF algorithm</vt:lpstr>
      <vt:lpstr>Future Blend algorithm</vt:lpstr>
      <vt:lpstr>Future Blend algorithm</vt:lpstr>
      <vt:lpstr>Organization of the rest of the presentation</vt:lpstr>
      <vt:lpstr>Postprocessing results.  (data on 1/8 degree grid over CONUS, April-June 2016, trained and evaluated against CCPA precipitation analyses.  Previous 60 days of forecasts/analyses used to train).</vt:lpstr>
      <vt:lpstr>PowerPoint Presentation</vt:lpstr>
      <vt:lpstr>PowerPoint Presentation</vt:lpstr>
      <vt:lpstr>PowerPoint Presentation</vt:lpstr>
      <vt:lpstr>PowerPoint Presentation</vt:lpstr>
      <vt:lpstr>PowerPoint Presentation</vt:lpstr>
      <vt:lpstr>PowerPoint Presentation</vt:lpstr>
      <vt:lpstr>A quick case study (NCEP GEFS).  </vt:lpstr>
      <vt:lpstr>A quick case study (CMC ensemble).  </vt:lpstr>
      <vt:lpstr>A quick case study (ECMWF).  </vt:lpstr>
      <vt:lpstr>A quick case study (multi-model ensemble).  </vt:lpstr>
      <vt:lpstr>Understanding the new algorithm </vt:lpstr>
      <vt:lpstr>Fortin’s two ways to address overconfidence</vt:lpstr>
      <vt:lpstr>Fortin’s two ways to address overconfidence</vt:lpstr>
      <vt:lpstr>Technical description of the algorithm.</vt:lpstr>
      <vt:lpstr>Revised PQPF procedure</vt:lpstr>
      <vt:lpstr>PQPF procedure, continued.</vt:lpstr>
      <vt:lpstr>PowerPoint Presentation</vt:lpstr>
      <vt:lpstr>Sample closest-member histograms (NCEP, +24 h) used in weighting the ensemble members.</vt:lpstr>
      <vt:lpstr>Fraction zero definition.</vt:lpstr>
      <vt:lpstr>Gamma CDF and PDF definitions.</vt:lpstr>
      <vt:lpstr>Shape and scale parameters for the Gamma distribution.</vt:lpstr>
      <vt:lpstr>Why should Gamma distribution parameters vary with the rank of the sorted ensemble?</vt:lpstr>
      <vt:lpstr>Why should Gamma distribution parameters vary with the rank of the sorted ensemble?</vt:lpstr>
      <vt:lpstr>Sample of objectively determined FZ (fraction zero) and Gamma distribution parameters for lowest sorted member.</vt:lpstr>
      <vt:lpstr>Gamma PDFs based on α and β parameters, and why they are different for extreme ranks</vt:lpstr>
      <vt:lpstr>Gamma PDFs based on α and β parameters, and why they are different for extreme ranks</vt:lpstr>
      <vt:lpstr>Dressing the intermediate ranked members of the sorted ensemble.</vt:lpstr>
      <vt:lpstr>Special procedure for estimating dressing pdf when all quantile-mapped members are zero.</vt:lpstr>
      <vt:lpstr>Thom estimators of Gamma distribution parameters</vt:lpstr>
      <vt:lpstr>How the software works in practice.</vt:lpstr>
      <vt:lpstr>Conclusions</vt:lpstr>
      <vt:lpstr>Ongoing concerns and work.</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NBM POP12 forecasts to include closest-histogram weighting and Gamma-distribution dressing</dc:title>
  <dc:creator>Tom Hamill</dc:creator>
  <cp:lastModifiedBy>Tom Hamill</cp:lastModifiedBy>
  <cp:revision>173</cp:revision>
  <cp:lastPrinted>2017-09-08T19:57:41Z</cp:lastPrinted>
  <dcterms:created xsi:type="dcterms:W3CDTF">2017-07-17T21:10:50Z</dcterms:created>
  <dcterms:modified xsi:type="dcterms:W3CDTF">2017-09-11T19:05:09Z</dcterms:modified>
</cp:coreProperties>
</file>