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handoutMasterIdLst>
    <p:handoutMasterId r:id="rId51"/>
  </p:handoutMasterIdLst>
  <p:sldIdLst>
    <p:sldId id="256" r:id="rId2"/>
    <p:sldId id="263" r:id="rId3"/>
    <p:sldId id="264" r:id="rId4"/>
    <p:sldId id="265" r:id="rId5"/>
    <p:sldId id="266" r:id="rId6"/>
    <p:sldId id="260" r:id="rId7"/>
    <p:sldId id="261" r:id="rId8"/>
    <p:sldId id="262" r:id="rId9"/>
    <p:sldId id="257" r:id="rId10"/>
    <p:sldId id="267" r:id="rId11"/>
    <p:sldId id="268" r:id="rId12"/>
    <p:sldId id="269" r:id="rId13"/>
    <p:sldId id="270" r:id="rId14"/>
    <p:sldId id="271"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7" r:id="rId28"/>
    <p:sldId id="286" r:id="rId29"/>
    <p:sldId id="288" r:id="rId30"/>
    <p:sldId id="290" r:id="rId31"/>
    <p:sldId id="289" r:id="rId32"/>
    <p:sldId id="291" r:id="rId33"/>
    <p:sldId id="294" r:id="rId34"/>
    <p:sldId id="325" r:id="rId35"/>
    <p:sldId id="326" r:id="rId36"/>
    <p:sldId id="295" r:id="rId37"/>
    <p:sldId id="297" r:id="rId38"/>
    <p:sldId id="300" r:id="rId39"/>
    <p:sldId id="301" r:id="rId40"/>
    <p:sldId id="302" r:id="rId41"/>
    <p:sldId id="303" r:id="rId42"/>
    <p:sldId id="304" r:id="rId43"/>
    <p:sldId id="305" r:id="rId44"/>
    <p:sldId id="306" r:id="rId45"/>
    <p:sldId id="322" r:id="rId46"/>
    <p:sldId id="327" r:id="rId47"/>
    <p:sldId id="323" r:id="rId48"/>
    <p:sldId id="32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1" d="100"/>
          <a:sy n="121" d="100"/>
        </p:scale>
        <p:origin x="-17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008B13-2114-444F-8555-A5B5B3B23C7C}" type="datetimeFigureOut">
              <a:rPr lang="en-US" smtClean="0"/>
              <a:t>8/21/15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EC7D34-CB43-9342-9A7D-1169F684001C}" type="slidenum">
              <a:rPr lang="en-US" smtClean="0"/>
              <a:t>‹#›</a:t>
            </a:fld>
            <a:endParaRPr lang="en-US"/>
          </a:p>
        </p:txBody>
      </p:sp>
    </p:spTree>
    <p:extLst>
      <p:ext uri="{BB962C8B-B14F-4D97-AF65-F5344CB8AC3E}">
        <p14:creationId xmlns:p14="http://schemas.microsoft.com/office/powerpoint/2010/main" val="35620556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F9B99-977D-4340-95C3-E03CEA92DCAA}" type="datetimeFigureOut">
              <a:rPr lang="en-US" smtClean="0"/>
              <a:t>8/21/15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166DEC-DB6C-3840-8C4F-3A14451284A6}" type="slidenum">
              <a:rPr lang="en-US" smtClean="0"/>
              <a:t>‹#›</a:t>
            </a:fld>
            <a:endParaRPr lang="en-US"/>
          </a:p>
        </p:txBody>
      </p:sp>
    </p:spTree>
    <p:extLst>
      <p:ext uri="{BB962C8B-B14F-4D97-AF65-F5344CB8AC3E}">
        <p14:creationId xmlns:p14="http://schemas.microsoft.com/office/powerpoint/2010/main" val="11722906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AAF297-F6D6-4E48-BB2D-0CF3D02F8A58}" type="datetime1">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2696765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39E38-9BE6-7041-A739-F6928A46501F}" type="datetime1">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177419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5DEA58-59EC-0C4F-8340-98B3D85E5F8E}" type="datetime1">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274600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DA254-EC63-A444-A845-C991C3A79E8E}" type="datetime1">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355681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B3B8CE-3505-A248-B0AC-72A9A11E60C6}" type="datetime1">
              <a:rPr lang="en-US" smtClean="0"/>
              <a:t>8/21/15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20621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5674B2-44ED-5E4C-BBBA-FCC299F3372B}" type="datetime1">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296373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A85C5C-13FF-5745-B868-D8109C0EA063}" type="datetime1">
              <a:rPr lang="en-US" smtClean="0"/>
              <a:t>8/21/15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178949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D3FDD-322C-814F-9FE7-5F5B8A7C920F}" type="datetime1">
              <a:rPr lang="en-US" smtClean="0"/>
              <a:t>8/21/15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4025735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BDEC9-5D0F-184E-B991-B1AB78A3772B}" type="datetime1">
              <a:rPr lang="en-US" smtClean="0"/>
              <a:t>8/21/15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3018830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9073D-EB6C-5E48-A8B0-73DF10C4B3B3}" type="datetime1">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2206360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0F4822-2F57-3946-871C-D8DD5007E41E}" type="datetime1">
              <a:rPr lang="en-US" smtClean="0"/>
              <a:t>8/21/15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01D722-B299-DF49-B7F7-AF14756F9F8B}" type="slidenum">
              <a:rPr lang="en-US" smtClean="0"/>
              <a:t>‹#›</a:t>
            </a:fld>
            <a:endParaRPr lang="en-US"/>
          </a:p>
        </p:txBody>
      </p:sp>
    </p:spTree>
    <p:extLst>
      <p:ext uri="{BB962C8B-B14F-4D97-AF65-F5344CB8AC3E}">
        <p14:creationId xmlns:p14="http://schemas.microsoft.com/office/powerpoint/2010/main" val="18966612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B8D0A-C1A6-2146-8035-7E2CC44731AC}" type="datetime1">
              <a:rPr lang="en-US" smtClean="0"/>
              <a:t>8/21/15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1D722-B299-DF49-B7F7-AF14756F9F8B}" type="slidenum">
              <a:rPr lang="en-US" smtClean="0"/>
              <a:t>‹#›</a:t>
            </a:fld>
            <a:endParaRPr lang="en-US"/>
          </a:p>
        </p:txBody>
      </p:sp>
    </p:spTree>
    <p:extLst>
      <p:ext uri="{BB962C8B-B14F-4D97-AF65-F5344CB8AC3E}">
        <p14:creationId xmlns:p14="http://schemas.microsoft.com/office/powerpoint/2010/main" val="427394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wikipedia.org/wiki/Penman%E2%80%93Monteith_equatio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journals.ametsoc.org/doi/pdf/10.1175/MWR3248.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0306" y="1711121"/>
            <a:ext cx="8333241" cy="1470025"/>
          </a:xfrm>
        </p:spPr>
        <p:txBody>
          <a:bodyPr>
            <a:normAutofit fontScale="90000"/>
          </a:bodyPr>
          <a:lstStyle/>
          <a:p>
            <a:r>
              <a:rPr lang="en-US" sz="3100" dirty="0" smtClean="0"/>
              <a:t>Guided discussion of </a:t>
            </a:r>
            <a:br>
              <a:rPr lang="en-US" sz="3100" dirty="0" smtClean="0"/>
            </a:br>
            <a:r>
              <a:rPr lang="en-US" sz="3100" dirty="0" smtClean="0"/>
              <a:t/>
            </a:r>
            <a:br>
              <a:rPr lang="en-US" sz="3100" dirty="0" smtClean="0"/>
            </a:br>
            <a:r>
              <a:rPr lang="en-US" dirty="0" smtClean="0"/>
              <a:t>“</a:t>
            </a:r>
            <a:r>
              <a:rPr lang="en-US" b="1" dirty="0" smtClean="0"/>
              <a:t>The Plumbing of Land Surface Models: Benchmarking </a:t>
            </a:r>
            <a:br>
              <a:rPr lang="en-US" b="1" dirty="0" smtClean="0"/>
            </a:br>
            <a:r>
              <a:rPr lang="en-US" b="1" dirty="0" smtClean="0"/>
              <a:t>Model Performance”</a:t>
            </a:r>
            <a:br>
              <a:rPr lang="en-US" b="1" dirty="0" smtClean="0"/>
            </a:br>
            <a:r>
              <a:rPr lang="en-US" sz="3600" dirty="0" smtClean="0"/>
              <a:t>by Martin Best et al.</a:t>
            </a:r>
            <a:br>
              <a:rPr lang="en-US" sz="3600" dirty="0" smtClean="0"/>
            </a:br>
            <a:r>
              <a:rPr lang="en-US" sz="3600" i="1" dirty="0" smtClean="0"/>
              <a:t>J. Hydrometeorology</a:t>
            </a:r>
            <a:r>
              <a:rPr lang="en-US" sz="3600" dirty="0" smtClean="0"/>
              <a:t>, June 2015</a:t>
            </a:r>
            <a:endParaRPr lang="en-US" sz="3600" dirty="0"/>
          </a:p>
        </p:txBody>
      </p:sp>
      <p:sp>
        <p:nvSpPr>
          <p:cNvPr id="3" name="Subtitle 2"/>
          <p:cNvSpPr>
            <a:spLocks noGrp="1"/>
          </p:cNvSpPr>
          <p:nvPr>
            <p:ph type="subTitle" idx="1"/>
          </p:nvPr>
        </p:nvSpPr>
        <p:spPr>
          <a:xfrm>
            <a:off x="671697" y="5240218"/>
            <a:ext cx="7787487" cy="1218923"/>
          </a:xfrm>
        </p:spPr>
        <p:txBody>
          <a:bodyPr>
            <a:normAutofit/>
          </a:bodyPr>
          <a:lstStyle/>
          <a:p>
            <a:r>
              <a:rPr lang="en-US" sz="2800" dirty="0" smtClean="0"/>
              <a:t>(with some of my own benchmarking results)</a:t>
            </a:r>
          </a:p>
          <a:p>
            <a:r>
              <a:rPr lang="en-US" dirty="0" smtClean="0"/>
              <a:t>Tom Hamill</a:t>
            </a:r>
          </a:p>
        </p:txBody>
      </p:sp>
      <p:sp>
        <p:nvSpPr>
          <p:cNvPr id="4" name="Slide Number Placeholder 3"/>
          <p:cNvSpPr>
            <a:spLocks noGrp="1"/>
          </p:cNvSpPr>
          <p:nvPr>
            <p:ph type="sldNum" sz="quarter" idx="12"/>
          </p:nvPr>
        </p:nvSpPr>
        <p:spPr/>
        <p:txBody>
          <a:bodyPr/>
          <a:lstStyle/>
          <a:p>
            <a:fld id="{7C01D722-B299-DF49-B7F7-AF14756F9F8B}" type="slidenum">
              <a:rPr lang="en-US" smtClean="0"/>
              <a:t>1</a:t>
            </a:fld>
            <a:endParaRPr lang="en-US"/>
          </a:p>
        </p:txBody>
      </p:sp>
    </p:spTree>
    <p:extLst>
      <p:ext uri="{BB962C8B-B14F-4D97-AF65-F5344CB8AC3E}">
        <p14:creationId xmlns:p14="http://schemas.microsoft.com/office/powerpoint/2010/main" val="2154051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7005"/>
            <a:ext cx="8229600" cy="659073"/>
          </a:xfrm>
        </p:spPr>
        <p:txBody>
          <a:bodyPr>
            <a:normAutofit fontScale="90000"/>
          </a:bodyPr>
          <a:lstStyle/>
          <a:p>
            <a:r>
              <a:rPr lang="en-US" dirty="0" smtClean="0"/>
              <a:t>Abstract</a:t>
            </a:r>
            <a:endParaRPr lang="en-US" dirty="0"/>
          </a:p>
        </p:txBody>
      </p:sp>
      <p:sp>
        <p:nvSpPr>
          <p:cNvPr id="3" name="Content Placeholder 2"/>
          <p:cNvSpPr>
            <a:spLocks noGrp="1"/>
          </p:cNvSpPr>
          <p:nvPr>
            <p:ph idx="1"/>
          </p:nvPr>
        </p:nvSpPr>
        <p:spPr>
          <a:xfrm>
            <a:off x="380229" y="1416878"/>
            <a:ext cx="8229600" cy="5304597"/>
          </a:xfrm>
        </p:spPr>
        <p:txBody>
          <a:bodyPr>
            <a:normAutofit fontScale="55000" lnSpcReduction="20000"/>
          </a:bodyPr>
          <a:lstStyle/>
          <a:p>
            <a:pPr marL="0" indent="0">
              <a:buNone/>
            </a:pPr>
            <a:r>
              <a:rPr lang="en-US" dirty="0"/>
              <a:t>The Protocol for the Analysis of Land Surface Models (PALS) Land Surface Model Benchmarking Evaluation Project (PLUMBER) was designed to be a land surface model (LSM) benchmarking </a:t>
            </a:r>
            <a:r>
              <a:rPr lang="en-US" dirty="0" err="1"/>
              <a:t>intercomparison</a:t>
            </a:r>
            <a:r>
              <a:rPr lang="en-US" dirty="0"/>
              <a:t>. Unlike the traditional methods of LSM evaluation or comparison, </a:t>
            </a:r>
            <a:r>
              <a:rPr lang="en-US" dirty="0">
                <a:solidFill>
                  <a:srgbClr val="FF0000"/>
                </a:solidFill>
              </a:rPr>
              <a:t>benchmarking uses a fundamentally different approach in that it sets expectations of performance in a range of metrics a priori—before model simulations are performed</a:t>
            </a:r>
            <a:r>
              <a:rPr lang="en-US" dirty="0"/>
              <a:t>. This can lead to very different conclusions about LSM performance. For this study, both simple physically based models and </a:t>
            </a:r>
            <a:r>
              <a:rPr lang="en-US" dirty="0">
                <a:solidFill>
                  <a:srgbClr val="FF0000"/>
                </a:solidFill>
              </a:rPr>
              <a:t>empirical relationships were used as the benchmarks. Simulations were performed with 13 LSMs using atmospheric forcing for 20 sites, and then model performance relative to these benchmarks was examined.</a:t>
            </a:r>
            <a:r>
              <a:rPr lang="en-US" dirty="0"/>
              <a:t> Results show that even for commonly used statistical metrics, the LSMs’ performance varies considerably when compared to the different benchmarks. All models outperform the simple physically based benchmarks, but for sensible heat flux the LSMs are themselves outperformed by an out-of-sample linear regression against downward shortwave radiation. While moisture information is clearly central to latent heat flux prediction, </a:t>
            </a:r>
            <a:r>
              <a:rPr lang="en-US" dirty="0">
                <a:solidFill>
                  <a:srgbClr val="FF0000"/>
                </a:solidFill>
              </a:rPr>
              <a:t>the LSMs are still outperformed by a three-variable nonlinear regression that uses instantaneous atmospheric humidity and temperature in addition to downward shortwave radiation. These results highlight the limitations of the prevailing paradigm of LSM evaluation that simply compares an LSM to observations and to other LSMs without a mechanism to objectively quantify the expectations of performance.</a:t>
            </a:r>
            <a:r>
              <a:rPr lang="en-US" dirty="0"/>
              <a:t> The authors conclude that their results challenge the conceptual view of energy partitioning at the land surface.</a:t>
            </a:r>
          </a:p>
        </p:txBody>
      </p:sp>
      <p:sp>
        <p:nvSpPr>
          <p:cNvPr id="4" name="Slide Number Placeholder 3"/>
          <p:cNvSpPr>
            <a:spLocks noGrp="1"/>
          </p:cNvSpPr>
          <p:nvPr>
            <p:ph type="sldNum" sz="quarter" idx="12"/>
          </p:nvPr>
        </p:nvSpPr>
        <p:spPr/>
        <p:txBody>
          <a:bodyPr/>
          <a:lstStyle/>
          <a:p>
            <a:fld id="{891F195F-BCCF-E348-A971-9D4E219A5191}" type="slidenum">
              <a:rPr lang="en-US" smtClean="0"/>
              <a:t>10</a:t>
            </a:fld>
            <a:endParaRPr lang="en-US"/>
          </a:p>
        </p:txBody>
      </p:sp>
    </p:spTree>
    <p:extLst>
      <p:ext uri="{BB962C8B-B14F-4D97-AF65-F5344CB8AC3E}">
        <p14:creationId xmlns:p14="http://schemas.microsoft.com/office/powerpoint/2010/main" val="5192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“Evaluation” vs. “comparison” vs. “benchmarking”</a:t>
            </a:r>
            <a:endParaRPr lang="en-US" dirty="0"/>
          </a:p>
        </p:txBody>
      </p:sp>
      <p:sp>
        <p:nvSpPr>
          <p:cNvPr id="3" name="Content Placeholder 2"/>
          <p:cNvSpPr>
            <a:spLocks noGrp="1"/>
          </p:cNvSpPr>
          <p:nvPr>
            <p:ph idx="1"/>
          </p:nvPr>
        </p:nvSpPr>
        <p:spPr>
          <a:xfrm>
            <a:off x="457200" y="1744529"/>
            <a:ext cx="8229600" cy="4525963"/>
          </a:xfrm>
        </p:spPr>
        <p:txBody>
          <a:bodyPr>
            <a:normAutofit fontScale="77500" lnSpcReduction="20000"/>
          </a:bodyPr>
          <a:lstStyle/>
          <a:p>
            <a:r>
              <a:rPr lang="en-US" b="1" dirty="0" smtClean="0"/>
              <a:t>Evaluation</a:t>
            </a:r>
            <a:r>
              <a:rPr lang="en-US" dirty="0" smtClean="0"/>
              <a:t>:  model outputs compared to observations under a specified error metric.  Metrics with errors deemed to be large are </a:t>
            </a:r>
            <a:r>
              <a:rPr lang="en-US" dirty="0" err="1" smtClean="0"/>
              <a:t>ID’ed</a:t>
            </a:r>
            <a:r>
              <a:rPr lang="en-US" dirty="0" smtClean="0"/>
              <a:t> for development.</a:t>
            </a:r>
          </a:p>
          <a:p>
            <a:r>
              <a:rPr lang="en-US" b="1" dirty="0" smtClean="0"/>
              <a:t>Comparison</a:t>
            </a:r>
            <a:r>
              <a:rPr lang="en-US" dirty="0" smtClean="0"/>
              <a:t>: model outputs compared not just to observations but to guidance from other models.  ID relative performance or ID common systematic errors.</a:t>
            </a:r>
          </a:p>
          <a:p>
            <a:r>
              <a:rPr lang="en-US" b="1" dirty="0" smtClean="0"/>
              <a:t>Benchmarking</a:t>
            </a:r>
            <a:r>
              <a:rPr lang="en-US" dirty="0" smtClean="0"/>
              <a:t>: defining performance expectations a priori:</a:t>
            </a:r>
          </a:p>
          <a:p>
            <a:pPr lvl="1"/>
            <a:r>
              <a:rPr lang="en-US" dirty="0" smtClean="0"/>
              <a:t>better than another model (weak; what if both models poor?)</a:t>
            </a:r>
          </a:p>
          <a:p>
            <a:pPr lvl="1"/>
            <a:r>
              <a:rPr lang="en-US" dirty="0" smtClean="0"/>
              <a:t>fit for a particular application (achieves errors low enough to satisfy customer requirements)</a:t>
            </a:r>
          </a:p>
          <a:p>
            <a:pPr lvl="1"/>
            <a:r>
              <a:rPr lang="en-US" dirty="0" smtClean="0"/>
              <a:t>effectively utilizes available information (defines expectations based on the complexity of a model and the amount of information provided to it).</a:t>
            </a:r>
          </a:p>
          <a:p>
            <a:pPr lvl="1"/>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11</a:t>
            </a:fld>
            <a:endParaRPr lang="en-US"/>
          </a:p>
        </p:txBody>
      </p:sp>
    </p:spTree>
    <p:extLst>
      <p:ext uri="{BB962C8B-B14F-4D97-AF65-F5344CB8AC3E}">
        <p14:creationId xmlns:p14="http://schemas.microsoft.com/office/powerpoint/2010/main" val="1616023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12</a:t>
            </a:fld>
            <a:endParaRPr lang="en-US"/>
          </a:p>
        </p:txBody>
      </p:sp>
      <p:pic>
        <p:nvPicPr>
          <p:cNvPr id="5" name="Picture 4"/>
          <p:cNvPicPr>
            <a:picLocks noChangeAspect="1"/>
          </p:cNvPicPr>
          <p:nvPr/>
        </p:nvPicPr>
        <p:blipFill>
          <a:blip r:embed="rId2"/>
          <a:stretch>
            <a:fillRect/>
          </a:stretch>
        </p:blipFill>
        <p:spPr>
          <a:xfrm>
            <a:off x="0" y="955952"/>
            <a:ext cx="9144000" cy="4549436"/>
          </a:xfrm>
          <a:prstGeom prst="rect">
            <a:avLst/>
          </a:prstGeom>
        </p:spPr>
      </p:pic>
      <p:sp>
        <p:nvSpPr>
          <p:cNvPr id="6" name="TextBox 5"/>
          <p:cNvSpPr txBox="1"/>
          <p:nvPr/>
        </p:nvSpPr>
        <p:spPr>
          <a:xfrm>
            <a:off x="144322" y="5767368"/>
            <a:ext cx="8956298" cy="954107"/>
          </a:xfrm>
          <a:prstGeom prst="rect">
            <a:avLst/>
          </a:prstGeom>
          <a:noFill/>
        </p:spPr>
        <p:txBody>
          <a:bodyPr wrap="none" rtlCol="0">
            <a:spAutoFit/>
          </a:bodyPr>
          <a:lstStyle/>
          <a:p>
            <a:r>
              <a:rPr lang="en-US" sz="1400" dirty="0"/>
              <a:t>Fig. 1. Conceptual figure showing the performance of models through (a) evaluation, </a:t>
            </a:r>
            <a:r>
              <a:rPr lang="en-US" sz="1400" dirty="0" smtClean="0"/>
              <a:t>(</a:t>
            </a:r>
            <a:r>
              <a:rPr lang="en-US" sz="1400" dirty="0"/>
              <a:t>b) comparison, and </a:t>
            </a:r>
            <a:endParaRPr lang="en-US" sz="1400" dirty="0" smtClean="0"/>
          </a:p>
          <a:p>
            <a:r>
              <a:rPr lang="en-US" sz="1400" dirty="0" smtClean="0"/>
              <a:t>(</a:t>
            </a:r>
            <a:r>
              <a:rPr lang="en-US" sz="1400" dirty="0"/>
              <a:t>c) benchmarking. The </a:t>
            </a:r>
            <a:r>
              <a:rPr lang="en-US" sz="1400" i="1" dirty="0"/>
              <a:t>x</a:t>
            </a:r>
            <a:r>
              <a:rPr lang="en-US" sz="1400" dirty="0"/>
              <a:t> axis represents a series of metrics a </a:t>
            </a:r>
            <a:r>
              <a:rPr lang="en-US" sz="1400" dirty="0" smtClean="0"/>
              <a:t>modeler </a:t>
            </a:r>
            <a:r>
              <a:rPr lang="en-US" sz="1400" dirty="0"/>
              <a:t>might use to evaluate the model, and the </a:t>
            </a:r>
            <a:r>
              <a:rPr lang="en-US" sz="1400" i="1" dirty="0"/>
              <a:t>y</a:t>
            </a:r>
            <a:r>
              <a:rPr lang="en-US" sz="1400" dirty="0"/>
              <a:t> axis </a:t>
            </a:r>
            <a:endParaRPr lang="en-US" sz="1400" dirty="0" smtClean="0"/>
          </a:p>
          <a:p>
            <a:r>
              <a:rPr lang="en-US" sz="1400" dirty="0" smtClean="0"/>
              <a:t>represents </a:t>
            </a:r>
            <a:r>
              <a:rPr lang="en-US" sz="1400" dirty="0"/>
              <a:t>the normalized </a:t>
            </a:r>
            <a:r>
              <a:rPr lang="en-US" sz="1400" dirty="0" smtClean="0"/>
              <a:t>error </a:t>
            </a:r>
            <a:r>
              <a:rPr lang="en-US" sz="1400" dirty="0"/>
              <a:t>from each metric </a:t>
            </a:r>
            <a:r>
              <a:rPr lang="en-US" sz="1400" dirty="0" smtClean="0"/>
              <a:t>used </a:t>
            </a:r>
            <a:r>
              <a:rPr lang="en-US" sz="1400" dirty="0"/>
              <a:t>to assess model performance. The dotted lines are a visual guide </a:t>
            </a:r>
            <a:endParaRPr lang="en-US" sz="1400" dirty="0" smtClean="0"/>
          </a:p>
          <a:p>
            <a:r>
              <a:rPr lang="en-US" sz="1400" dirty="0" smtClean="0"/>
              <a:t>and </a:t>
            </a:r>
            <a:r>
              <a:rPr lang="en-US" sz="1400" dirty="0"/>
              <a:t>have no scientific relevance.</a:t>
            </a:r>
          </a:p>
        </p:txBody>
      </p:sp>
    </p:spTree>
    <p:extLst>
      <p:ext uri="{BB962C8B-B14F-4D97-AF65-F5344CB8AC3E}">
        <p14:creationId xmlns:p14="http://schemas.microsoft.com/office/powerpoint/2010/main" val="2818983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13</a:t>
            </a:fld>
            <a:endParaRPr lang="en-US"/>
          </a:p>
        </p:txBody>
      </p:sp>
      <p:pic>
        <p:nvPicPr>
          <p:cNvPr id="5" name="Picture 4"/>
          <p:cNvPicPr>
            <a:picLocks noChangeAspect="1"/>
          </p:cNvPicPr>
          <p:nvPr/>
        </p:nvPicPr>
        <p:blipFill>
          <a:blip r:embed="rId2"/>
          <a:stretch>
            <a:fillRect/>
          </a:stretch>
        </p:blipFill>
        <p:spPr>
          <a:xfrm>
            <a:off x="0" y="955952"/>
            <a:ext cx="9144000" cy="4549436"/>
          </a:xfrm>
          <a:prstGeom prst="rect">
            <a:avLst/>
          </a:prstGeom>
        </p:spPr>
      </p:pic>
      <p:sp>
        <p:nvSpPr>
          <p:cNvPr id="6" name="TextBox 5"/>
          <p:cNvSpPr txBox="1"/>
          <p:nvPr/>
        </p:nvSpPr>
        <p:spPr>
          <a:xfrm>
            <a:off x="144322" y="5767368"/>
            <a:ext cx="8956298" cy="954107"/>
          </a:xfrm>
          <a:prstGeom prst="rect">
            <a:avLst/>
          </a:prstGeom>
          <a:noFill/>
        </p:spPr>
        <p:txBody>
          <a:bodyPr wrap="none" rtlCol="0">
            <a:spAutoFit/>
          </a:bodyPr>
          <a:lstStyle/>
          <a:p>
            <a:r>
              <a:rPr lang="en-US" sz="1400" dirty="0"/>
              <a:t>Fig. 1. Conceptual figure showing the performance of models through (a) evaluation, </a:t>
            </a:r>
            <a:r>
              <a:rPr lang="en-US" sz="1400" dirty="0" smtClean="0"/>
              <a:t>(</a:t>
            </a:r>
            <a:r>
              <a:rPr lang="en-US" sz="1400" dirty="0"/>
              <a:t>b) comparison, and </a:t>
            </a:r>
            <a:endParaRPr lang="en-US" sz="1400" dirty="0" smtClean="0"/>
          </a:p>
          <a:p>
            <a:r>
              <a:rPr lang="en-US" sz="1400" dirty="0" smtClean="0"/>
              <a:t>(</a:t>
            </a:r>
            <a:r>
              <a:rPr lang="en-US" sz="1400" dirty="0"/>
              <a:t>c) benchmarking. The </a:t>
            </a:r>
            <a:r>
              <a:rPr lang="en-US" sz="1400" i="1" dirty="0"/>
              <a:t>x</a:t>
            </a:r>
            <a:r>
              <a:rPr lang="en-US" sz="1400" dirty="0"/>
              <a:t> axis represents a series of metrics a </a:t>
            </a:r>
            <a:r>
              <a:rPr lang="en-US" sz="1400" dirty="0" smtClean="0"/>
              <a:t>modeler </a:t>
            </a:r>
            <a:r>
              <a:rPr lang="en-US" sz="1400" dirty="0"/>
              <a:t>might use to evaluate the model, and the </a:t>
            </a:r>
            <a:r>
              <a:rPr lang="en-US" sz="1400" i="1" dirty="0"/>
              <a:t>y</a:t>
            </a:r>
            <a:r>
              <a:rPr lang="en-US" sz="1400" dirty="0"/>
              <a:t> axis </a:t>
            </a:r>
            <a:endParaRPr lang="en-US" sz="1400" dirty="0" smtClean="0"/>
          </a:p>
          <a:p>
            <a:r>
              <a:rPr lang="en-US" sz="1400" dirty="0" smtClean="0"/>
              <a:t>represents </a:t>
            </a:r>
            <a:r>
              <a:rPr lang="en-US" sz="1400" dirty="0"/>
              <a:t>the normalized </a:t>
            </a:r>
            <a:r>
              <a:rPr lang="en-US" sz="1400" dirty="0" smtClean="0"/>
              <a:t>error </a:t>
            </a:r>
            <a:r>
              <a:rPr lang="en-US" sz="1400" dirty="0"/>
              <a:t>from each metric </a:t>
            </a:r>
            <a:r>
              <a:rPr lang="en-US" sz="1400" dirty="0" smtClean="0"/>
              <a:t>used </a:t>
            </a:r>
            <a:r>
              <a:rPr lang="en-US" sz="1400" dirty="0"/>
              <a:t>to assess model performance. The dotted lines are a visual guide </a:t>
            </a:r>
            <a:endParaRPr lang="en-US" sz="1400" dirty="0" smtClean="0"/>
          </a:p>
          <a:p>
            <a:r>
              <a:rPr lang="en-US" sz="1400" dirty="0" smtClean="0"/>
              <a:t>and </a:t>
            </a:r>
            <a:r>
              <a:rPr lang="en-US" sz="1400" dirty="0"/>
              <a:t>have no scientific relevance.</a:t>
            </a:r>
          </a:p>
        </p:txBody>
      </p:sp>
      <p:sp>
        <p:nvSpPr>
          <p:cNvPr id="2" name="Oval 1"/>
          <p:cNvSpPr/>
          <p:nvPr/>
        </p:nvSpPr>
        <p:spPr>
          <a:xfrm>
            <a:off x="721610" y="1501014"/>
            <a:ext cx="1895429" cy="519582"/>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722874" y="1250845"/>
            <a:ext cx="5744015" cy="127971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For these metrics, the error is large.  A model developer would try to understand why they might be large</a:t>
            </a:r>
          </a:p>
          <a:p>
            <a:pPr algn="ctr"/>
            <a:r>
              <a:rPr lang="en-US" dirty="0" smtClean="0"/>
              <a:t>and then target development resources to improve these aspects of the model.</a:t>
            </a:r>
            <a:endParaRPr lang="en-US" dirty="0"/>
          </a:p>
        </p:txBody>
      </p:sp>
    </p:spTree>
    <p:extLst>
      <p:ext uri="{BB962C8B-B14F-4D97-AF65-F5344CB8AC3E}">
        <p14:creationId xmlns:p14="http://schemas.microsoft.com/office/powerpoint/2010/main" val="3192426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14</a:t>
            </a:fld>
            <a:endParaRPr lang="en-US"/>
          </a:p>
        </p:txBody>
      </p:sp>
      <p:pic>
        <p:nvPicPr>
          <p:cNvPr id="5" name="Picture 4"/>
          <p:cNvPicPr>
            <a:picLocks noChangeAspect="1"/>
          </p:cNvPicPr>
          <p:nvPr/>
        </p:nvPicPr>
        <p:blipFill>
          <a:blip r:embed="rId2"/>
          <a:stretch>
            <a:fillRect/>
          </a:stretch>
        </p:blipFill>
        <p:spPr>
          <a:xfrm>
            <a:off x="0" y="955952"/>
            <a:ext cx="9144000" cy="4549436"/>
          </a:xfrm>
          <a:prstGeom prst="rect">
            <a:avLst/>
          </a:prstGeom>
        </p:spPr>
      </p:pic>
      <p:sp>
        <p:nvSpPr>
          <p:cNvPr id="6" name="TextBox 5"/>
          <p:cNvSpPr txBox="1"/>
          <p:nvPr/>
        </p:nvSpPr>
        <p:spPr>
          <a:xfrm>
            <a:off x="144322" y="5767368"/>
            <a:ext cx="8956298" cy="954107"/>
          </a:xfrm>
          <a:prstGeom prst="rect">
            <a:avLst/>
          </a:prstGeom>
          <a:noFill/>
        </p:spPr>
        <p:txBody>
          <a:bodyPr wrap="none" rtlCol="0">
            <a:spAutoFit/>
          </a:bodyPr>
          <a:lstStyle/>
          <a:p>
            <a:r>
              <a:rPr lang="en-US" sz="1400" dirty="0"/>
              <a:t>Fig. 1. Conceptual figure showing the performance of models through (a) evaluation, </a:t>
            </a:r>
            <a:r>
              <a:rPr lang="en-US" sz="1400" dirty="0" smtClean="0"/>
              <a:t>(</a:t>
            </a:r>
            <a:r>
              <a:rPr lang="en-US" sz="1400" dirty="0"/>
              <a:t>b) comparison, and </a:t>
            </a:r>
            <a:endParaRPr lang="en-US" sz="1400" dirty="0" smtClean="0"/>
          </a:p>
          <a:p>
            <a:r>
              <a:rPr lang="en-US" sz="1400" dirty="0" smtClean="0"/>
              <a:t>(</a:t>
            </a:r>
            <a:r>
              <a:rPr lang="en-US" sz="1400" dirty="0"/>
              <a:t>c) benchmarking. The </a:t>
            </a:r>
            <a:r>
              <a:rPr lang="en-US" sz="1400" i="1" dirty="0"/>
              <a:t>x</a:t>
            </a:r>
            <a:r>
              <a:rPr lang="en-US" sz="1400" dirty="0"/>
              <a:t> axis represents a series of metrics a </a:t>
            </a:r>
            <a:r>
              <a:rPr lang="en-US" sz="1400" dirty="0" smtClean="0"/>
              <a:t>modeler </a:t>
            </a:r>
            <a:r>
              <a:rPr lang="en-US" sz="1400" dirty="0"/>
              <a:t>might use to evaluate the model, and the </a:t>
            </a:r>
            <a:r>
              <a:rPr lang="en-US" sz="1400" i="1" dirty="0"/>
              <a:t>y</a:t>
            </a:r>
            <a:r>
              <a:rPr lang="en-US" sz="1400" dirty="0"/>
              <a:t> axis </a:t>
            </a:r>
            <a:endParaRPr lang="en-US" sz="1400" dirty="0" smtClean="0"/>
          </a:p>
          <a:p>
            <a:r>
              <a:rPr lang="en-US" sz="1400" dirty="0" smtClean="0"/>
              <a:t>represents </a:t>
            </a:r>
            <a:r>
              <a:rPr lang="en-US" sz="1400" dirty="0"/>
              <a:t>the normalized </a:t>
            </a:r>
            <a:r>
              <a:rPr lang="en-US" sz="1400" dirty="0" smtClean="0"/>
              <a:t>error </a:t>
            </a:r>
            <a:r>
              <a:rPr lang="en-US" sz="1400" dirty="0"/>
              <a:t>from each metric </a:t>
            </a:r>
            <a:r>
              <a:rPr lang="en-US" sz="1400" dirty="0" smtClean="0"/>
              <a:t>used </a:t>
            </a:r>
            <a:r>
              <a:rPr lang="en-US" sz="1400" dirty="0"/>
              <a:t>to assess model performance. The dotted lines are a visual guide </a:t>
            </a:r>
            <a:endParaRPr lang="en-US" sz="1400" dirty="0" smtClean="0"/>
          </a:p>
          <a:p>
            <a:r>
              <a:rPr lang="en-US" sz="1400" dirty="0" smtClean="0"/>
              <a:t>and </a:t>
            </a:r>
            <a:r>
              <a:rPr lang="en-US" sz="1400" dirty="0"/>
              <a:t>have no scientific relevance.</a:t>
            </a:r>
          </a:p>
        </p:txBody>
      </p:sp>
      <p:sp>
        <p:nvSpPr>
          <p:cNvPr id="7" name="Oval 6"/>
          <p:cNvSpPr/>
          <p:nvPr/>
        </p:nvSpPr>
        <p:spPr>
          <a:xfrm>
            <a:off x="3790856" y="1512773"/>
            <a:ext cx="1895429" cy="519582"/>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42928" y="2335666"/>
            <a:ext cx="5744015" cy="127971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Comparison shows these high errors are common between the two models (which may suggest these are difficult to correct).</a:t>
            </a:r>
            <a:endParaRPr lang="en-US" dirty="0"/>
          </a:p>
        </p:txBody>
      </p:sp>
    </p:spTree>
    <p:extLst>
      <p:ext uri="{BB962C8B-B14F-4D97-AF65-F5344CB8AC3E}">
        <p14:creationId xmlns:p14="http://schemas.microsoft.com/office/powerpoint/2010/main" val="302632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15</a:t>
            </a:fld>
            <a:endParaRPr lang="en-US"/>
          </a:p>
        </p:txBody>
      </p:sp>
      <p:pic>
        <p:nvPicPr>
          <p:cNvPr id="5" name="Picture 4"/>
          <p:cNvPicPr>
            <a:picLocks noChangeAspect="1"/>
          </p:cNvPicPr>
          <p:nvPr/>
        </p:nvPicPr>
        <p:blipFill>
          <a:blip r:embed="rId2"/>
          <a:stretch>
            <a:fillRect/>
          </a:stretch>
        </p:blipFill>
        <p:spPr>
          <a:xfrm>
            <a:off x="0" y="955952"/>
            <a:ext cx="9144000" cy="4549436"/>
          </a:xfrm>
          <a:prstGeom prst="rect">
            <a:avLst/>
          </a:prstGeom>
        </p:spPr>
      </p:pic>
      <p:sp>
        <p:nvSpPr>
          <p:cNvPr id="6" name="TextBox 5"/>
          <p:cNvSpPr txBox="1"/>
          <p:nvPr/>
        </p:nvSpPr>
        <p:spPr>
          <a:xfrm>
            <a:off x="144322" y="5767368"/>
            <a:ext cx="8956298" cy="954107"/>
          </a:xfrm>
          <a:prstGeom prst="rect">
            <a:avLst/>
          </a:prstGeom>
          <a:noFill/>
        </p:spPr>
        <p:txBody>
          <a:bodyPr wrap="none" rtlCol="0">
            <a:spAutoFit/>
          </a:bodyPr>
          <a:lstStyle/>
          <a:p>
            <a:r>
              <a:rPr lang="en-US" sz="1400" dirty="0"/>
              <a:t>Fig. 1. Conceptual figure showing the performance of models through (a) evaluation, </a:t>
            </a:r>
            <a:r>
              <a:rPr lang="en-US" sz="1400" dirty="0" smtClean="0"/>
              <a:t>(</a:t>
            </a:r>
            <a:r>
              <a:rPr lang="en-US" sz="1400" dirty="0"/>
              <a:t>b) comparison, and </a:t>
            </a:r>
            <a:endParaRPr lang="en-US" sz="1400" dirty="0" smtClean="0"/>
          </a:p>
          <a:p>
            <a:r>
              <a:rPr lang="en-US" sz="1400" dirty="0" smtClean="0"/>
              <a:t>(</a:t>
            </a:r>
            <a:r>
              <a:rPr lang="en-US" sz="1400" dirty="0"/>
              <a:t>c) benchmarking. The </a:t>
            </a:r>
            <a:r>
              <a:rPr lang="en-US" sz="1400" i="1" dirty="0"/>
              <a:t>x</a:t>
            </a:r>
            <a:r>
              <a:rPr lang="en-US" sz="1400" dirty="0"/>
              <a:t> axis represents a series of metrics a </a:t>
            </a:r>
            <a:r>
              <a:rPr lang="en-US" sz="1400" dirty="0" smtClean="0"/>
              <a:t>modeler </a:t>
            </a:r>
            <a:r>
              <a:rPr lang="en-US" sz="1400" dirty="0"/>
              <a:t>might use to evaluate the model, and the </a:t>
            </a:r>
            <a:r>
              <a:rPr lang="en-US" sz="1400" i="1" dirty="0"/>
              <a:t>y</a:t>
            </a:r>
            <a:r>
              <a:rPr lang="en-US" sz="1400" dirty="0"/>
              <a:t> axis </a:t>
            </a:r>
            <a:endParaRPr lang="en-US" sz="1400" dirty="0" smtClean="0"/>
          </a:p>
          <a:p>
            <a:r>
              <a:rPr lang="en-US" sz="1400" dirty="0" smtClean="0"/>
              <a:t>represents </a:t>
            </a:r>
            <a:r>
              <a:rPr lang="en-US" sz="1400" dirty="0"/>
              <a:t>the normalized </a:t>
            </a:r>
            <a:r>
              <a:rPr lang="en-US" sz="1400" dirty="0" smtClean="0"/>
              <a:t>error </a:t>
            </a:r>
            <a:r>
              <a:rPr lang="en-US" sz="1400" dirty="0"/>
              <a:t>from each metric </a:t>
            </a:r>
            <a:r>
              <a:rPr lang="en-US" sz="1400" dirty="0" smtClean="0"/>
              <a:t>used </a:t>
            </a:r>
            <a:r>
              <a:rPr lang="en-US" sz="1400" dirty="0"/>
              <a:t>to assess model performance. The dotted lines are a visual guide </a:t>
            </a:r>
            <a:endParaRPr lang="en-US" sz="1400" dirty="0" smtClean="0"/>
          </a:p>
          <a:p>
            <a:r>
              <a:rPr lang="en-US" sz="1400" dirty="0" smtClean="0"/>
              <a:t>and </a:t>
            </a:r>
            <a:r>
              <a:rPr lang="en-US" sz="1400" dirty="0"/>
              <a:t>have no scientific relevance.</a:t>
            </a:r>
          </a:p>
        </p:txBody>
      </p:sp>
      <p:sp>
        <p:nvSpPr>
          <p:cNvPr id="7" name="Oval 6"/>
          <p:cNvSpPr/>
          <p:nvPr/>
        </p:nvSpPr>
        <p:spPr>
          <a:xfrm>
            <a:off x="4754355" y="2761600"/>
            <a:ext cx="398821" cy="382237"/>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5260" y="1233270"/>
            <a:ext cx="5744015" cy="127971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Improvement to some aspects of model B appear possible, given relative performance of model A.  Hints that one should examine differences in the models that may be related to the performance for these metrics.</a:t>
            </a:r>
            <a:endParaRPr lang="en-US" dirty="0"/>
          </a:p>
        </p:txBody>
      </p:sp>
      <p:sp>
        <p:nvSpPr>
          <p:cNvPr id="9" name="Oval 8"/>
          <p:cNvSpPr/>
          <p:nvPr/>
        </p:nvSpPr>
        <p:spPr>
          <a:xfrm>
            <a:off x="3489893" y="2570481"/>
            <a:ext cx="398821" cy="382237"/>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778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16</a:t>
            </a:fld>
            <a:endParaRPr lang="en-US"/>
          </a:p>
        </p:txBody>
      </p:sp>
      <p:pic>
        <p:nvPicPr>
          <p:cNvPr id="5" name="Picture 4"/>
          <p:cNvPicPr>
            <a:picLocks noChangeAspect="1"/>
          </p:cNvPicPr>
          <p:nvPr/>
        </p:nvPicPr>
        <p:blipFill>
          <a:blip r:embed="rId2"/>
          <a:stretch>
            <a:fillRect/>
          </a:stretch>
        </p:blipFill>
        <p:spPr>
          <a:xfrm>
            <a:off x="0" y="938992"/>
            <a:ext cx="9144000" cy="4549436"/>
          </a:xfrm>
          <a:prstGeom prst="rect">
            <a:avLst/>
          </a:prstGeom>
        </p:spPr>
      </p:pic>
      <p:sp>
        <p:nvSpPr>
          <p:cNvPr id="6" name="TextBox 5"/>
          <p:cNvSpPr txBox="1"/>
          <p:nvPr/>
        </p:nvSpPr>
        <p:spPr>
          <a:xfrm>
            <a:off x="144322" y="5767368"/>
            <a:ext cx="8956298" cy="954107"/>
          </a:xfrm>
          <a:prstGeom prst="rect">
            <a:avLst/>
          </a:prstGeom>
          <a:noFill/>
        </p:spPr>
        <p:txBody>
          <a:bodyPr wrap="none" rtlCol="0">
            <a:spAutoFit/>
          </a:bodyPr>
          <a:lstStyle/>
          <a:p>
            <a:r>
              <a:rPr lang="en-US" sz="1400" dirty="0"/>
              <a:t>Fig. 1. Conceptual figure showing the performance of models through (a) evaluation, </a:t>
            </a:r>
            <a:r>
              <a:rPr lang="en-US" sz="1400" dirty="0" smtClean="0"/>
              <a:t>(</a:t>
            </a:r>
            <a:r>
              <a:rPr lang="en-US" sz="1400" dirty="0"/>
              <a:t>b) comparison, and </a:t>
            </a:r>
            <a:endParaRPr lang="en-US" sz="1400" dirty="0" smtClean="0"/>
          </a:p>
          <a:p>
            <a:r>
              <a:rPr lang="en-US" sz="1400" dirty="0" smtClean="0"/>
              <a:t>(</a:t>
            </a:r>
            <a:r>
              <a:rPr lang="en-US" sz="1400" dirty="0"/>
              <a:t>c) benchmarking. The </a:t>
            </a:r>
            <a:r>
              <a:rPr lang="en-US" sz="1400" i="1" dirty="0"/>
              <a:t>x</a:t>
            </a:r>
            <a:r>
              <a:rPr lang="en-US" sz="1400" dirty="0"/>
              <a:t> axis represents a series of metrics a </a:t>
            </a:r>
            <a:r>
              <a:rPr lang="en-US" sz="1400" dirty="0" smtClean="0"/>
              <a:t>modeler </a:t>
            </a:r>
            <a:r>
              <a:rPr lang="en-US" sz="1400" dirty="0"/>
              <a:t>might use to evaluate the model, and the </a:t>
            </a:r>
            <a:r>
              <a:rPr lang="en-US" sz="1400" i="1" dirty="0"/>
              <a:t>y</a:t>
            </a:r>
            <a:r>
              <a:rPr lang="en-US" sz="1400" dirty="0"/>
              <a:t> axis </a:t>
            </a:r>
            <a:endParaRPr lang="en-US" sz="1400" dirty="0" smtClean="0"/>
          </a:p>
          <a:p>
            <a:r>
              <a:rPr lang="en-US" sz="1400" dirty="0" smtClean="0"/>
              <a:t>represents </a:t>
            </a:r>
            <a:r>
              <a:rPr lang="en-US" sz="1400" dirty="0"/>
              <a:t>the normalized </a:t>
            </a:r>
            <a:r>
              <a:rPr lang="en-US" sz="1400" dirty="0" smtClean="0"/>
              <a:t>error </a:t>
            </a:r>
            <a:r>
              <a:rPr lang="en-US" sz="1400" dirty="0"/>
              <a:t>from each metric </a:t>
            </a:r>
            <a:r>
              <a:rPr lang="en-US" sz="1400" dirty="0" smtClean="0"/>
              <a:t>used </a:t>
            </a:r>
            <a:r>
              <a:rPr lang="en-US" sz="1400" dirty="0"/>
              <a:t>to assess model performance. The dotted lines are a visual guide </a:t>
            </a:r>
            <a:endParaRPr lang="en-US" sz="1400" dirty="0" smtClean="0"/>
          </a:p>
          <a:p>
            <a:r>
              <a:rPr lang="en-US" sz="1400" dirty="0" smtClean="0"/>
              <a:t>and </a:t>
            </a:r>
            <a:r>
              <a:rPr lang="en-US" sz="1400" dirty="0"/>
              <a:t>have no scientific relevance.</a:t>
            </a:r>
          </a:p>
        </p:txBody>
      </p:sp>
      <p:sp>
        <p:nvSpPr>
          <p:cNvPr id="7" name="Oval 6"/>
          <p:cNvSpPr/>
          <p:nvPr/>
        </p:nvSpPr>
        <p:spPr>
          <a:xfrm flipV="1">
            <a:off x="8398158" y="3117391"/>
            <a:ext cx="288642" cy="1270049"/>
          </a:xfrm>
          <a:prstGeom prst="ellipse">
            <a:avLst/>
          </a:prstGeom>
          <a:noFill/>
          <a:ln w="571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078237" y="2166593"/>
            <a:ext cx="6107920" cy="127971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Model A fails to meet the benchmark, while model B succeeds.   If you really cared about this metric to the exclusion of all others, it would suggest either using model B or improving model A, which is obviously deficient in this respect. </a:t>
            </a:r>
            <a:endParaRPr lang="en-US" dirty="0"/>
          </a:p>
        </p:txBody>
      </p:sp>
    </p:spTree>
    <p:extLst>
      <p:ext uri="{BB962C8B-B14F-4D97-AF65-F5344CB8AC3E}">
        <p14:creationId xmlns:p14="http://schemas.microsoft.com/office/powerpoint/2010/main" val="3680146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FLUXNET site information</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17</a:t>
            </a:fld>
            <a:endParaRPr lang="en-US"/>
          </a:p>
        </p:txBody>
      </p:sp>
      <p:pic>
        <p:nvPicPr>
          <p:cNvPr id="5" name="Picture 4"/>
          <p:cNvPicPr>
            <a:picLocks noChangeAspect="1"/>
          </p:cNvPicPr>
          <p:nvPr/>
        </p:nvPicPr>
        <p:blipFill>
          <a:blip r:embed="rId2"/>
          <a:stretch>
            <a:fillRect/>
          </a:stretch>
        </p:blipFill>
        <p:spPr>
          <a:xfrm>
            <a:off x="0" y="1504391"/>
            <a:ext cx="9144000" cy="4357511"/>
          </a:xfrm>
          <a:prstGeom prst="rect">
            <a:avLst/>
          </a:prstGeom>
        </p:spPr>
      </p:pic>
    </p:spTree>
    <p:extLst>
      <p:ext uri="{BB962C8B-B14F-4D97-AF65-F5344CB8AC3E}">
        <p14:creationId xmlns:p14="http://schemas.microsoft.com/office/powerpoint/2010/main" val="13933697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Map of FLUXNET sites</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18</a:t>
            </a:fld>
            <a:endParaRPr lang="en-US"/>
          </a:p>
        </p:txBody>
      </p:sp>
      <p:pic>
        <p:nvPicPr>
          <p:cNvPr id="5" name="Picture 4"/>
          <p:cNvPicPr>
            <a:picLocks noChangeAspect="1"/>
          </p:cNvPicPr>
          <p:nvPr/>
        </p:nvPicPr>
        <p:blipFill>
          <a:blip r:embed="rId2"/>
          <a:stretch>
            <a:fillRect/>
          </a:stretch>
        </p:blipFill>
        <p:spPr>
          <a:xfrm>
            <a:off x="0" y="1549400"/>
            <a:ext cx="9144000" cy="3736106"/>
          </a:xfrm>
          <a:prstGeom prst="rect">
            <a:avLst/>
          </a:prstGeom>
        </p:spPr>
      </p:pic>
      <p:sp>
        <p:nvSpPr>
          <p:cNvPr id="7" name="TextBox 6"/>
          <p:cNvSpPr txBox="1"/>
          <p:nvPr/>
        </p:nvSpPr>
        <p:spPr>
          <a:xfrm>
            <a:off x="230915" y="5676913"/>
            <a:ext cx="8661345" cy="646331"/>
          </a:xfrm>
          <a:prstGeom prst="rect">
            <a:avLst/>
          </a:prstGeom>
          <a:noFill/>
        </p:spPr>
        <p:txBody>
          <a:bodyPr wrap="none" rtlCol="0">
            <a:spAutoFit/>
          </a:bodyPr>
          <a:lstStyle/>
          <a:p>
            <a:r>
              <a:rPr lang="en-US" dirty="0" smtClean="0"/>
              <a:t>many of the sites do not have long-term energy balance closure, which could affect results</a:t>
            </a:r>
          </a:p>
          <a:p>
            <a:r>
              <a:rPr lang="en-US" dirty="0" smtClean="0"/>
              <a:t>somewhat (though newer research suggests this is not at the heart of the problem).</a:t>
            </a:r>
            <a:endParaRPr lang="en-US" dirty="0"/>
          </a:p>
        </p:txBody>
      </p:sp>
    </p:spTree>
    <p:extLst>
      <p:ext uri="{BB962C8B-B14F-4D97-AF65-F5344CB8AC3E}">
        <p14:creationId xmlns:p14="http://schemas.microsoft.com/office/powerpoint/2010/main" val="20297929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19</a:t>
            </a:fld>
            <a:endParaRPr lang="en-US"/>
          </a:p>
        </p:txBody>
      </p:sp>
      <p:pic>
        <p:nvPicPr>
          <p:cNvPr id="6" name="Picture 5"/>
          <p:cNvPicPr>
            <a:picLocks noChangeAspect="1"/>
          </p:cNvPicPr>
          <p:nvPr/>
        </p:nvPicPr>
        <p:blipFill>
          <a:blip r:embed="rId2"/>
          <a:stretch>
            <a:fillRect/>
          </a:stretch>
        </p:blipFill>
        <p:spPr>
          <a:xfrm>
            <a:off x="636211" y="0"/>
            <a:ext cx="7790996" cy="6858000"/>
          </a:xfrm>
          <a:prstGeom prst="rect">
            <a:avLst/>
          </a:prstGeom>
        </p:spPr>
      </p:pic>
      <p:sp>
        <p:nvSpPr>
          <p:cNvPr id="2" name="Title 1"/>
          <p:cNvSpPr>
            <a:spLocks noGrp="1"/>
          </p:cNvSpPr>
          <p:nvPr>
            <p:ph type="title"/>
          </p:nvPr>
        </p:nvSpPr>
        <p:spPr>
          <a:xfrm>
            <a:off x="2800828" y="476698"/>
            <a:ext cx="2385141" cy="1668984"/>
          </a:xfrm>
        </p:spPr>
        <p:txBody>
          <a:bodyPr>
            <a:normAutofit/>
          </a:bodyPr>
          <a:lstStyle/>
          <a:p>
            <a:r>
              <a:rPr lang="en-US" dirty="0" smtClean="0"/>
              <a:t>Statistical </a:t>
            </a:r>
            <a:br>
              <a:rPr lang="en-US" dirty="0" smtClean="0"/>
            </a:br>
            <a:r>
              <a:rPr lang="en-US" dirty="0" smtClean="0"/>
              <a:t>metrics</a:t>
            </a:r>
            <a:endParaRPr lang="en-US" dirty="0"/>
          </a:p>
        </p:txBody>
      </p:sp>
      <p:sp>
        <p:nvSpPr>
          <p:cNvPr id="7" name="TextBox 6"/>
          <p:cNvSpPr txBox="1"/>
          <p:nvPr/>
        </p:nvSpPr>
        <p:spPr>
          <a:xfrm>
            <a:off x="3036757" y="2520934"/>
            <a:ext cx="2072240" cy="923330"/>
          </a:xfrm>
          <a:prstGeom prst="rect">
            <a:avLst/>
          </a:prstGeom>
          <a:noFill/>
        </p:spPr>
        <p:txBody>
          <a:bodyPr wrap="none" rtlCol="0">
            <a:spAutoFit/>
          </a:bodyPr>
          <a:lstStyle/>
          <a:p>
            <a:r>
              <a:rPr lang="en-US" dirty="0" smtClean="0"/>
              <a:t>M = model values</a:t>
            </a:r>
          </a:p>
          <a:p>
            <a:endParaRPr lang="en-US" dirty="0"/>
          </a:p>
          <a:p>
            <a:r>
              <a:rPr lang="en-US" dirty="0" smtClean="0"/>
              <a:t>O = observed values</a:t>
            </a:r>
          </a:p>
        </p:txBody>
      </p:sp>
    </p:spTree>
    <p:extLst>
      <p:ext uri="{BB962C8B-B14F-4D97-AF65-F5344CB8AC3E}">
        <p14:creationId xmlns:p14="http://schemas.microsoft.com/office/powerpoint/2010/main" val="23091284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654"/>
            <a:ext cx="8229600" cy="1143000"/>
          </a:xfrm>
        </p:spPr>
        <p:txBody>
          <a:bodyPr>
            <a:normAutofit fontScale="90000"/>
          </a:bodyPr>
          <a:lstStyle/>
          <a:p>
            <a:r>
              <a:rPr lang="en-US" dirty="0" smtClean="0"/>
              <a:t>Why </a:t>
            </a:r>
            <a:r>
              <a:rPr lang="en-US" dirty="0" smtClean="0"/>
              <a:t>should us ensemble </a:t>
            </a:r>
            <a:r>
              <a:rPr lang="en-US" dirty="0" smtClean="0"/>
              <a:t>types </a:t>
            </a:r>
            <a:r>
              <a:rPr lang="en-US" dirty="0" smtClean="0"/>
              <a:t>care </a:t>
            </a:r>
            <a:r>
              <a:rPr lang="en-US" dirty="0" smtClean="0"/>
              <a:t>about the land surface?</a:t>
            </a:r>
            <a:endParaRPr lang="en-US" dirty="0"/>
          </a:p>
        </p:txBody>
      </p:sp>
      <p:sp>
        <p:nvSpPr>
          <p:cNvPr id="3" name="Content Placeholder 2"/>
          <p:cNvSpPr>
            <a:spLocks noGrp="1"/>
          </p:cNvSpPr>
          <p:nvPr>
            <p:ph idx="1"/>
          </p:nvPr>
        </p:nvSpPr>
        <p:spPr>
          <a:xfrm>
            <a:off x="457200" y="1671806"/>
            <a:ext cx="8229600" cy="5054435"/>
          </a:xfrm>
        </p:spPr>
        <p:txBody>
          <a:bodyPr>
            <a:normAutofit fontScale="85000" lnSpcReduction="20000"/>
          </a:bodyPr>
          <a:lstStyle/>
          <a:p>
            <a:r>
              <a:rPr lang="en-US" dirty="0" smtClean="0"/>
              <a:t>LSMs are an integral part of atmospheric prediction systems, predicting energy exchanges between surface and atmosphere.</a:t>
            </a:r>
          </a:p>
          <a:p>
            <a:pPr lvl="1"/>
            <a:r>
              <a:rPr lang="en-US" dirty="0" smtClean="0"/>
              <a:t>which are related to surface temperature changes and the location and timing of surface-related thunderstorms.</a:t>
            </a:r>
          </a:p>
          <a:p>
            <a:r>
              <a:rPr lang="en-US" dirty="0" smtClean="0"/>
              <a:t>Forecasts are sensitively dependent to </a:t>
            </a:r>
            <a:r>
              <a:rPr lang="en-US" dirty="0" smtClean="0"/>
              <a:t>changes </a:t>
            </a:r>
            <a:r>
              <a:rPr lang="en-US" dirty="0" smtClean="0"/>
              <a:t>of land-state parameters and fields within </a:t>
            </a:r>
            <a:r>
              <a:rPr lang="en-US" dirty="0" smtClean="0"/>
              <a:t>the range of </a:t>
            </a:r>
            <a:r>
              <a:rPr lang="en-US" dirty="0" smtClean="0"/>
              <a:t>analysis </a:t>
            </a:r>
            <a:r>
              <a:rPr lang="en-US" dirty="0" smtClean="0"/>
              <a:t>uncertainty (next slides).</a:t>
            </a:r>
          </a:p>
          <a:p>
            <a:r>
              <a:rPr lang="en-US" dirty="0" smtClean="0"/>
              <a:t>Possibly </a:t>
            </a:r>
            <a:r>
              <a:rPr lang="en-US" dirty="0" smtClean="0"/>
              <a:t>there is significant </a:t>
            </a:r>
            <a:r>
              <a:rPr lang="en-US" dirty="0" smtClean="0"/>
              <a:t>structural error in the formulation of LSMs, causing bias in the forecasts (the Best et al. article, review to follow).</a:t>
            </a:r>
          </a:p>
          <a:p>
            <a:pPr lvl="1"/>
            <a:r>
              <a:rPr lang="en-US" dirty="0" smtClean="0"/>
              <a:t>hence, </a:t>
            </a:r>
            <a:r>
              <a:rPr lang="en-US" dirty="0" smtClean="0"/>
              <a:t>we </a:t>
            </a:r>
            <a:r>
              <a:rPr lang="en-US" dirty="0" err="1" smtClean="0"/>
              <a:t>ensemblers</a:t>
            </a:r>
            <a:r>
              <a:rPr lang="en-US" dirty="0" smtClean="0"/>
              <a:t> need to </a:t>
            </a:r>
            <a:r>
              <a:rPr lang="en-US" dirty="0" smtClean="0"/>
              <a:t>(a) </a:t>
            </a:r>
            <a:r>
              <a:rPr lang="en-US" dirty="0" smtClean="0"/>
              <a:t>work with </a:t>
            </a:r>
            <a:r>
              <a:rPr lang="en-US" dirty="0" smtClean="0"/>
              <a:t>LSM </a:t>
            </a:r>
            <a:r>
              <a:rPr lang="en-US" dirty="0" smtClean="0"/>
              <a:t>experts to ameliorate, </a:t>
            </a:r>
            <a:r>
              <a:rPr lang="en-US" dirty="0" smtClean="0"/>
              <a:t>and/or (b) appropriately </a:t>
            </a:r>
            <a:r>
              <a:rPr lang="en-US" dirty="0" err="1" smtClean="0"/>
              <a:t>stochasticize</a:t>
            </a:r>
            <a:r>
              <a:rPr lang="en-US" dirty="0" smtClean="0"/>
              <a:t> (See Gary and Maria’s previous presentations)</a:t>
            </a:r>
            <a:endParaRPr lang="en-US" dirty="0"/>
          </a:p>
        </p:txBody>
      </p:sp>
      <p:sp>
        <p:nvSpPr>
          <p:cNvPr id="4" name="Slide Number Placeholder 3"/>
          <p:cNvSpPr>
            <a:spLocks noGrp="1"/>
          </p:cNvSpPr>
          <p:nvPr>
            <p:ph type="sldNum" sz="quarter" idx="12"/>
          </p:nvPr>
        </p:nvSpPr>
        <p:spPr/>
        <p:txBody>
          <a:bodyPr/>
          <a:lstStyle/>
          <a:p>
            <a:fld id="{7C01D722-B299-DF49-B7F7-AF14756F9F8B}" type="slidenum">
              <a:rPr lang="en-US" smtClean="0"/>
              <a:t>2</a:t>
            </a:fld>
            <a:endParaRPr lang="en-US"/>
          </a:p>
        </p:txBody>
      </p:sp>
    </p:spTree>
    <p:extLst>
      <p:ext uri="{BB962C8B-B14F-4D97-AF65-F5344CB8AC3E}">
        <p14:creationId xmlns:p14="http://schemas.microsoft.com/office/powerpoint/2010/main" val="2644797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benchmarks</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Manabe</a:t>
            </a:r>
            <a:r>
              <a:rPr lang="en-US" dirty="0" smtClean="0"/>
              <a:t> (1969) “</a:t>
            </a:r>
            <a:r>
              <a:rPr lang="en-US" b="1" dirty="0" smtClean="0"/>
              <a:t>M69</a:t>
            </a:r>
            <a:r>
              <a:rPr lang="en-US" dirty="0" smtClean="0"/>
              <a:t>” bucket model: moisture represented by simple bucked filled by infiltration into soil, emptied by evapotranspiration.  Model tends to evaporate too quickly b/c of lack of appropriate surface resistances.  Used b/c physically based LSMs ought to beat this model.</a:t>
            </a:r>
          </a:p>
          <a:p>
            <a:r>
              <a:rPr lang="en-US" dirty="0" smtClean="0"/>
              <a:t>“</a:t>
            </a:r>
            <a:r>
              <a:rPr lang="en-US" b="1" dirty="0" smtClean="0"/>
              <a:t>PM</a:t>
            </a:r>
            <a:r>
              <a:rPr lang="en-US" dirty="0" smtClean="0"/>
              <a:t>” (</a:t>
            </a:r>
            <a:r>
              <a:rPr lang="en-US" dirty="0" smtClean="0">
                <a:hlinkClick r:id="rId2"/>
              </a:rPr>
              <a:t>Penman-Monteith</a:t>
            </a:r>
            <a:r>
              <a:rPr lang="en-US" dirty="0" smtClean="0"/>
              <a:t>): approximates Q</a:t>
            </a:r>
            <a:r>
              <a:rPr lang="en-US" baseline="-25000" dirty="0" smtClean="0"/>
              <a:t>E </a:t>
            </a:r>
            <a:r>
              <a:rPr lang="en-US" dirty="0" smtClean="0"/>
              <a:t>(latent heat flux), requiring as input temperature, wind speed, RH, and solar radiation.  </a:t>
            </a:r>
            <a:r>
              <a:rPr lang="en-US" dirty="0"/>
              <a:t>A</a:t>
            </a:r>
            <a:r>
              <a:rPr lang="en-US" dirty="0" smtClean="0"/>
              <a:t>ssumes standard reference crop, irrigated so never water stressed; hence no requirement to model soil moisture (a limitation).  Ground heat flux specified, sensible determined from energy balance.</a:t>
            </a:r>
          </a:p>
          <a:p>
            <a:r>
              <a:rPr lang="en-US" dirty="0" smtClean="0"/>
              <a:t>Both </a:t>
            </a:r>
            <a:r>
              <a:rPr lang="en-US" b="1" dirty="0" smtClean="0"/>
              <a:t>PM</a:t>
            </a:r>
            <a:r>
              <a:rPr lang="en-US" dirty="0" smtClean="0"/>
              <a:t> and </a:t>
            </a:r>
            <a:r>
              <a:rPr lang="en-US" b="1" dirty="0" smtClean="0"/>
              <a:t>M69</a:t>
            </a:r>
            <a:r>
              <a:rPr lang="en-US" dirty="0" smtClean="0"/>
              <a:t> here assume surface exchange turbulence modeled with reference grass surface, and albedo set to 0.2 for all sites.</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20</a:t>
            </a:fld>
            <a:endParaRPr lang="en-US"/>
          </a:p>
        </p:txBody>
      </p:sp>
    </p:spTree>
    <p:extLst>
      <p:ext uri="{BB962C8B-B14F-4D97-AF65-F5344CB8AC3E}">
        <p14:creationId xmlns:p14="http://schemas.microsoft.com/office/powerpoint/2010/main" val="2128924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07" y="274638"/>
            <a:ext cx="8755533" cy="745282"/>
          </a:xfrm>
        </p:spPr>
        <p:txBody>
          <a:bodyPr>
            <a:noAutofit/>
          </a:bodyPr>
          <a:lstStyle/>
          <a:p>
            <a:r>
              <a:rPr lang="en-US" sz="3600" dirty="0" smtClean="0"/>
              <a:t>Empirical benchmarks (i.e., statistical models)</a:t>
            </a:r>
            <a:endParaRPr lang="en-US" sz="3600" dirty="0"/>
          </a:p>
        </p:txBody>
      </p:sp>
      <p:sp>
        <p:nvSpPr>
          <p:cNvPr id="3" name="Content Placeholder 2"/>
          <p:cNvSpPr>
            <a:spLocks noGrp="1"/>
          </p:cNvSpPr>
          <p:nvPr>
            <p:ph idx="1"/>
          </p:nvPr>
        </p:nvSpPr>
        <p:spPr>
          <a:xfrm>
            <a:off x="457200" y="1234569"/>
            <a:ext cx="8229600" cy="4525963"/>
          </a:xfrm>
        </p:spPr>
        <p:txBody>
          <a:bodyPr>
            <a:normAutofit fontScale="77500" lnSpcReduction="20000"/>
          </a:bodyPr>
          <a:lstStyle/>
          <a:p>
            <a:r>
              <a:rPr lang="en-US" b="1" dirty="0" smtClean="0"/>
              <a:t>EMP1lin</a:t>
            </a:r>
            <a:r>
              <a:rPr lang="en-US" dirty="0" smtClean="0"/>
              <a:t>: linear regression of Q</a:t>
            </a:r>
            <a:r>
              <a:rPr lang="en-US" baseline="-25000" dirty="0" smtClean="0"/>
              <a:t>E</a:t>
            </a:r>
            <a:r>
              <a:rPr lang="en-US" dirty="0" smtClean="0"/>
              <a:t> (latent) and Q</a:t>
            </a:r>
            <a:r>
              <a:rPr lang="en-US" baseline="-25000" dirty="0" smtClean="0"/>
              <a:t>H</a:t>
            </a:r>
            <a:r>
              <a:rPr lang="en-US" dirty="0" smtClean="0"/>
              <a:t> (sensible) against incoming solar radiation </a:t>
            </a:r>
            <a:r>
              <a:rPr lang="en-US" dirty="0" err="1" smtClean="0"/>
              <a:t>SWdown</a:t>
            </a:r>
            <a:r>
              <a:rPr lang="en-US" dirty="0" smtClean="0"/>
              <a:t>.</a:t>
            </a:r>
          </a:p>
          <a:p>
            <a:r>
              <a:rPr lang="en-US" b="1" dirty="0" smtClean="0"/>
              <a:t>EMP2lin</a:t>
            </a:r>
            <a:r>
              <a:rPr lang="en-US" dirty="0" smtClean="0"/>
              <a:t>: multiple linear regression of Q</a:t>
            </a:r>
            <a:r>
              <a:rPr lang="en-US" baseline="-25000" dirty="0" smtClean="0"/>
              <a:t>E</a:t>
            </a:r>
            <a:r>
              <a:rPr lang="en-US" dirty="0" smtClean="0"/>
              <a:t> and Q</a:t>
            </a:r>
            <a:r>
              <a:rPr lang="en-US" baseline="-25000" dirty="0" smtClean="0"/>
              <a:t>H</a:t>
            </a:r>
            <a:r>
              <a:rPr lang="en-US" dirty="0" smtClean="0"/>
              <a:t> against </a:t>
            </a:r>
            <a:r>
              <a:rPr lang="en-US" dirty="0" err="1" smtClean="0"/>
              <a:t>SWdown</a:t>
            </a:r>
            <a:r>
              <a:rPr lang="en-US" dirty="0" smtClean="0"/>
              <a:t> and near-surface air temperature T</a:t>
            </a:r>
            <a:r>
              <a:rPr lang="en-US" baseline="-25000" dirty="0" smtClean="0"/>
              <a:t>a</a:t>
            </a:r>
            <a:r>
              <a:rPr lang="en-US" dirty="0" smtClean="0"/>
              <a:t>. </a:t>
            </a:r>
          </a:p>
          <a:p>
            <a:r>
              <a:rPr lang="en-US" b="1" dirty="0" smtClean="0"/>
              <a:t>EMP3KM27</a:t>
            </a:r>
            <a:r>
              <a:rPr lang="en-US" dirty="0" smtClean="0"/>
              <a:t>: nonlinear regression against </a:t>
            </a:r>
            <a:r>
              <a:rPr lang="en-US" dirty="0" err="1" smtClean="0"/>
              <a:t>SWdown</a:t>
            </a:r>
            <a:r>
              <a:rPr lang="en-US" dirty="0" smtClean="0"/>
              <a:t>, T</a:t>
            </a:r>
            <a:r>
              <a:rPr lang="en-US" baseline="-25000" dirty="0" smtClean="0"/>
              <a:t>a</a:t>
            </a:r>
            <a:r>
              <a:rPr lang="en-US" dirty="0" smtClean="0"/>
              <a:t>, and near-surface relative humidity R</a:t>
            </a:r>
            <a:r>
              <a:rPr lang="en-US" baseline="-25000" dirty="0" smtClean="0"/>
              <a:t>H</a:t>
            </a:r>
            <a:r>
              <a:rPr lang="en-US" dirty="0" smtClean="0"/>
              <a:t>.  Uses </a:t>
            </a:r>
            <a:r>
              <a:rPr lang="en-US" i="1" dirty="0" smtClean="0"/>
              <a:t>k-means clustering</a:t>
            </a:r>
            <a:r>
              <a:rPr lang="en-US" dirty="0" smtClean="0"/>
              <a:t> (next page) approach to create 27 different sub-domains of the </a:t>
            </a:r>
            <a:r>
              <a:rPr lang="en-US" dirty="0" err="1" smtClean="0"/>
              <a:t>SWdown</a:t>
            </a:r>
            <a:r>
              <a:rPr lang="en-US" dirty="0" smtClean="0"/>
              <a:t>-Ta-RH domain and then performs a multiple linear regression between Q</a:t>
            </a:r>
            <a:r>
              <a:rPr lang="en-US" baseline="-25000" dirty="0" smtClean="0"/>
              <a:t>E</a:t>
            </a:r>
            <a:r>
              <a:rPr lang="en-US" dirty="0" smtClean="0"/>
              <a:t>, Q</a:t>
            </a:r>
            <a:r>
              <a:rPr lang="en-US" baseline="-25000" dirty="0" smtClean="0"/>
              <a:t>H</a:t>
            </a:r>
            <a:r>
              <a:rPr lang="en-US" dirty="0" smtClean="0"/>
              <a:t>, and the three meteorological variables.  This delivers a non-linear (piecewise linear) response to the three forcing variables.</a:t>
            </a:r>
          </a:p>
          <a:p>
            <a:r>
              <a:rPr lang="en-US" dirty="0" smtClean="0"/>
              <a:t>All are </a:t>
            </a:r>
            <a:r>
              <a:rPr lang="en-US" i="1" dirty="0" smtClean="0"/>
              <a:t>out-of-sample</a:t>
            </a:r>
            <a:r>
              <a:rPr lang="en-US" dirty="0" smtClean="0"/>
              <a:t>, i.e., site X is trained with data from other sites but not X.</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21</a:t>
            </a:fld>
            <a:endParaRPr lang="en-US"/>
          </a:p>
        </p:txBody>
      </p:sp>
      <p:sp>
        <p:nvSpPr>
          <p:cNvPr id="5" name="TextBox 4"/>
          <p:cNvSpPr txBox="1"/>
          <p:nvPr/>
        </p:nvSpPr>
        <p:spPr>
          <a:xfrm>
            <a:off x="209042" y="5530768"/>
            <a:ext cx="8752291" cy="1200329"/>
          </a:xfrm>
          <a:prstGeom prst="rect">
            <a:avLst/>
          </a:prstGeom>
          <a:noFill/>
        </p:spPr>
        <p:txBody>
          <a:bodyPr wrap="none" rtlCol="0">
            <a:spAutoFit/>
          </a:bodyPr>
          <a:lstStyle/>
          <a:p>
            <a:r>
              <a:rPr lang="en-US" dirty="0" smtClean="0"/>
              <a:t>All benchmarks represent instantaneous predictions to a subset of an LSM’s meteorological</a:t>
            </a:r>
          </a:p>
          <a:p>
            <a:r>
              <a:rPr lang="en-US" dirty="0" smtClean="0"/>
              <a:t>forcing.  No internal state variables, no memory of past soil moisture, soil temperature, </a:t>
            </a:r>
          </a:p>
          <a:p>
            <a:r>
              <a:rPr lang="en-US" dirty="0" smtClean="0"/>
              <a:t>vegetation, or soil properties.  Empirical benchmarks not constrained by surface energy</a:t>
            </a:r>
          </a:p>
          <a:p>
            <a:r>
              <a:rPr lang="en-US" dirty="0" smtClean="0"/>
              <a:t>balance.</a:t>
            </a:r>
            <a:endParaRPr lang="en-US" dirty="0"/>
          </a:p>
        </p:txBody>
      </p:sp>
    </p:spTree>
    <p:extLst>
      <p:ext uri="{BB962C8B-B14F-4D97-AF65-F5344CB8AC3E}">
        <p14:creationId xmlns:p14="http://schemas.microsoft.com/office/powerpoint/2010/main" val="1754071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066"/>
            <a:ext cx="8229600" cy="822257"/>
          </a:xfrm>
        </p:spPr>
        <p:txBody>
          <a:bodyPr/>
          <a:lstStyle/>
          <a:p>
            <a:r>
              <a:rPr lang="en-US" dirty="0" smtClean="0"/>
              <a:t>k-means clustering</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22</a:t>
            </a:fld>
            <a:endParaRPr lang="en-US"/>
          </a:p>
        </p:txBody>
      </p:sp>
      <p:sp>
        <p:nvSpPr>
          <p:cNvPr id="5" name="TextBox 4"/>
          <p:cNvSpPr txBox="1"/>
          <p:nvPr/>
        </p:nvSpPr>
        <p:spPr>
          <a:xfrm>
            <a:off x="0" y="6385215"/>
            <a:ext cx="7823776" cy="369332"/>
          </a:xfrm>
          <a:prstGeom prst="rect">
            <a:avLst/>
          </a:prstGeom>
          <a:noFill/>
        </p:spPr>
        <p:txBody>
          <a:bodyPr wrap="none" rtlCol="0">
            <a:spAutoFit/>
          </a:bodyPr>
          <a:lstStyle/>
          <a:p>
            <a:r>
              <a:rPr lang="en-US" dirty="0" smtClean="0"/>
              <a:t>From Hastie, </a:t>
            </a:r>
            <a:r>
              <a:rPr lang="en-US" dirty="0" err="1" smtClean="0"/>
              <a:t>Tibshirani</a:t>
            </a:r>
            <a:r>
              <a:rPr lang="en-US" dirty="0" smtClean="0"/>
              <a:t>, and Friedman, 2001: </a:t>
            </a:r>
            <a:r>
              <a:rPr lang="en-US" i="1" dirty="0" smtClean="0"/>
              <a:t>The Elements of Statistical Learning</a:t>
            </a:r>
            <a:r>
              <a:rPr lang="en-US" dirty="0" smtClean="0"/>
              <a:t>.</a:t>
            </a:r>
            <a:endParaRPr lang="en-US" dirty="0"/>
          </a:p>
        </p:txBody>
      </p:sp>
      <p:pic>
        <p:nvPicPr>
          <p:cNvPr id="6" name="Picture 5" descr="Screen Shot 2015-08-20 at 9.49.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319"/>
            <a:ext cx="6449138" cy="3820708"/>
          </a:xfrm>
          <a:prstGeom prst="rect">
            <a:avLst/>
          </a:prstGeom>
        </p:spPr>
      </p:pic>
      <p:sp>
        <p:nvSpPr>
          <p:cNvPr id="7" name="TextBox 6"/>
          <p:cNvSpPr txBox="1"/>
          <p:nvPr/>
        </p:nvSpPr>
        <p:spPr>
          <a:xfrm>
            <a:off x="6840863" y="1933999"/>
            <a:ext cx="1685077" cy="646331"/>
          </a:xfrm>
          <a:prstGeom prst="rect">
            <a:avLst/>
          </a:prstGeom>
          <a:noFill/>
        </p:spPr>
        <p:txBody>
          <a:bodyPr wrap="none" rtlCol="0">
            <a:spAutoFit/>
          </a:bodyPr>
          <a:lstStyle/>
          <a:p>
            <a:r>
              <a:rPr lang="en-US" dirty="0" smtClean="0"/>
              <a:t>adjust means of</a:t>
            </a:r>
          </a:p>
          <a:p>
            <a:r>
              <a:rPr lang="en-US" dirty="0" smtClean="0"/>
              <a:t>clusters.</a:t>
            </a:r>
            <a:endParaRPr lang="en-US" dirty="0"/>
          </a:p>
        </p:txBody>
      </p:sp>
      <p:sp>
        <p:nvSpPr>
          <p:cNvPr id="8" name="TextBox 7"/>
          <p:cNvSpPr txBox="1"/>
          <p:nvPr/>
        </p:nvSpPr>
        <p:spPr>
          <a:xfrm>
            <a:off x="6840863" y="2799969"/>
            <a:ext cx="2179653" cy="1754327"/>
          </a:xfrm>
          <a:prstGeom prst="rect">
            <a:avLst/>
          </a:prstGeom>
          <a:noFill/>
        </p:spPr>
        <p:txBody>
          <a:bodyPr wrap="none" rtlCol="0">
            <a:spAutoFit/>
          </a:bodyPr>
          <a:lstStyle/>
          <a:p>
            <a:r>
              <a:rPr lang="en-US" dirty="0" smtClean="0"/>
              <a:t>adjust assignment</a:t>
            </a:r>
          </a:p>
          <a:p>
            <a:r>
              <a:rPr lang="en-US" dirty="0" smtClean="0"/>
              <a:t>of points to each</a:t>
            </a:r>
          </a:p>
          <a:p>
            <a:r>
              <a:rPr lang="en-US" dirty="0" smtClean="0"/>
              <a:t>cluster based</a:t>
            </a:r>
          </a:p>
          <a:p>
            <a:r>
              <a:rPr lang="en-US" dirty="0" smtClean="0"/>
              <a:t>on physical distance.</a:t>
            </a:r>
          </a:p>
          <a:p>
            <a:endParaRPr lang="en-US" dirty="0"/>
          </a:p>
          <a:p>
            <a:r>
              <a:rPr lang="en-US" dirty="0" smtClean="0"/>
              <a:t>iterate till no change.</a:t>
            </a:r>
            <a:endParaRPr lang="en-US" dirty="0"/>
          </a:p>
        </p:txBody>
      </p:sp>
      <p:cxnSp>
        <p:nvCxnSpPr>
          <p:cNvPr id="10" name="Straight Arrow Connector 9"/>
          <p:cNvCxnSpPr/>
          <p:nvPr/>
        </p:nvCxnSpPr>
        <p:spPr>
          <a:xfrm flipH="1">
            <a:off x="6449138" y="2270765"/>
            <a:ext cx="295509" cy="96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463406" y="3010100"/>
            <a:ext cx="295509" cy="96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453783" y="4374858"/>
            <a:ext cx="295509" cy="96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7612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1849"/>
          </a:xfrm>
        </p:spPr>
        <p:txBody>
          <a:bodyPr>
            <a:normAutofit fontScale="90000"/>
          </a:bodyPr>
          <a:lstStyle/>
          <a:p>
            <a:r>
              <a:rPr lang="en-US" dirty="0" smtClean="0"/>
              <a:t>k-means clustering example</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23</a:t>
            </a:fld>
            <a:endParaRPr lang="en-US"/>
          </a:p>
        </p:txBody>
      </p:sp>
      <p:pic>
        <p:nvPicPr>
          <p:cNvPr id="5" name="Picture 4" descr="Screen Shot 2015-08-20 at 9.50.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418" y="916487"/>
            <a:ext cx="6003794" cy="5941513"/>
          </a:xfrm>
          <a:prstGeom prst="rect">
            <a:avLst/>
          </a:prstGeom>
        </p:spPr>
      </p:pic>
      <p:sp>
        <p:nvSpPr>
          <p:cNvPr id="6" name="TextBox 5"/>
          <p:cNvSpPr txBox="1"/>
          <p:nvPr/>
        </p:nvSpPr>
        <p:spPr>
          <a:xfrm>
            <a:off x="144322" y="6027279"/>
            <a:ext cx="557064" cy="646331"/>
          </a:xfrm>
          <a:prstGeom prst="rect">
            <a:avLst/>
          </a:prstGeom>
          <a:noFill/>
        </p:spPr>
        <p:txBody>
          <a:bodyPr wrap="none" rtlCol="0">
            <a:spAutoFit/>
          </a:bodyPr>
          <a:lstStyle/>
          <a:p>
            <a:r>
              <a:rPr lang="en-US" dirty="0" smtClean="0"/>
              <a:t>Ref:</a:t>
            </a:r>
          </a:p>
          <a:p>
            <a:r>
              <a:rPr lang="en-US" dirty="0" smtClean="0"/>
              <a:t>ibid</a:t>
            </a:r>
          </a:p>
        </p:txBody>
      </p:sp>
    </p:spTree>
    <p:extLst>
      <p:ext uri="{BB962C8B-B14F-4D97-AF65-F5344CB8AC3E}">
        <p14:creationId xmlns:p14="http://schemas.microsoft.com/office/powerpoint/2010/main" val="1332704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lnSpcReduction="10000"/>
          </a:bodyPr>
          <a:lstStyle/>
          <a:p>
            <a:r>
              <a:rPr lang="en-US" dirty="0" smtClean="0"/>
              <a:t>Statistics for all of the LSMs and all of the physical and empirical benchmarks are determined.</a:t>
            </a:r>
          </a:p>
          <a:p>
            <a:r>
              <a:rPr lang="en-US" dirty="0" smtClean="0"/>
              <a:t>Each LSM is ranked relative to all of the benchmarks, with best performing sample element given a score of 1 and worst given a score of 6. </a:t>
            </a:r>
          </a:p>
          <a:p>
            <a:r>
              <a:rPr lang="en-US" dirty="0" smtClean="0"/>
              <a:t>Rankings are averaged over all statistics and all sites.</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24</a:t>
            </a:fld>
            <a:endParaRPr lang="en-US"/>
          </a:p>
        </p:txBody>
      </p:sp>
    </p:spTree>
    <p:extLst>
      <p:ext uri="{BB962C8B-B14F-4D97-AF65-F5344CB8AC3E}">
        <p14:creationId xmlns:p14="http://schemas.microsoft.com/office/powerpoint/2010/main" val="1531685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36"/>
          </a:xfrm>
        </p:spPr>
        <p:txBody>
          <a:bodyPr/>
          <a:lstStyle/>
          <a:p>
            <a:r>
              <a:rPr lang="en-US" dirty="0" smtClean="0"/>
              <a:t>PLUMBER results</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25</a:t>
            </a:fld>
            <a:endParaRPr lang="en-US"/>
          </a:p>
        </p:txBody>
      </p:sp>
      <p:pic>
        <p:nvPicPr>
          <p:cNvPr id="6" name="Picture 5"/>
          <p:cNvPicPr>
            <a:picLocks noChangeAspect="1"/>
          </p:cNvPicPr>
          <p:nvPr/>
        </p:nvPicPr>
        <p:blipFill>
          <a:blip r:embed="rId2"/>
          <a:stretch>
            <a:fillRect/>
          </a:stretch>
        </p:blipFill>
        <p:spPr>
          <a:xfrm>
            <a:off x="0" y="846636"/>
            <a:ext cx="9144000" cy="4196450"/>
          </a:xfrm>
          <a:prstGeom prst="rect">
            <a:avLst/>
          </a:prstGeom>
        </p:spPr>
      </p:pic>
      <p:sp>
        <p:nvSpPr>
          <p:cNvPr id="9" name="TextBox 8"/>
          <p:cNvSpPr txBox="1"/>
          <p:nvPr/>
        </p:nvSpPr>
        <p:spPr>
          <a:xfrm>
            <a:off x="221294" y="5630386"/>
            <a:ext cx="8565754" cy="1200329"/>
          </a:xfrm>
          <a:prstGeom prst="rect">
            <a:avLst/>
          </a:prstGeom>
          <a:noFill/>
        </p:spPr>
        <p:txBody>
          <a:bodyPr wrap="none" rtlCol="0">
            <a:spAutoFit/>
          </a:bodyPr>
          <a:lstStyle/>
          <a:p>
            <a:r>
              <a:rPr lang="en-US" dirty="0" smtClean="0"/>
              <a:t>(1) LSMs usually better than physical benchmarks </a:t>
            </a:r>
            <a:r>
              <a:rPr lang="en-US" dirty="0" err="1" smtClean="0"/>
              <a:t>Manabe</a:t>
            </a:r>
            <a:r>
              <a:rPr lang="en-US" dirty="0" smtClean="0"/>
              <a:t> bucket and Penman-</a:t>
            </a:r>
            <a:r>
              <a:rPr lang="en-US" dirty="0" err="1" smtClean="0"/>
              <a:t>Monteith</a:t>
            </a:r>
            <a:r>
              <a:rPr lang="en-US" dirty="0" smtClean="0"/>
              <a:t>.</a:t>
            </a:r>
          </a:p>
          <a:p>
            <a:r>
              <a:rPr lang="en-US" dirty="0" smtClean="0"/>
              <a:t>(2) LSMs competitive with 1-variable and 2-variable regressions.</a:t>
            </a:r>
          </a:p>
          <a:p>
            <a:r>
              <a:rPr lang="en-US" dirty="0" smtClean="0">
                <a:solidFill>
                  <a:srgbClr val="FF0000"/>
                </a:solidFill>
              </a:rPr>
              <a:t>(3) LSMs usually </a:t>
            </a:r>
            <a:r>
              <a:rPr lang="en-US" b="1" dirty="0" smtClean="0">
                <a:solidFill>
                  <a:srgbClr val="FF0000"/>
                </a:solidFill>
              </a:rPr>
              <a:t>inferior to the 3-variable regression benchmark</a:t>
            </a:r>
            <a:r>
              <a:rPr lang="en-US" dirty="0" smtClean="0">
                <a:solidFill>
                  <a:srgbClr val="FF0000"/>
                </a:solidFill>
              </a:rPr>
              <a:t>.</a:t>
            </a:r>
            <a:br>
              <a:rPr lang="en-US" dirty="0" smtClean="0">
                <a:solidFill>
                  <a:srgbClr val="FF0000"/>
                </a:solidFill>
              </a:rPr>
            </a:br>
            <a:r>
              <a:rPr lang="en-US" dirty="0" smtClean="0"/>
              <a:t>(4) LSMs actually more competitive with 3-variable regression for latent than for sensible.</a:t>
            </a:r>
            <a:endParaRPr lang="en-US" dirty="0"/>
          </a:p>
        </p:txBody>
      </p:sp>
      <p:sp>
        <p:nvSpPr>
          <p:cNvPr id="10" name="TextBox 9"/>
          <p:cNvSpPr txBox="1"/>
          <p:nvPr/>
        </p:nvSpPr>
        <p:spPr>
          <a:xfrm>
            <a:off x="144321" y="5093895"/>
            <a:ext cx="8832505" cy="338554"/>
          </a:xfrm>
          <a:prstGeom prst="rect">
            <a:avLst/>
          </a:prstGeom>
          <a:noFill/>
        </p:spPr>
        <p:txBody>
          <a:bodyPr wrap="square" rtlCol="0">
            <a:spAutoFit/>
          </a:bodyPr>
          <a:lstStyle/>
          <a:p>
            <a:r>
              <a:rPr lang="en-US" sz="1600" dirty="0" smtClean="0"/>
              <a:t>Ranking of benchmarks and each model for the standard statistics (MBE, NME, SD, r) across all 20 sites.</a:t>
            </a:r>
            <a:endParaRPr lang="en-US" sz="1600" dirty="0"/>
          </a:p>
        </p:txBody>
      </p:sp>
      <p:cxnSp>
        <p:nvCxnSpPr>
          <p:cNvPr id="12" name="Straight Connector 11"/>
          <p:cNvCxnSpPr/>
          <p:nvPr/>
        </p:nvCxnSpPr>
        <p:spPr>
          <a:xfrm>
            <a:off x="1298898" y="5433504"/>
            <a:ext cx="6465624"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31488"/>
            <a:ext cx="1552094" cy="584776"/>
          </a:xfrm>
          <a:prstGeom prst="rect">
            <a:avLst/>
          </a:prstGeom>
          <a:noFill/>
        </p:spPr>
        <p:txBody>
          <a:bodyPr wrap="none" rtlCol="0">
            <a:spAutoFit/>
          </a:bodyPr>
          <a:lstStyle/>
          <a:p>
            <a:r>
              <a:rPr lang="en-US" sz="1600" dirty="0" smtClean="0"/>
              <a:t>Q</a:t>
            </a:r>
            <a:r>
              <a:rPr lang="en-US" sz="1600" baseline="-25000" dirty="0" smtClean="0"/>
              <a:t>E</a:t>
            </a:r>
            <a:r>
              <a:rPr lang="en-US" sz="1600" dirty="0" smtClean="0"/>
              <a:t> latent</a:t>
            </a:r>
          </a:p>
          <a:p>
            <a:r>
              <a:rPr lang="en-US" sz="1600" dirty="0" smtClean="0"/>
              <a:t>Q</a:t>
            </a:r>
            <a:r>
              <a:rPr lang="en-US" sz="1600" baseline="-25000" dirty="0" smtClean="0"/>
              <a:t>H</a:t>
            </a:r>
            <a:r>
              <a:rPr lang="en-US" sz="1600" dirty="0" smtClean="0"/>
              <a:t> sensible heat</a:t>
            </a:r>
            <a:endParaRPr lang="en-US" sz="1600" dirty="0"/>
          </a:p>
        </p:txBody>
      </p:sp>
    </p:spTree>
    <p:extLst>
      <p:ext uri="{BB962C8B-B14F-4D97-AF65-F5344CB8AC3E}">
        <p14:creationId xmlns:p14="http://schemas.microsoft.com/office/powerpoint/2010/main" val="176546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05"/>
            <a:ext cx="8229600" cy="816974"/>
          </a:xfrm>
        </p:spPr>
        <p:txBody>
          <a:bodyPr/>
          <a:lstStyle/>
          <a:p>
            <a:r>
              <a:rPr lang="en-US" dirty="0" smtClean="0"/>
              <a:t>5</a:t>
            </a:r>
            <a:r>
              <a:rPr lang="en-US" baseline="30000" dirty="0" smtClean="0"/>
              <a:t>th</a:t>
            </a:r>
            <a:r>
              <a:rPr lang="en-US" dirty="0" smtClean="0"/>
              <a:t> and 95</a:t>
            </a:r>
            <a:r>
              <a:rPr lang="en-US" baseline="30000" dirty="0" smtClean="0"/>
              <a:t>th</a:t>
            </a:r>
            <a:r>
              <a:rPr lang="en-US" dirty="0" smtClean="0"/>
              <a:t> percentiles</a:t>
            </a:r>
            <a:endParaRPr lang="en-US" dirty="0"/>
          </a:p>
        </p:txBody>
      </p:sp>
      <p:pic>
        <p:nvPicPr>
          <p:cNvPr id="4" name="Picture 3"/>
          <p:cNvPicPr>
            <a:picLocks noChangeAspect="1"/>
          </p:cNvPicPr>
          <p:nvPr/>
        </p:nvPicPr>
        <p:blipFill>
          <a:blip r:embed="rId2"/>
          <a:stretch>
            <a:fillRect/>
          </a:stretch>
        </p:blipFill>
        <p:spPr>
          <a:xfrm>
            <a:off x="0" y="902679"/>
            <a:ext cx="9144000" cy="4196450"/>
          </a:xfrm>
          <a:prstGeom prst="rect">
            <a:avLst/>
          </a:prstGeom>
        </p:spPr>
      </p:pic>
      <p:sp>
        <p:nvSpPr>
          <p:cNvPr id="5" name="TextBox 4"/>
          <p:cNvSpPr txBox="1"/>
          <p:nvPr/>
        </p:nvSpPr>
        <p:spPr>
          <a:xfrm>
            <a:off x="136438" y="5437068"/>
            <a:ext cx="8925415" cy="1477328"/>
          </a:xfrm>
          <a:prstGeom prst="rect">
            <a:avLst/>
          </a:prstGeom>
          <a:noFill/>
        </p:spPr>
        <p:txBody>
          <a:bodyPr wrap="none" rtlCol="0">
            <a:spAutoFit/>
          </a:bodyPr>
          <a:lstStyle/>
          <a:p>
            <a:r>
              <a:rPr lang="en-US" dirty="0" smtClean="0"/>
              <a:t>LSMs now on par with 3-variable regression.  Why?  Empirical benchmark acts as a smoother,</a:t>
            </a:r>
          </a:p>
          <a:p>
            <a:r>
              <a:rPr lang="en-US" dirty="0" smtClean="0"/>
              <a:t>so one wouldn’t expect them to be good at predicting the extremes (next slide).</a:t>
            </a:r>
          </a:p>
          <a:p>
            <a:endParaRPr lang="en-US" dirty="0" smtClean="0"/>
          </a:p>
          <a:p>
            <a:r>
              <a:rPr lang="en-US" dirty="0" smtClean="0"/>
              <a:t>Still an indication that the LSMs are generally better at predicting latent relative to sensible </a:t>
            </a:r>
          </a:p>
          <a:p>
            <a:r>
              <a:rPr lang="en-US" dirty="0" smtClean="0"/>
              <a:t>heat fluxes, despite comparative conceptual simplicity of predicting sensible.</a:t>
            </a:r>
            <a:endParaRPr lang="en-US" dirty="0"/>
          </a:p>
        </p:txBody>
      </p:sp>
      <p:sp>
        <p:nvSpPr>
          <p:cNvPr id="6" name="Slide Number Placeholder 5"/>
          <p:cNvSpPr>
            <a:spLocks noGrp="1"/>
          </p:cNvSpPr>
          <p:nvPr>
            <p:ph type="sldNum" sz="quarter" idx="12"/>
          </p:nvPr>
        </p:nvSpPr>
        <p:spPr/>
        <p:txBody>
          <a:bodyPr/>
          <a:lstStyle/>
          <a:p>
            <a:fld id="{7C01D722-B299-DF49-B7F7-AF14756F9F8B}" type="slidenum">
              <a:rPr lang="en-US" smtClean="0"/>
              <a:t>26</a:t>
            </a:fld>
            <a:endParaRPr lang="en-US"/>
          </a:p>
        </p:txBody>
      </p:sp>
    </p:spTree>
    <p:extLst>
      <p:ext uri="{BB962C8B-B14F-4D97-AF65-F5344CB8AC3E}">
        <p14:creationId xmlns:p14="http://schemas.microsoft.com/office/powerpoint/2010/main" val="419456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201"/>
            <a:ext cx="8229600" cy="1143000"/>
          </a:xfrm>
        </p:spPr>
        <p:txBody>
          <a:bodyPr>
            <a:normAutofit fontScale="90000"/>
          </a:bodyPr>
          <a:lstStyle/>
          <a:p>
            <a:r>
              <a:rPr lang="en-US" dirty="0" smtClean="0"/>
              <a:t>Illustration of smoothing nature of empirical benchmark</a:t>
            </a:r>
            <a:endParaRPr lang="en-US" dirty="0"/>
          </a:p>
        </p:txBody>
      </p:sp>
      <p:sp>
        <p:nvSpPr>
          <p:cNvPr id="4" name="TextBox 3"/>
          <p:cNvSpPr txBox="1"/>
          <p:nvPr/>
        </p:nvSpPr>
        <p:spPr>
          <a:xfrm>
            <a:off x="0" y="6550223"/>
            <a:ext cx="4044697" cy="307777"/>
          </a:xfrm>
          <a:prstGeom prst="rect">
            <a:avLst/>
          </a:prstGeom>
          <a:noFill/>
        </p:spPr>
        <p:txBody>
          <a:bodyPr wrap="none" rtlCol="0">
            <a:spAutoFit/>
          </a:bodyPr>
          <a:lstStyle/>
          <a:p>
            <a:r>
              <a:rPr lang="en-US" sz="1400" dirty="0" smtClean="0"/>
              <a:t>Ref: Abramowitz 2012, </a:t>
            </a:r>
            <a:r>
              <a:rPr lang="ro-RO" sz="1400" dirty="0" smtClean="0"/>
              <a:t>doi:10.5194/gmd-5-819-2012</a:t>
            </a:r>
            <a:endParaRPr lang="en-US" sz="1400" dirty="0"/>
          </a:p>
        </p:txBody>
      </p:sp>
      <p:pic>
        <p:nvPicPr>
          <p:cNvPr id="6" name="Picture 5" descr="Screen Shot 2015-08-20 at 10.48.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89" y="1323172"/>
            <a:ext cx="6570036" cy="4268526"/>
          </a:xfrm>
          <a:prstGeom prst="rect">
            <a:avLst/>
          </a:prstGeom>
        </p:spPr>
      </p:pic>
      <p:pic>
        <p:nvPicPr>
          <p:cNvPr id="7" name="Picture 6" descr="Screen Shot 2015-08-20 at 10.50.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0883"/>
            <a:ext cx="9144000" cy="798339"/>
          </a:xfrm>
          <a:prstGeom prst="rect">
            <a:avLst/>
          </a:prstGeom>
        </p:spPr>
      </p:pic>
      <p:sp>
        <p:nvSpPr>
          <p:cNvPr id="8" name="Slide Number Placeholder 7"/>
          <p:cNvSpPr>
            <a:spLocks noGrp="1"/>
          </p:cNvSpPr>
          <p:nvPr>
            <p:ph type="sldNum" sz="quarter" idx="12"/>
          </p:nvPr>
        </p:nvSpPr>
        <p:spPr/>
        <p:txBody>
          <a:bodyPr/>
          <a:lstStyle/>
          <a:p>
            <a:fld id="{7C01D722-B299-DF49-B7F7-AF14756F9F8B}" type="slidenum">
              <a:rPr lang="en-US" smtClean="0"/>
              <a:t>27</a:t>
            </a:fld>
            <a:endParaRPr lang="en-US"/>
          </a:p>
        </p:txBody>
      </p:sp>
    </p:spTree>
    <p:extLst>
      <p:ext uri="{BB962C8B-B14F-4D97-AF65-F5344CB8AC3E}">
        <p14:creationId xmlns:p14="http://schemas.microsoft.com/office/powerpoint/2010/main" val="2871332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705"/>
            <a:ext cx="8229600" cy="733004"/>
          </a:xfrm>
        </p:spPr>
        <p:txBody>
          <a:bodyPr>
            <a:normAutofit fontScale="90000"/>
          </a:bodyPr>
          <a:lstStyle/>
          <a:p>
            <a:r>
              <a:rPr lang="en-US" dirty="0" err="1" smtClean="0"/>
              <a:t>Skewness</a:t>
            </a:r>
            <a:r>
              <a:rPr lang="en-US" dirty="0" smtClean="0"/>
              <a:t>, kurtosis, overlap.</a:t>
            </a:r>
            <a:endParaRPr lang="en-US" dirty="0"/>
          </a:p>
        </p:txBody>
      </p:sp>
      <p:pic>
        <p:nvPicPr>
          <p:cNvPr id="4" name="Picture 3"/>
          <p:cNvPicPr>
            <a:picLocks noChangeAspect="1"/>
          </p:cNvPicPr>
          <p:nvPr/>
        </p:nvPicPr>
        <p:blipFill>
          <a:blip r:embed="rId2"/>
          <a:stretch>
            <a:fillRect/>
          </a:stretch>
        </p:blipFill>
        <p:spPr>
          <a:xfrm>
            <a:off x="0" y="1184348"/>
            <a:ext cx="9144000" cy="4196450"/>
          </a:xfrm>
          <a:prstGeom prst="rect">
            <a:avLst/>
          </a:prstGeom>
        </p:spPr>
      </p:pic>
      <p:sp>
        <p:nvSpPr>
          <p:cNvPr id="5" name="TextBox 4"/>
          <p:cNvSpPr txBox="1"/>
          <p:nvPr/>
        </p:nvSpPr>
        <p:spPr>
          <a:xfrm>
            <a:off x="457200" y="5783444"/>
            <a:ext cx="8295923" cy="646331"/>
          </a:xfrm>
          <a:prstGeom prst="rect">
            <a:avLst/>
          </a:prstGeom>
          <a:noFill/>
        </p:spPr>
        <p:txBody>
          <a:bodyPr wrap="none" rtlCol="0">
            <a:spAutoFit/>
          </a:bodyPr>
          <a:lstStyle/>
          <a:p>
            <a:r>
              <a:rPr lang="en-US" dirty="0" smtClean="0"/>
              <a:t>Again, these statistics reflect the ability of the models to predict the extremes, and the </a:t>
            </a:r>
          </a:p>
          <a:p>
            <a:r>
              <a:rPr lang="en-US" dirty="0" smtClean="0"/>
              <a:t>LSMs are better than or competitive with 3-variable regression benchmark.</a:t>
            </a:r>
            <a:endParaRPr lang="en-US" dirty="0"/>
          </a:p>
        </p:txBody>
      </p:sp>
      <p:sp>
        <p:nvSpPr>
          <p:cNvPr id="6" name="Slide Number Placeholder 5"/>
          <p:cNvSpPr>
            <a:spLocks noGrp="1"/>
          </p:cNvSpPr>
          <p:nvPr>
            <p:ph type="sldNum" sz="quarter" idx="12"/>
          </p:nvPr>
        </p:nvSpPr>
        <p:spPr/>
        <p:txBody>
          <a:bodyPr/>
          <a:lstStyle/>
          <a:p>
            <a:fld id="{7C01D722-B299-DF49-B7F7-AF14756F9F8B}" type="slidenum">
              <a:rPr lang="en-US" smtClean="0"/>
              <a:t>28</a:t>
            </a:fld>
            <a:endParaRPr lang="en-US"/>
          </a:p>
        </p:txBody>
      </p:sp>
    </p:spTree>
    <p:extLst>
      <p:ext uri="{BB962C8B-B14F-4D97-AF65-F5344CB8AC3E}">
        <p14:creationId xmlns:p14="http://schemas.microsoft.com/office/powerpoint/2010/main" val="3349779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98"/>
            <a:ext cx="8229600" cy="1143000"/>
          </a:xfrm>
        </p:spPr>
        <p:txBody>
          <a:bodyPr/>
          <a:lstStyle/>
          <a:p>
            <a:r>
              <a:rPr lang="en-US" dirty="0" smtClean="0"/>
              <a:t>Best et al.’s discussion</a:t>
            </a:r>
            <a:endParaRPr lang="en-US" dirty="0"/>
          </a:p>
        </p:txBody>
      </p:sp>
      <p:sp>
        <p:nvSpPr>
          <p:cNvPr id="3" name="Content Placeholder 2"/>
          <p:cNvSpPr>
            <a:spLocks noGrp="1"/>
          </p:cNvSpPr>
          <p:nvPr>
            <p:ph idx="1"/>
          </p:nvPr>
        </p:nvSpPr>
        <p:spPr>
          <a:xfrm>
            <a:off x="457200" y="1249698"/>
            <a:ext cx="8229600" cy="5471777"/>
          </a:xfrm>
        </p:spPr>
        <p:txBody>
          <a:bodyPr>
            <a:normAutofit fontScale="70000" lnSpcReduction="20000"/>
          </a:bodyPr>
          <a:lstStyle/>
          <a:p>
            <a:r>
              <a:rPr lang="en-US" i="1" dirty="0" smtClean="0"/>
              <a:t>Benchmarking</a:t>
            </a:r>
            <a:r>
              <a:rPr lang="en-US" dirty="0" smtClean="0"/>
              <a:t> is :</a:t>
            </a:r>
          </a:p>
          <a:p>
            <a:pPr lvl="1"/>
            <a:r>
              <a:rPr lang="en-US" dirty="0" smtClean="0"/>
              <a:t>a useful way to tell you if any of the models is any good, in a way that </a:t>
            </a:r>
            <a:r>
              <a:rPr lang="en-US" i="1" dirty="0" smtClean="0"/>
              <a:t>evaluation</a:t>
            </a:r>
            <a:r>
              <a:rPr lang="en-US" dirty="0" smtClean="0"/>
              <a:t> and </a:t>
            </a:r>
            <a:r>
              <a:rPr lang="en-US" i="1" dirty="0" smtClean="0"/>
              <a:t>comparison</a:t>
            </a:r>
            <a:r>
              <a:rPr lang="en-US" dirty="0" smtClean="0"/>
              <a:t> cannot.</a:t>
            </a:r>
          </a:p>
          <a:p>
            <a:pPr lvl="1"/>
            <a:r>
              <a:rPr lang="en-US" dirty="0" smtClean="0"/>
              <a:t>could and should be extended to other LSM aspects, such as soil moisture, and tested in specific phenomena such as droughts.</a:t>
            </a:r>
          </a:p>
          <a:p>
            <a:r>
              <a:rPr lang="en-US" dirty="0" smtClean="0"/>
              <a:t>There is significant scope for improvement of LSMs without the need for more parameter or time-varying input data.</a:t>
            </a:r>
          </a:p>
          <a:p>
            <a:r>
              <a:rPr lang="en-US" dirty="0" smtClean="0"/>
              <a:t>There is more information content in the atmospheric forcing data to determine the Q</a:t>
            </a:r>
            <a:r>
              <a:rPr lang="en-US" baseline="-25000" dirty="0" smtClean="0"/>
              <a:t>H</a:t>
            </a:r>
            <a:r>
              <a:rPr lang="en-US" dirty="0" smtClean="0"/>
              <a:t> and Q</a:t>
            </a:r>
            <a:r>
              <a:rPr lang="en-US" baseline="-25000" dirty="0" smtClean="0"/>
              <a:t>E</a:t>
            </a:r>
            <a:r>
              <a:rPr lang="en-US" dirty="0" smtClean="0"/>
              <a:t> than is currently used by LSMs.</a:t>
            </a:r>
          </a:p>
          <a:p>
            <a:r>
              <a:rPr lang="en-US" dirty="0" smtClean="0"/>
              <a:t>Given the performance of benchmarks (using RH), there may be more information in the instantaneous RH than the memory from soil moisture (or that inappropriate soil moistures are hindering prediction).</a:t>
            </a:r>
          </a:p>
          <a:p>
            <a:pPr lvl="1"/>
            <a:r>
              <a:rPr lang="en-US" dirty="0" smtClean="0"/>
              <a:t>suggests our understanding of how soil moisture influences evaporation may not be correct.</a:t>
            </a:r>
          </a:p>
          <a:p>
            <a:pPr lvl="1"/>
            <a:r>
              <a:rPr lang="en-US" dirty="0" smtClean="0"/>
              <a:t>in situations where we may expect soil moisture to have a dominant control on stomata and hence Q</a:t>
            </a:r>
            <a:r>
              <a:rPr lang="en-US" baseline="-25000" dirty="0" smtClean="0"/>
              <a:t>E</a:t>
            </a:r>
            <a:r>
              <a:rPr lang="en-US" dirty="0" smtClean="0"/>
              <a:t>, the LSMs tend to be worse.</a:t>
            </a:r>
          </a:p>
        </p:txBody>
      </p:sp>
      <p:sp>
        <p:nvSpPr>
          <p:cNvPr id="4" name="Slide Number Placeholder 3"/>
          <p:cNvSpPr>
            <a:spLocks noGrp="1"/>
          </p:cNvSpPr>
          <p:nvPr>
            <p:ph type="sldNum" sz="quarter" idx="12"/>
          </p:nvPr>
        </p:nvSpPr>
        <p:spPr/>
        <p:txBody>
          <a:bodyPr/>
          <a:lstStyle/>
          <a:p>
            <a:fld id="{7C01D722-B299-DF49-B7F7-AF14756F9F8B}" type="slidenum">
              <a:rPr lang="en-US" smtClean="0"/>
              <a:t>29</a:t>
            </a:fld>
            <a:endParaRPr lang="en-US"/>
          </a:p>
        </p:txBody>
      </p:sp>
    </p:spTree>
    <p:extLst>
      <p:ext uri="{BB962C8B-B14F-4D97-AF65-F5344CB8AC3E}">
        <p14:creationId xmlns:p14="http://schemas.microsoft.com/office/powerpoint/2010/main" val="446743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690"/>
            <a:ext cx="8229600" cy="1143000"/>
          </a:xfrm>
        </p:spPr>
        <p:txBody>
          <a:bodyPr/>
          <a:lstStyle/>
          <a:p>
            <a:r>
              <a:rPr lang="en-US" dirty="0" smtClean="0"/>
              <a:t>Results from Sutton et al. (2006)</a:t>
            </a:r>
            <a:endParaRPr lang="en-US" dirty="0"/>
          </a:p>
        </p:txBody>
      </p:sp>
      <p:pic>
        <p:nvPicPr>
          <p:cNvPr id="4" name="Picture 3" descr="Screen Shot 2015-08-19 at 3.14.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18" y="1244330"/>
            <a:ext cx="6474703" cy="5613670"/>
          </a:xfrm>
          <a:prstGeom prst="rect">
            <a:avLst/>
          </a:prstGeom>
        </p:spPr>
      </p:pic>
      <p:sp>
        <p:nvSpPr>
          <p:cNvPr id="5" name="TextBox 4"/>
          <p:cNvSpPr txBox="1"/>
          <p:nvPr/>
        </p:nvSpPr>
        <p:spPr>
          <a:xfrm>
            <a:off x="6646501" y="1437989"/>
            <a:ext cx="2288645" cy="2585323"/>
          </a:xfrm>
          <a:prstGeom prst="rect">
            <a:avLst/>
          </a:prstGeom>
          <a:noFill/>
        </p:spPr>
        <p:txBody>
          <a:bodyPr wrap="none" rtlCol="0">
            <a:spAutoFit/>
          </a:bodyPr>
          <a:lstStyle/>
          <a:p>
            <a:r>
              <a:rPr lang="en-US" dirty="0" smtClean="0"/>
              <a:t>WRF experiments at </a:t>
            </a:r>
          </a:p>
          <a:p>
            <a:r>
              <a:rPr lang="en-US" dirty="0" smtClean="0"/>
              <a:t>20 km (parameterized</a:t>
            </a:r>
          </a:p>
          <a:p>
            <a:r>
              <a:rPr lang="en-US" dirty="0" smtClean="0"/>
              <a:t>convection) and 5 km</a:t>
            </a:r>
          </a:p>
          <a:p>
            <a:r>
              <a:rPr lang="en-US" dirty="0" smtClean="0"/>
              <a:t>(cloud permitting).  </a:t>
            </a:r>
          </a:p>
          <a:p>
            <a:endParaRPr lang="en-US" dirty="0"/>
          </a:p>
          <a:p>
            <a:r>
              <a:rPr lang="en-US" dirty="0" smtClean="0"/>
              <a:t>Initialized with either </a:t>
            </a:r>
          </a:p>
          <a:p>
            <a:r>
              <a:rPr lang="en-US" dirty="0" smtClean="0"/>
              <a:t>NOAH (from NOAA) or</a:t>
            </a:r>
          </a:p>
          <a:p>
            <a:r>
              <a:rPr lang="en-US" dirty="0" smtClean="0"/>
              <a:t>MOSAIC (from NASA)</a:t>
            </a:r>
          </a:p>
          <a:p>
            <a:r>
              <a:rPr lang="en-US" dirty="0" smtClean="0"/>
              <a:t>soil moisture analyses.</a:t>
            </a:r>
            <a:endParaRPr lang="en-US" dirty="0"/>
          </a:p>
        </p:txBody>
      </p:sp>
      <p:sp>
        <p:nvSpPr>
          <p:cNvPr id="6" name="TextBox 5"/>
          <p:cNvSpPr txBox="1"/>
          <p:nvPr/>
        </p:nvSpPr>
        <p:spPr>
          <a:xfrm>
            <a:off x="6646501" y="6234613"/>
            <a:ext cx="1576123" cy="461665"/>
          </a:xfrm>
          <a:prstGeom prst="rect">
            <a:avLst/>
          </a:prstGeom>
          <a:noFill/>
        </p:spPr>
        <p:txBody>
          <a:bodyPr wrap="none" rtlCol="0">
            <a:spAutoFit/>
          </a:bodyPr>
          <a:lstStyle/>
          <a:p>
            <a:r>
              <a:rPr lang="en-US" sz="1200" dirty="0" smtClean="0"/>
              <a:t>ref:  Sutton et al. 2006</a:t>
            </a:r>
          </a:p>
          <a:p>
            <a:r>
              <a:rPr lang="en-US" sz="1200" dirty="0" smtClean="0"/>
              <a:t>MWR, </a:t>
            </a:r>
            <a:r>
              <a:rPr lang="en-US" sz="1200" dirty="0" smtClean="0">
                <a:hlinkClick r:id="rId3"/>
              </a:rPr>
              <a:t>here</a:t>
            </a:r>
            <a:r>
              <a:rPr lang="en-US" sz="1200" dirty="0" smtClean="0"/>
              <a:t>.</a:t>
            </a:r>
            <a:endParaRPr lang="en-US" sz="1200" dirty="0"/>
          </a:p>
        </p:txBody>
      </p:sp>
      <p:sp>
        <p:nvSpPr>
          <p:cNvPr id="7" name="Slide Number Placeholder 6"/>
          <p:cNvSpPr>
            <a:spLocks noGrp="1"/>
          </p:cNvSpPr>
          <p:nvPr>
            <p:ph type="sldNum" sz="quarter" idx="12"/>
          </p:nvPr>
        </p:nvSpPr>
        <p:spPr/>
        <p:txBody>
          <a:bodyPr/>
          <a:lstStyle/>
          <a:p>
            <a:fld id="{7C01D722-B299-DF49-B7F7-AF14756F9F8B}" type="slidenum">
              <a:rPr lang="en-US" smtClean="0"/>
              <a:t>3</a:t>
            </a:fld>
            <a:endParaRPr lang="en-US"/>
          </a:p>
        </p:txBody>
      </p:sp>
    </p:spTree>
    <p:extLst>
      <p:ext uri="{BB962C8B-B14F-4D97-AF65-F5344CB8AC3E}">
        <p14:creationId xmlns:p14="http://schemas.microsoft.com/office/powerpoint/2010/main" val="690645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et al: challenging conceptual view of energy partition at surface</a:t>
            </a:r>
            <a:endParaRPr lang="en-US" dirty="0"/>
          </a:p>
        </p:txBody>
      </p:sp>
      <p:sp>
        <p:nvSpPr>
          <p:cNvPr id="3" name="Content Placeholder 2"/>
          <p:cNvSpPr>
            <a:spLocks noGrp="1"/>
          </p:cNvSpPr>
          <p:nvPr>
            <p:ph idx="1"/>
          </p:nvPr>
        </p:nvSpPr>
        <p:spPr>
          <a:xfrm>
            <a:off x="457200" y="1852111"/>
            <a:ext cx="8229600" cy="4525963"/>
          </a:xfrm>
        </p:spPr>
        <p:txBody>
          <a:bodyPr>
            <a:normAutofit fontScale="92500" lnSpcReduction="20000"/>
          </a:bodyPr>
          <a:lstStyle/>
          <a:p>
            <a:r>
              <a:rPr lang="en-US" b="1" dirty="0" smtClean="0"/>
              <a:t>Traditional</a:t>
            </a:r>
            <a:r>
              <a:rPr lang="en-US" dirty="0" smtClean="0"/>
              <a:t>:  given amount of available energy set by </a:t>
            </a:r>
            <a:r>
              <a:rPr lang="en-US" dirty="0" err="1" smtClean="0"/>
              <a:t>radiative</a:t>
            </a:r>
            <a:r>
              <a:rPr lang="en-US" dirty="0" smtClean="0"/>
              <a:t> processes, </a:t>
            </a:r>
            <a:r>
              <a:rPr lang="en-US" dirty="0" smtClean="0"/>
              <a:t>the </a:t>
            </a:r>
            <a:r>
              <a:rPr lang="en-US" dirty="0" smtClean="0"/>
              <a:t>role of surface energy balance is largely to partition between Q</a:t>
            </a:r>
            <a:r>
              <a:rPr lang="en-US" baseline="-25000" dirty="0" smtClean="0"/>
              <a:t>H</a:t>
            </a:r>
            <a:r>
              <a:rPr lang="en-US" dirty="0" smtClean="0"/>
              <a:t> and Q</a:t>
            </a:r>
            <a:r>
              <a:rPr lang="en-US" baseline="-25000" dirty="0" smtClean="0"/>
              <a:t>E</a:t>
            </a:r>
            <a:r>
              <a:rPr lang="en-US" dirty="0" smtClean="0"/>
              <a:t>.</a:t>
            </a:r>
          </a:p>
          <a:p>
            <a:r>
              <a:rPr lang="en-US" b="1" dirty="0" smtClean="0"/>
              <a:t>Hypothesized</a:t>
            </a:r>
            <a:r>
              <a:rPr lang="en-US" dirty="0" smtClean="0"/>
              <a:t>:  Benchmarking suggests sufficient information in </a:t>
            </a:r>
            <a:r>
              <a:rPr lang="en-US" dirty="0" err="1" smtClean="0"/>
              <a:t>SWdown</a:t>
            </a:r>
            <a:r>
              <a:rPr lang="en-US" dirty="0" smtClean="0"/>
              <a:t> to determine Q</a:t>
            </a:r>
            <a:r>
              <a:rPr lang="en-US" baseline="-25000" dirty="0" smtClean="0"/>
              <a:t>H</a:t>
            </a:r>
            <a:r>
              <a:rPr lang="en-US" dirty="0" smtClean="0"/>
              <a:t>, and thus perhaps role of surface energy balance is to redistribute the remaining energy between Q</a:t>
            </a:r>
            <a:r>
              <a:rPr lang="en-US" baseline="-25000" dirty="0" smtClean="0"/>
              <a:t>E</a:t>
            </a:r>
            <a:r>
              <a:rPr lang="en-US" dirty="0" smtClean="0"/>
              <a:t> and soil heat flux.</a:t>
            </a:r>
          </a:p>
          <a:p>
            <a:pPr lvl="1"/>
            <a:r>
              <a:rPr lang="en-US" dirty="0" smtClean="0"/>
              <a:t>the assumption that </a:t>
            </a:r>
            <a:r>
              <a:rPr lang="en-US" dirty="0" err="1" smtClean="0"/>
              <a:t>radiative</a:t>
            </a:r>
            <a:r>
              <a:rPr lang="en-US" dirty="0" smtClean="0"/>
              <a:t>, turbulent, and soil fluxes share the same physical surface temperature may need to be reconsidered.</a:t>
            </a:r>
            <a:endParaRPr lang="en-US" dirty="0"/>
          </a:p>
        </p:txBody>
      </p:sp>
      <p:sp>
        <p:nvSpPr>
          <p:cNvPr id="4" name="Slide Number Placeholder 3"/>
          <p:cNvSpPr>
            <a:spLocks noGrp="1"/>
          </p:cNvSpPr>
          <p:nvPr>
            <p:ph type="sldNum" sz="quarter" idx="12"/>
          </p:nvPr>
        </p:nvSpPr>
        <p:spPr/>
        <p:txBody>
          <a:bodyPr/>
          <a:lstStyle/>
          <a:p>
            <a:fld id="{7C01D722-B299-DF49-B7F7-AF14756F9F8B}" type="slidenum">
              <a:rPr lang="en-US" smtClean="0"/>
              <a:t>30</a:t>
            </a:fld>
            <a:endParaRPr lang="en-US"/>
          </a:p>
        </p:txBody>
      </p:sp>
    </p:spTree>
    <p:extLst>
      <p:ext uri="{BB962C8B-B14F-4D97-AF65-F5344CB8AC3E}">
        <p14:creationId xmlns:p14="http://schemas.microsoft.com/office/powerpoint/2010/main" val="3395581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194"/>
            <a:ext cx="8229600" cy="1143000"/>
          </a:xfrm>
        </p:spPr>
        <p:txBody>
          <a:bodyPr/>
          <a:lstStyle/>
          <a:p>
            <a:r>
              <a:rPr lang="en-US" dirty="0" smtClean="0"/>
              <a:t>Some thoughts re: ensembles.</a:t>
            </a:r>
            <a:endParaRPr lang="en-US" dirty="0"/>
          </a:p>
        </p:txBody>
      </p:sp>
      <p:sp>
        <p:nvSpPr>
          <p:cNvPr id="3" name="Content Placeholder 2"/>
          <p:cNvSpPr>
            <a:spLocks noGrp="1"/>
          </p:cNvSpPr>
          <p:nvPr>
            <p:ph idx="1"/>
          </p:nvPr>
        </p:nvSpPr>
        <p:spPr>
          <a:xfrm>
            <a:off x="457200" y="1139005"/>
            <a:ext cx="8229600" cy="5582469"/>
          </a:xfrm>
        </p:spPr>
        <p:txBody>
          <a:bodyPr>
            <a:normAutofit fontScale="70000" lnSpcReduction="20000"/>
          </a:bodyPr>
          <a:lstStyle/>
          <a:p>
            <a:r>
              <a:rPr lang="en-US" dirty="0" smtClean="0"/>
              <a:t>Complexity of modern LSMs leads to sensitive dependence on poorly constrained model parameters?</a:t>
            </a:r>
          </a:p>
          <a:p>
            <a:pPr lvl="1"/>
            <a:r>
              <a:rPr lang="en-US" dirty="0" smtClean="0"/>
              <a:t>perhaps LSM physics are more appropriate if every database is perfect, but they can be highly imperfect if database inaccurate.</a:t>
            </a:r>
          </a:p>
          <a:p>
            <a:r>
              <a:rPr lang="en-US" dirty="0" smtClean="0"/>
              <a:t>Not only are fluxes sub-optimal, but surface temperatures / </a:t>
            </a:r>
            <a:r>
              <a:rPr lang="en-US" dirty="0" err="1" smtClean="0"/>
              <a:t>humidities</a:t>
            </a:r>
            <a:r>
              <a:rPr lang="en-US" dirty="0" smtClean="0"/>
              <a:t> are biased, and they are very important for NWP.</a:t>
            </a:r>
          </a:p>
          <a:p>
            <a:pPr lvl="1"/>
            <a:r>
              <a:rPr lang="en-US" dirty="0" smtClean="0"/>
              <a:t>affect timing and intensity of deep convection.</a:t>
            </a:r>
          </a:p>
          <a:p>
            <a:pPr lvl="1"/>
            <a:r>
              <a:rPr lang="en-US" dirty="0" smtClean="0"/>
              <a:t>surface temperatures are one of the most important forecast variables for customers.</a:t>
            </a:r>
          </a:p>
          <a:p>
            <a:pPr lvl="1"/>
            <a:r>
              <a:rPr lang="en-US" dirty="0" smtClean="0"/>
              <a:t>if surface temperature forecasts are poor, in the absence of new observations, the surface analyses will be poor (see subsequent slides).</a:t>
            </a:r>
          </a:p>
          <a:p>
            <a:r>
              <a:rPr lang="en-US" dirty="0" smtClean="0"/>
              <a:t>So …. </a:t>
            </a:r>
            <a:r>
              <a:rPr lang="en-US" dirty="0"/>
              <a:t>w</a:t>
            </a:r>
            <a:r>
              <a:rPr lang="en-US" dirty="0" smtClean="0"/>
              <a:t>hat are the potential pitfalls of adopting a regression model approach as a surrogate for a full LSM?</a:t>
            </a:r>
          </a:p>
          <a:p>
            <a:pPr lvl="1"/>
            <a:r>
              <a:rPr lang="en-US" dirty="0" smtClean="0"/>
              <a:t>a potential benefit:  for </a:t>
            </a:r>
            <a:r>
              <a:rPr lang="en-US" dirty="0" err="1" smtClean="0"/>
              <a:t>reanalyses</a:t>
            </a:r>
            <a:r>
              <a:rPr lang="en-US" dirty="0" smtClean="0"/>
              <a:t>, wouldn’t need to cycle the LDAS, which in turn requires that </a:t>
            </a:r>
            <a:r>
              <a:rPr lang="en-US" dirty="0" err="1" smtClean="0"/>
              <a:t>reanalyses</a:t>
            </a:r>
            <a:r>
              <a:rPr lang="en-US" dirty="0" smtClean="0"/>
              <a:t> be produced sequentially rather than parallel.  Speed up generation of </a:t>
            </a:r>
            <a:r>
              <a:rPr lang="en-US" dirty="0" err="1" smtClean="0"/>
              <a:t>reanalyses</a:t>
            </a:r>
            <a:r>
              <a:rPr lang="en-US" dirty="0" smtClean="0"/>
              <a:t>.</a:t>
            </a:r>
          </a:p>
          <a:p>
            <a:pPr lvl="1"/>
            <a:r>
              <a:rPr lang="en-US" dirty="0" smtClean="0"/>
              <a:t>regression models come with error estimates, and these could be used to provide </a:t>
            </a:r>
            <a:r>
              <a:rPr lang="en-US" dirty="0" err="1" smtClean="0"/>
              <a:t>stochasticity</a:t>
            </a:r>
            <a:r>
              <a:rPr lang="en-US" dirty="0" smtClean="0"/>
              <a:t>.</a:t>
            </a:r>
            <a:endParaRPr lang="en-US" dirty="0"/>
          </a:p>
        </p:txBody>
      </p:sp>
      <p:sp>
        <p:nvSpPr>
          <p:cNvPr id="4" name="Slide Number Placeholder 3"/>
          <p:cNvSpPr>
            <a:spLocks noGrp="1"/>
          </p:cNvSpPr>
          <p:nvPr>
            <p:ph type="sldNum" sz="quarter" idx="12"/>
          </p:nvPr>
        </p:nvSpPr>
        <p:spPr/>
        <p:txBody>
          <a:bodyPr/>
          <a:lstStyle/>
          <a:p>
            <a:fld id="{7C01D722-B299-DF49-B7F7-AF14756F9F8B}" type="slidenum">
              <a:rPr lang="en-US" smtClean="0"/>
              <a:t>31</a:t>
            </a:fld>
            <a:endParaRPr lang="en-US"/>
          </a:p>
        </p:txBody>
      </p:sp>
    </p:spTree>
    <p:extLst>
      <p:ext uri="{BB962C8B-B14F-4D97-AF65-F5344CB8AC3E}">
        <p14:creationId xmlns:p14="http://schemas.microsoft.com/office/powerpoint/2010/main" val="261649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3743"/>
            <a:ext cx="8229600" cy="1143000"/>
          </a:xfrm>
        </p:spPr>
        <p:txBody>
          <a:bodyPr>
            <a:normAutofit fontScale="90000"/>
          </a:bodyPr>
          <a:lstStyle/>
          <a:p>
            <a:r>
              <a:rPr lang="en-US" dirty="0" smtClean="0"/>
              <a:t>My own benchmarking</a:t>
            </a:r>
            <a:br>
              <a:rPr lang="en-US" dirty="0" smtClean="0"/>
            </a:br>
            <a:r>
              <a:rPr lang="en-US" dirty="0" smtClean="0"/>
              <a:t>(of 1-h surface temperature forecasts)</a:t>
            </a:r>
            <a:br>
              <a:rPr lang="en-US" dirty="0" smtClean="0"/>
            </a:br>
            <a:r>
              <a:rPr lang="en-US" dirty="0"/>
              <a:t/>
            </a:r>
            <a:br>
              <a:rPr lang="en-US" dirty="0"/>
            </a:br>
            <a:r>
              <a:rPr lang="en-US" dirty="0" smtClean="0"/>
              <a:t/>
            </a:r>
            <a:br>
              <a:rPr lang="en-US" dirty="0" smtClean="0"/>
            </a:br>
            <a:r>
              <a:rPr lang="en-US" sz="2200" dirty="0" smtClean="0"/>
              <a:t>[motivated by a desire to improve upon RTMA]</a:t>
            </a:r>
            <a:endParaRPr lang="en-US" sz="2200" dirty="0"/>
          </a:p>
        </p:txBody>
      </p:sp>
      <p:sp>
        <p:nvSpPr>
          <p:cNvPr id="4" name="Slide Number Placeholder 3"/>
          <p:cNvSpPr>
            <a:spLocks noGrp="1"/>
          </p:cNvSpPr>
          <p:nvPr>
            <p:ph type="sldNum" sz="quarter" idx="12"/>
          </p:nvPr>
        </p:nvSpPr>
        <p:spPr/>
        <p:txBody>
          <a:bodyPr/>
          <a:lstStyle/>
          <a:p>
            <a:fld id="{7C01D722-B299-DF49-B7F7-AF14756F9F8B}" type="slidenum">
              <a:rPr lang="en-US" smtClean="0"/>
              <a:t>32</a:t>
            </a:fld>
            <a:endParaRPr lang="en-US"/>
          </a:p>
        </p:txBody>
      </p:sp>
    </p:spTree>
    <p:extLst>
      <p:ext uri="{BB962C8B-B14F-4D97-AF65-F5344CB8AC3E}">
        <p14:creationId xmlns:p14="http://schemas.microsoft.com/office/powerpoint/2010/main" val="2948756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144765"/>
            <a:ext cx="3951080" cy="3231926"/>
          </a:xfrm>
        </p:spPr>
        <p:txBody>
          <a:bodyPr>
            <a:normAutofit/>
          </a:bodyPr>
          <a:lstStyle/>
          <a:p>
            <a:r>
              <a:rPr lang="en-US" sz="3600" dirty="0" smtClean="0"/>
              <a:t>Time series of</a:t>
            </a:r>
            <a:br>
              <a:rPr lang="en-US" sz="3600" dirty="0" smtClean="0"/>
            </a:br>
            <a:r>
              <a:rPr lang="en-US" sz="3600" dirty="0" smtClean="0"/>
              <a:t>observed temperatures</a:t>
            </a:r>
            <a:br>
              <a:rPr lang="en-US" sz="3600" dirty="0" smtClean="0"/>
            </a:br>
            <a:r>
              <a:rPr lang="en-US" sz="3600" dirty="0" smtClean="0"/>
              <a:t>and deviations</a:t>
            </a:r>
            <a:br>
              <a:rPr lang="en-US" sz="3600" dirty="0" smtClean="0"/>
            </a:br>
            <a:r>
              <a:rPr lang="en-US" sz="3600" dirty="0" smtClean="0"/>
              <a:t>at Albany, NY</a:t>
            </a:r>
            <a:endParaRPr lang="en-US" sz="3600" dirty="0"/>
          </a:p>
        </p:txBody>
      </p:sp>
      <p:sp>
        <p:nvSpPr>
          <p:cNvPr id="4" name="Slide Number Placeholder 3"/>
          <p:cNvSpPr>
            <a:spLocks noGrp="1"/>
          </p:cNvSpPr>
          <p:nvPr>
            <p:ph type="sldNum" sz="quarter" idx="12"/>
          </p:nvPr>
        </p:nvSpPr>
        <p:spPr/>
        <p:txBody>
          <a:bodyPr/>
          <a:lstStyle/>
          <a:p>
            <a:fld id="{891F195F-BCCF-E348-A971-9D4E219A5191}" type="slidenum">
              <a:rPr lang="en-US" smtClean="0"/>
              <a:t>33</a:t>
            </a:fld>
            <a:endParaRPr lang="en-US"/>
          </a:p>
        </p:txBody>
      </p:sp>
      <p:sp>
        <p:nvSpPr>
          <p:cNvPr id="6" name="TextBox 5"/>
          <p:cNvSpPr txBox="1"/>
          <p:nvPr/>
        </p:nvSpPr>
        <p:spPr>
          <a:xfrm>
            <a:off x="5197700" y="3534390"/>
            <a:ext cx="3590930" cy="3046988"/>
          </a:xfrm>
          <a:prstGeom prst="rect">
            <a:avLst/>
          </a:prstGeom>
          <a:noFill/>
        </p:spPr>
        <p:txBody>
          <a:bodyPr wrap="square" rtlCol="0">
            <a:spAutoFit/>
          </a:bodyPr>
          <a:lstStyle/>
          <a:p>
            <a:r>
              <a:rPr lang="en-US" sz="2400" dirty="0" smtClean="0"/>
              <a:t>Last hour’s temperature</a:t>
            </a:r>
          </a:p>
          <a:p>
            <a:r>
              <a:rPr lang="en-US" sz="2400" dirty="0" smtClean="0"/>
              <a:t>deviation from climatology</a:t>
            </a:r>
          </a:p>
          <a:p>
            <a:r>
              <a:rPr lang="en-US" sz="2400" dirty="0" smtClean="0"/>
              <a:t>is frequently a decent first guess approximation for </a:t>
            </a:r>
          </a:p>
          <a:p>
            <a:r>
              <a:rPr lang="en-US" sz="2400" dirty="0" smtClean="0"/>
              <a:t>this hour’s temperature</a:t>
            </a:r>
          </a:p>
          <a:p>
            <a:r>
              <a:rPr lang="en-US" sz="2400" dirty="0" smtClean="0"/>
              <a:t>deviation (and thus temperature, by adding</a:t>
            </a:r>
          </a:p>
          <a:p>
            <a:r>
              <a:rPr lang="en-US" sz="2400" dirty="0" smtClean="0"/>
              <a:t>back climatology).</a:t>
            </a:r>
            <a:endParaRPr lang="en-US" sz="2400" dirty="0"/>
          </a:p>
        </p:txBody>
      </p:sp>
      <p:pic>
        <p:nvPicPr>
          <p:cNvPr id="7" name="Picture 6" descr="temp_timeseries_201207010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953000" cy="6858000"/>
          </a:xfrm>
          <a:prstGeom prst="rect">
            <a:avLst/>
          </a:prstGeom>
        </p:spPr>
      </p:pic>
      <p:cxnSp>
        <p:nvCxnSpPr>
          <p:cNvPr id="5" name="Straight Arrow Connector 4"/>
          <p:cNvCxnSpPr/>
          <p:nvPr/>
        </p:nvCxnSpPr>
        <p:spPr>
          <a:xfrm flipH="1">
            <a:off x="4775346" y="4691832"/>
            <a:ext cx="422354" cy="839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41677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58"/>
            <a:ext cx="8229600" cy="926461"/>
          </a:xfrm>
        </p:spPr>
        <p:txBody>
          <a:bodyPr>
            <a:normAutofit/>
          </a:bodyPr>
          <a:lstStyle/>
          <a:p>
            <a:r>
              <a:rPr lang="en-US" sz="4000" dirty="0" smtClean="0"/>
              <a:t>Climatology for Albany NY, 00 UTC</a:t>
            </a:r>
            <a:endParaRPr lang="en-US" sz="4000" dirty="0"/>
          </a:p>
        </p:txBody>
      </p:sp>
      <p:sp>
        <p:nvSpPr>
          <p:cNvPr id="7" name="TextBox 6"/>
          <p:cNvSpPr txBox="1"/>
          <p:nvPr/>
        </p:nvSpPr>
        <p:spPr>
          <a:xfrm>
            <a:off x="871635" y="6236770"/>
            <a:ext cx="7502023" cy="461665"/>
          </a:xfrm>
          <a:prstGeom prst="rect">
            <a:avLst/>
          </a:prstGeom>
          <a:noFill/>
        </p:spPr>
        <p:txBody>
          <a:bodyPr wrap="none" rtlCol="0">
            <a:spAutoFit/>
          </a:bodyPr>
          <a:lstStyle/>
          <a:p>
            <a:r>
              <a:rPr lang="en-US" sz="2400" dirty="0" smtClean="0"/>
              <a:t>Red line denotes climatology from cubic-spline fit, 8 knots.</a:t>
            </a:r>
            <a:endParaRPr lang="en-US" sz="2400" dirty="0"/>
          </a:p>
        </p:txBody>
      </p:sp>
      <p:sp>
        <p:nvSpPr>
          <p:cNvPr id="8" name="Slide Number Placeholder 7"/>
          <p:cNvSpPr>
            <a:spLocks noGrp="1"/>
          </p:cNvSpPr>
          <p:nvPr>
            <p:ph type="sldNum" sz="quarter" idx="12"/>
          </p:nvPr>
        </p:nvSpPr>
        <p:spPr/>
        <p:txBody>
          <a:bodyPr/>
          <a:lstStyle/>
          <a:p>
            <a:fld id="{891F195F-BCCF-E348-A971-9D4E219A5191}" type="slidenum">
              <a:rPr lang="en-US" smtClean="0"/>
              <a:t>34</a:t>
            </a:fld>
            <a:endParaRPr lang="en-US"/>
          </a:p>
        </p:txBody>
      </p:sp>
      <p:pic>
        <p:nvPicPr>
          <p:cNvPr id="3" name="Picture 2" descr="fitted_spline_climo_KALB_00UT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76350"/>
            <a:ext cx="9144000" cy="5080000"/>
          </a:xfrm>
          <a:prstGeom prst="rect">
            <a:avLst/>
          </a:prstGeom>
        </p:spPr>
      </p:pic>
    </p:spTree>
    <p:extLst>
      <p:ext uri="{BB962C8B-B14F-4D97-AF65-F5344CB8AC3E}">
        <p14:creationId xmlns:p14="http://schemas.microsoft.com/office/powerpoint/2010/main" val="29953796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54" y="36240"/>
            <a:ext cx="8871566" cy="819716"/>
          </a:xfrm>
        </p:spPr>
        <p:txBody>
          <a:bodyPr>
            <a:noAutofit/>
          </a:bodyPr>
          <a:lstStyle/>
          <a:p>
            <a:r>
              <a:rPr lang="en-US" sz="4000" dirty="0" smtClean="0"/>
              <a:t>Albany, NY climatological diurnal cycle</a:t>
            </a:r>
            <a:endParaRPr lang="en-US" sz="4000" dirty="0"/>
          </a:p>
        </p:txBody>
      </p:sp>
      <p:sp>
        <p:nvSpPr>
          <p:cNvPr id="5" name="Slide Number Placeholder 4"/>
          <p:cNvSpPr>
            <a:spLocks noGrp="1"/>
          </p:cNvSpPr>
          <p:nvPr>
            <p:ph type="sldNum" sz="quarter" idx="12"/>
          </p:nvPr>
        </p:nvSpPr>
        <p:spPr/>
        <p:txBody>
          <a:bodyPr/>
          <a:lstStyle/>
          <a:p>
            <a:fld id="{891F195F-BCCF-E348-A971-9D4E219A5191}" type="slidenum">
              <a:rPr lang="en-US" smtClean="0"/>
              <a:t>35</a:t>
            </a:fld>
            <a:endParaRPr lang="en-US"/>
          </a:p>
        </p:txBody>
      </p:sp>
      <p:sp>
        <p:nvSpPr>
          <p:cNvPr id="6" name="TextBox 5"/>
          <p:cNvSpPr txBox="1"/>
          <p:nvPr/>
        </p:nvSpPr>
        <p:spPr>
          <a:xfrm>
            <a:off x="538390" y="6026076"/>
            <a:ext cx="8351945" cy="400110"/>
          </a:xfrm>
          <a:prstGeom prst="rect">
            <a:avLst/>
          </a:prstGeom>
          <a:noFill/>
        </p:spPr>
        <p:txBody>
          <a:bodyPr wrap="square" rtlCol="0">
            <a:spAutoFit/>
          </a:bodyPr>
          <a:lstStyle/>
          <a:p>
            <a:r>
              <a:rPr lang="en-US" sz="2000" dirty="0" smtClean="0"/>
              <a:t>No surprises, climatological temperatures generally warmest at 18, 21 UTC.</a:t>
            </a:r>
            <a:endParaRPr lang="en-US" sz="2000" dirty="0"/>
          </a:p>
        </p:txBody>
      </p:sp>
      <p:pic>
        <p:nvPicPr>
          <p:cNvPr id="3" name="Picture 2" descr="fitted_spline_climo_allhours_KALB.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72116"/>
            <a:ext cx="9144000" cy="5080000"/>
          </a:xfrm>
          <a:prstGeom prst="rect">
            <a:avLst/>
          </a:prstGeom>
        </p:spPr>
      </p:pic>
    </p:spTree>
    <p:extLst>
      <p:ext uri="{BB962C8B-B14F-4D97-AF65-F5344CB8AC3E}">
        <p14:creationId xmlns:p14="http://schemas.microsoft.com/office/powerpoint/2010/main" val="34473353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statistical model </a:t>
            </a:r>
            <a:br>
              <a:rPr lang="en-US" dirty="0" smtClean="0"/>
            </a:br>
            <a:r>
              <a:rPr lang="en-US" dirty="0" smtClean="0"/>
              <a:t>to generate first guess (at stations)</a:t>
            </a:r>
            <a:endParaRPr lang="en-US" dirty="0"/>
          </a:p>
        </p:txBody>
      </p:sp>
      <p:sp>
        <p:nvSpPr>
          <p:cNvPr id="3" name="Content Placeholder 2"/>
          <p:cNvSpPr>
            <a:spLocks noGrp="1"/>
          </p:cNvSpPr>
          <p:nvPr>
            <p:ph idx="1"/>
          </p:nvPr>
        </p:nvSpPr>
        <p:spPr/>
        <p:txBody>
          <a:bodyPr/>
          <a:lstStyle/>
          <a:p>
            <a:r>
              <a:rPr lang="en-US" dirty="0" smtClean="0"/>
              <a:t>T’(forecast next hour) = </a:t>
            </a:r>
          </a:p>
          <a:p>
            <a:pPr marL="457200" lvl="1" indent="0">
              <a:buNone/>
            </a:pPr>
            <a:r>
              <a:rPr lang="en-US" sz="3200" dirty="0" smtClean="0"/>
              <a:t>T’(analyzed this hour) </a:t>
            </a:r>
            <a:r>
              <a:rPr lang="en-US" dirty="0" smtClean="0"/>
              <a:t>+</a:t>
            </a:r>
          </a:p>
          <a:p>
            <a:pPr marL="457200" lvl="1" indent="0">
              <a:buNone/>
            </a:pPr>
            <a:r>
              <a:rPr lang="en-US" dirty="0" smtClean="0"/>
              <a:t>b</a:t>
            </a:r>
            <a:r>
              <a:rPr lang="en-US" baseline="-25000" dirty="0" smtClean="0"/>
              <a:t>1</a:t>
            </a:r>
            <a:r>
              <a:rPr lang="en-US" dirty="0" smtClean="0"/>
              <a:t>*(analyzed cloud cover) +</a:t>
            </a:r>
          </a:p>
          <a:p>
            <a:pPr marL="457200" lvl="1" indent="0">
              <a:buNone/>
            </a:pPr>
            <a:r>
              <a:rPr lang="en-US" dirty="0" smtClean="0"/>
              <a:t>b</a:t>
            </a:r>
            <a:r>
              <a:rPr lang="en-US" baseline="-25000" dirty="0" smtClean="0"/>
              <a:t>2</a:t>
            </a:r>
            <a:r>
              <a:rPr lang="en-US" dirty="0" smtClean="0"/>
              <a:t>*(soil moisture) + … +</a:t>
            </a:r>
          </a:p>
          <a:p>
            <a:pPr marL="457200" lvl="1" indent="0">
              <a:buNone/>
            </a:pPr>
            <a:r>
              <a:rPr lang="en-US" dirty="0" smtClean="0"/>
              <a:t>b</a:t>
            </a:r>
            <a:r>
              <a:rPr lang="en-US" baseline="-25000" dirty="0" smtClean="0"/>
              <a:t>n-1</a:t>
            </a:r>
            <a:r>
              <a:rPr lang="en-US" dirty="0" smtClean="0"/>
              <a:t>*(850 </a:t>
            </a:r>
            <a:r>
              <a:rPr lang="en-US" dirty="0" err="1" smtClean="0"/>
              <a:t>hPa</a:t>
            </a:r>
            <a:r>
              <a:rPr lang="en-US" dirty="0" smtClean="0"/>
              <a:t> vertical velocity)</a:t>
            </a:r>
          </a:p>
          <a:p>
            <a:pPr marL="457200" lvl="1" indent="0">
              <a:buNone/>
            </a:pPr>
            <a:r>
              <a:rPr lang="en-US" dirty="0" err="1" smtClean="0"/>
              <a:t>b</a:t>
            </a:r>
            <a:r>
              <a:rPr lang="en-US" baseline="-25000" dirty="0" err="1" smtClean="0"/>
              <a:t>n</a:t>
            </a:r>
            <a:r>
              <a:rPr lang="en-US" dirty="0" smtClean="0"/>
              <a:t>*(forecast 925 </a:t>
            </a:r>
            <a:r>
              <a:rPr lang="en-US" dirty="0" err="1" smtClean="0"/>
              <a:t>hPa</a:t>
            </a:r>
            <a:r>
              <a:rPr lang="en-US" dirty="0" smtClean="0"/>
              <a:t> temperature change)</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36</a:t>
            </a:fld>
            <a:endParaRPr lang="en-US" dirty="0"/>
          </a:p>
        </p:txBody>
      </p:sp>
      <p:sp>
        <p:nvSpPr>
          <p:cNvPr id="6" name="TextBox 5"/>
          <p:cNvSpPr txBox="1"/>
          <p:nvPr/>
        </p:nvSpPr>
        <p:spPr>
          <a:xfrm>
            <a:off x="1013372" y="5172056"/>
            <a:ext cx="7129075" cy="954107"/>
          </a:xfrm>
          <a:prstGeom prst="rect">
            <a:avLst/>
          </a:prstGeom>
          <a:noFill/>
        </p:spPr>
        <p:txBody>
          <a:bodyPr wrap="none" rtlCol="0">
            <a:spAutoFit/>
          </a:bodyPr>
          <a:lstStyle/>
          <a:p>
            <a:pPr algn="ctr"/>
            <a:r>
              <a:rPr lang="en-US" sz="2800" dirty="0" smtClean="0">
                <a:solidFill>
                  <a:srgbClr val="FF0000"/>
                </a:solidFill>
              </a:rPr>
              <a:t>T’ is the deviation from the climatological mean </a:t>
            </a:r>
          </a:p>
          <a:p>
            <a:pPr algn="ctr"/>
            <a:r>
              <a:rPr lang="en-US" sz="2800" i="1" dirty="0" smtClean="0">
                <a:solidFill>
                  <a:srgbClr val="FF0000"/>
                </a:solidFill>
              </a:rPr>
              <a:t>for this time of day, day of year.</a:t>
            </a:r>
            <a:endParaRPr lang="en-US" sz="2800" i="1" dirty="0">
              <a:solidFill>
                <a:srgbClr val="FF0000"/>
              </a:solidFill>
            </a:endParaRPr>
          </a:p>
        </p:txBody>
      </p:sp>
    </p:spTree>
    <p:extLst>
      <p:ext uri="{BB962C8B-B14F-4D97-AF65-F5344CB8AC3E}">
        <p14:creationId xmlns:p14="http://schemas.microsoft.com/office/powerpoint/2010/main" val="42221113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Procedures</a:t>
            </a:r>
            <a:endParaRPr lang="en-US" dirty="0"/>
          </a:p>
        </p:txBody>
      </p:sp>
      <p:sp>
        <p:nvSpPr>
          <p:cNvPr id="3" name="Content Placeholder 2"/>
          <p:cNvSpPr>
            <a:spLocks noGrp="1"/>
          </p:cNvSpPr>
          <p:nvPr>
            <p:ph idx="1"/>
          </p:nvPr>
        </p:nvSpPr>
        <p:spPr>
          <a:xfrm>
            <a:off x="457200" y="1600200"/>
            <a:ext cx="8229600" cy="4992667"/>
          </a:xfrm>
        </p:spPr>
        <p:txBody>
          <a:bodyPr>
            <a:normAutofit fontScale="77500" lnSpcReduction="20000"/>
          </a:bodyPr>
          <a:lstStyle/>
          <a:p>
            <a:r>
              <a:rPr lang="en-US" b="1" dirty="0" smtClean="0"/>
              <a:t>Observation data</a:t>
            </a:r>
            <a:r>
              <a:rPr lang="en-US" dirty="0" smtClean="0"/>
              <a:t>: surface observations over US (data from NCAR DS 472.0, 2004-2013).</a:t>
            </a:r>
          </a:p>
          <a:p>
            <a:pPr lvl="1"/>
            <a:r>
              <a:rPr lang="en-US" dirty="0" smtClean="0"/>
              <a:t>For this study, </a:t>
            </a:r>
            <a:r>
              <a:rPr lang="en-US" dirty="0"/>
              <a:t>u</a:t>
            </a:r>
            <a:r>
              <a:rPr lang="en-US" dirty="0" smtClean="0"/>
              <a:t>se only stations with &gt; 97% data availability (1352 stations, 1118 in CONUS).</a:t>
            </a:r>
          </a:p>
          <a:p>
            <a:r>
              <a:rPr lang="en-US" b="1" dirty="0" smtClean="0"/>
              <a:t>Forecasts for extra predictors</a:t>
            </a:r>
            <a:r>
              <a:rPr lang="en-US" dirty="0" smtClean="0"/>
              <a:t>: from GEFS reforecast data set (Hamill et al., </a:t>
            </a:r>
            <a:r>
              <a:rPr lang="en-US" i="1" dirty="0" smtClean="0"/>
              <a:t>BAMS</a:t>
            </a:r>
            <a:r>
              <a:rPr lang="en-US" dirty="0" smtClean="0"/>
              <a:t>, 2013)</a:t>
            </a:r>
          </a:p>
          <a:p>
            <a:r>
              <a:rPr lang="en-US" b="1" dirty="0" smtClean="0"/>
              <a:t>Determine hourly, daily climatology at each station.</a:t>
            </a:r>
            <a:endParaRPr lang="en-US" dirty="0" smtClean="0"/>
          </a:p>
          <a:p>
            <a:pPr lvl="1"/>
            <a:r>
              <a:rPr lang="en-US" dirty="0"/>
              <a:t>Cubic spline; </a:t>
            </a:r>
            <a:r>
              <a:rPr lang="en-US" dirty="0" smtClean="0"/>
              <a:t>8 knots across year, cross-validated by year.</a:t>
            </a:r>
          </a:p>
          <a:p>
            <a:r>
              <a:rPr lang="en-US" b="1" dirty="0" smtClean="0"/>
              <a:t>T </a:t>
            </a:r>
            <a:r>
              <a:rPr lang="en-US" sz="2100" b="1" dirty="0" smtClean="0">
                <a:sym typeface="Wingdings"/>
              </a:rPr>
              <a:t></a:t>
            </a:r>
            <a:r>
              <a:rPr lang="en-US" b="1" dirty="0" smtClean="0">
                <a:sym typeface="Wingdings"/>
              </a:rPr>
              <a:t> T’ </a:t>
            </a:r>
            <a:r>
              <a:rPr lang="en-US" dirty="0" smtClean="0">
                <a:sym typeface="Wingdings"/>
              </a:rPr>
              <a:t>: </a:t>
            </a:r>
            <a:r>
              <a:rPr lang="en-US" dirty="0">
                <a:sym typeface="Wingdings"/>
              </a:rPr>
              <a:t>e</a:t>
            </a:r>
            <a:r>
              <a:rPr lang="en-US" dirty="0" smtClean="0"/>
              <a:t>xpress temperature time series as deviations from climatology.</a:t>
            </a:r>
          </a:p>
          <a:p>
            <a:r>
              <a:rPr lang="en-US" b="1" dirty="0" smtClean="0"/>
              <a:t>Explore potential predictors </a:t>
            </a:r>
            <a:r>
              <a:rPr lang="en-US" dirty="0" smtClean="0"/>
              <a:t>for T’(next hour) at surface stations first</a:t>
            </a:r>
          </a:p>
          <a:p>
            <a:r>
              <a:rPr lang="en-US" b="1" dirty="0" smtClean="0"/>
              <a:t>Later</a:t>
            </a:r>
            <a:r>
              <a:rPr lang="en-US" dirty="0" smtClean="0"/>
              <a:t>: consider how to make a gridded background from these.</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37</a:t>
            </a:fld>
            <a:endParaRPr lang="en-US"/>
          </a:p>
        </p:txBody>
      </p:sp>
    </p:spTree>
    <p:extLst>
      <p:ext uri="{BB962C8B-B14F-4D97-AF65-F5344CB8AC3E}">
        <p14:creationId xmlns:p14="http://schemas.microsoft.com/office/powerpoint/2010/main" val="21753102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statistical model </a:t>
            </a:r>
            <a:br>
              <a:rPr lang="en-US" dirty="0" smtClean="0"/>
            </a:br>
            <a:r>
              <a:rPr lang="en-US" dirty="0" smtClean="0"/>
              <a:t>to generate first guess</a:t>
            </a:r>
            <a:endParaRPr lang="en-US" dirty="0"/>
          </a:p>
        </p:txBody>
      </p:sp>
      <p:sp>
        <p:nvSpPr>
          <p:cNvPr id="3" name="Content Placeholder 2"/>
          <p:cNvSpPr>
            <a:spLocks noGrp="1"/>
          </p:cNvSpPr>
          <p:nvPr>
            <p:ph idx="1"/>
          </p:nvPr>
        </p:nvSpPr>
        <p:spPr/>
        <p:txBody>
          <a:bodyPr/>
          <a:lstStyle/>
          <a:p>
            <a:r>
              <a:rPr lang="en-US" dirty="0" smtClean="0"/>
              <a:t>T’(forecast next hour) = </a:t>
            </a:r>
          </a:p>
          <a:p>
            <a:pPr marL="457200" lvl="1" indent="0">
              <a:buNone/>
            </a:pPr>
            <a:r>
              <a:rPr lang="en-US" sz="3200" dirty="0" smtClean="0"/>
              <a:t>T’(analyzed this hour) </a:t>
            </a:r>
            <a:r>
              <a:rPr lang="en-US" dirty="0" smtClean="0"/>
              <a:t>+</a:t>
            </a:r>
          </a:p>
          <a:p>
            <a:pPr marL="457200" lvl="1" indent="0">
              <a:buNone/>
            </a:pPr>
            <a:r>
              <a:rPr lang="en-US" dirty="0" smtClean="0"/>
              <a:t>b</a:t>
            </a:r>
            <a:r>
              <a:rPr lang="en-US" baseline="-25000" dirty="0" smtClean="0"/>
              <a:t>1</a:t>
            </a:r>
            <a:r>
              <a:rPr lang="en-US" dirty="0" smtClean="0"/>
              <a:t>*(analyzed cloud cover) +</a:t>
            </a:r>
          </a:p>
          <a:p>
            <a:pPr marL="457200" lvl="1" indent="0">
              <a:buNone/>
            </a:pPr>
            <a:r>
              <a:rPr lang="en-US" dirty="0" smtClean="0"/>
              <a:t>b</a:t>
            </a:r>
            <a:r>
              <a:rPr lang="en-US" baseline="-25000" dirty="0" smtClean="0"/>
              <a:t>2</a:t>
            </a:r>
            <a:r>
              <a:rPr lang="en-US" dirty="0" smtClean="0"/>
              <a:t>*(soil moisture) + … +</a:t>
            </a:r>
          </a:p>
          <a:p>
            <a:pPr marL="457200" lvl="1" indent="0">
              <a:buNone/>
            </a:pPr>
            <a:r>
              <a:rPr lang="en-US" dirty="0" smtClean="0"/>
              <a:t>b</a:t>
            </a:r>
            <a:r>
              <a:rPr lang="en-US" baseline="-25000" dirty="0" smtClean="0"/>
              <a:t>n-1</a:t>
            </a:r>
            <a:r>
              <a:rPr lang="en-US" dirty="0" smtClean="0"/>
              <a:t>*(850 </a:t>
            </a:r>
            <a:r>
              <a:rPr lang="en-US" dirty="0" err="1" smtClean="0"/>
              <a:t>hPa</a:t>
            </a:r>
            <a:r>
              <a:rPr lang="en-US" dirty="0" smtClean="0"/>
              <a:t> vertical velocity)</a:t>
            </a:r>
          </a:p>
          <a:p>
            <a:pPr marL="457200" lvl="1" indent="0">
              <a:buNone/>
            </a:pPr>
            <a:r>
              <a:rPr lang="en-US" dirty="0" err="1" smtClean="0"/>
              <a:t>b</a:t>
            </a:r>
            <a:r>
              <a:rPr lang="en-US" baseline="-25000" dirty="0" err="1" smtClean="0"/>
              <a:t>n</a:t>
            </a:r>
            <a:r>
              <a:rPr lang="en-US" dirty="0" smtClean="0"/>
              <a:t>*(forecast 925 </a:t>
            </a:r>
            <a:r>
              <a:rPr lang="en-US" dirty="0" err="1" smtClean="0"/>
              <a:t>hPa</a:t>
            </a:r>
            <a:r>
              <a:rPr lang="en-US" dirty="0" smtClean="0"/>
              <a:t> temperature change)</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38</a:t>
            </a:fld>
            <a:endParaRPr lang="en-US"/>
          </a:p>
        </p:txBody>
      </p:sp>
      <p:sp>
        <p:nvSpPr>
          <p:cNvPr id="6" name="TextBox 5"/>
          <p:cNvSpPr txBox="1"/>
          <p:nvPr/>
        </p:nvSpPr>
        <p:spPr>
          <a:xfrm>
            <a:off x="2058518" y="5172056"/>
            <a:ext cx="5038809" cy="954107"/>
          </a:xfrm>
          <a:prstGeom prst="rect">
            <a:avLst/>
          </a:prstGeom>
          <a:noFill/>
        </p:spPr>
        <p:txBody>
          <a:bodyPr wrap="none" rtlCol="0">
            <a:spAutoFit/>
          </a:bodyPr>
          <a:lstStyle/>
          <a:p>
            <a:pPr algn="ctr"/>
            <a:r>
              <a:rPr lang="en-US" sz="2800" dirty="0" smtClean="0"/>
              <a:t>Let’s start by examining how well </a:t>
            </a:r>
          </a:p>
          <a:p>
            <a:pPr algn="ctr"/>
            <a:r>
              <a:rPr lang="en-US" sz="2800" dirty="0" smtClean="0"/>
              <a:t>this simpler model performs.</a:t>
            </a:r>
          </a:p>
        </p:txBody>
      </p:sp>
      <p:cxnSp>
        <p:nvCxnSpPr>
          <p:cNvPr id="7" name="Straight Connector 6"/>
          <p:cNvCxnSpPr/>
          <p:nvPr/>
        </p:nvCxnSpPr>
        <p:spPr>
          <a:xfrm flipV="1">
            <a:off x="1013372" y="3023643"/>
            <a:ext cx="4082168" cy="4535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013372" y="3523762"/>
            <a:ext cx="3431996" cy="453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3372" y="4054117"/>
            <a:ext cx="4445055" cy="453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013372" y="4569354"/>
            <a:ext cx="6183890" cy="453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84416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atterplot_lagged_temp_KALB_Jan.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1208"/>
            <a:ext cx="9144000" cy="4572000"/>
          </a:xfrm>
          <a:prstGeom prst="rect">
            <a:avLst/>
          </a:prstGeom>
        </p:spPr>
      </p:pic>
      <p:sp>
        <p:nvSpPr>
          <p:cNvPr id="2" name="Title 1"/>
          <p:cNvSpPr>
            <a:spLocks noGrp="1"/>
          </p:cNvSpPr>
          <p:nvPr>
            <p:ph type="title"/>
          </p:nvPr>
        </p:nvSpPr>
        <p:spPr>
          <a:xfrm>
            <a:off x="179463" y="48208"/>
            <a:ext cx="8807507" cy="1143000"/>
          </a:xfrm>
        </p:spPr>
        <p:txBody>
          <a:bodyPr>
            <a:noAutofit/>
          </a:bodyPr>
          <a:lstStyle/>
          <a:p>
            <a:r>
              <a:rPr lang="en-US" sz="2800" dirty="0" smtClean="0"/>
              <a:t>How does </a:t>
            </a:r>
            <a:r>
              <a:rPr lang="en-US" sz="2800" dirty="0" smtClean="0">
                <a:solidFill>
                  <a:srgbClr val="FF0000"/>
                </a:solidFill>
              </a:rPr>
              <a:t>last hour’s temperature deviation </a:t>
            </a:r>
            <a:r>
              <a:rPr lang="en-US" sz="2800" dirty="0" smtClean="0"/>
              <a:t>from climatology predict this hour’s temperature deviation?</a:t>
            </a:r>
            <a:endParaRPr lang="en-US" sz="2800" dirty="0"/>
          </a:p>
        </p:txBody>
      </p:sp>
      <p:sp>
        <p:nvSpPr>
          <p:cNvPr id="6" name="TextBox 5"/>
          <p:cNvSpPr txBox="1"/>
          <p:nvPr/>
        </p:nvSpPr>
        <p:spPr>
          <a:xfrm>
            <a:off x="179463" y="5715319"/>
            <a:ext cx="8594170" cy="400110"/>
          </a:xfrm>
          <a:prstGeom prst="rect">
            <a:avLst/>
          </a:prstGeom>
          <a:noFill/>
        </p:spPr>
        <p:txBody>
          <a:bodyPr wrap="none" rtlCol="0">
            <a:spAutoFit/>
          </a:bodyPr>
          <a:lstStyle/>
          <a:p>
            <a:r>
              <a:rPr lang="en-US" sz="2000" dirty="0" smtClean="0"/>
              <a:t>Pretty well, with less predictive skill around sunrise and sunset. No apparent bias.  </a:t>
            </a:r>
            <a:endParaRPr lang="en-US" sz="2000" dirty="0"/>
          </a:p>
        </p:txBody>
      </p:sp>
      <p:sp>
        <p:nvSpPr>
          <p:cNvPr id="7" name="TextBox 6"/>
          <p:cNvSpPr txBox="1"/>
          <p:nvPr/>
        </p:nvSpPr>
        <p:spPr>
          <a:xfrm>
            <a:off x="997378" y="6273224"/>
            <a:ext cx="7222751" cy="584776"/>
          </a:xfrm>
          <a:prstGeom prst="rect">
            <a:avLst/>
          </a:prstGeom>
          <a:noFill/>
        </p:spPr>
        <p:txBody>
          <a:bodyPr wrap="none" rtlCol="0">
            <a:spAutoFit/>
          </a:bodyPr>
          <a:lstStyle/>
          <a:p>
            <a:pPr algn="ctr"/>
            <a:r>
              <a:rPr lang="en-US" sz="1600" dirty="0" smtClean="0"/>
              <a:t>Note: a small amount of noise is added to the measurements to aid in interpretation </a:t>
            </a:r>
            <a:br>
              <a:rPr lang="en-US" sz="1600" dirty="0" smtClean="0"/>
            </a:br>
            <a:r>
              <a:rPr lang="en-US" sz="1600" dirty="0" smtClean="0"/>
              <a:t>given the discrete values of observed temperature (rounded to nearest °F).</a:t>
            </a:r>
            <a:endParaRPr lang="en-US" sz="1600" dirty="0"/>
          </a:p>
        </p:txBody>
      </p:sp>
      <p:sp>
        <p:nvSpPr>
          <p:cNvPr id="8" name="Slide Number Placeholder 7"/>
          <p:cNvSpPr>
            <a:spLocks noGrp="1"/>
          </p:cNvSpPr>
          <p:nvPr>
            <p:ph type="sldNum" sz="quarter" idx="12"/>
          </p:nvPr>
        </p:nvSpPr>
        <p:spPr/>
        <p:txBody>
          <a:bodyPr/>
          <a:lstStyle/>
          <a:p>
            <a:fld id="{891F195F-BCCF-E348-A971-9D4E219A5191}" type="slidenum">
              <a:rPr lang="en-US" smtClean="0"/>
              <a:t>39</a:t>
            </a:fld>
            <a:endParaRPr lang="en-US" dirty="0"/>
          </a:p>
        </p:txBody>
      </p:sp>
      <p:sp>
        <p:nvSpPr>
          <p:cNvPr id="5" name="Rectangle 4"/>
          <p:cNvSpPr/>
          <p:nvPr/>
        </p:nvSpPr>
        <p:spPr>
          <a:xfrm>
            <a:off x="5411509" y="1191208"/>
            <a:ext cx="524585" cy="39645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0450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87"/>
            <a:ext cx="8229600" cy="827470"/>
          </a:xfrm>
        </p:spPr>
        <p:txBody>
          <a:bodyPr/>
          <a:lstStyle/>
          <a:p>
            <a:r>
              <a:rPr lang="en-US" dirty="0" smtClean="0"/>
              <a:t>5-km WRF simulation differences</a:t>
            </a:r>
            <a:endParaRPr lang="en-US" dirty="0"/>
          </a:p>
        </p:txBody>
      </p:sp>
      <p:pic>
        <p:nvPicPr>
          <p:cNvPr id="4" name="Picture 3" descr="Screen Shot 2015-08-19 at 3.14.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7" y="965657"/>
            <a:ext cx="6680229" cy="5713907"/>
          </a:xfrm>
          <a:prstGeom prst="rect">
            <a:avLst/>
          </a:prstGeom>
        </p:spPr>
      </p:pic>
      <p:sp>
        <p:nvSpPr>
          <p:cNvPr id="5" name="TextBox 4"/>
          <p:cNvSpPr txBox="1"/>
          <p:nvPr/>
        </p:nvSpPr>
        <p:spPr>
          <a:xfrm>
            <a:off x="6874399" y="1217567"/>
            <a:ext cx="2281319" cy="5078314"/>
          </a:xfrm>
          <a:prstGeom prst="rect">
            <a:avLst/>
          </a:prstGeom>
          <a:noFill/>
        </p:spPr>
        <p:txBody>
          <a:bodyPr wrap="none" rtlCol="0">
            <a:spAutoFit/>
          </a:bodyPr>
          <a:lstStyle/>
          <a:p>
            <a:r>
              <a:rPr lang="en-US" dirty="0" smtClean="0"/>
              <a:t>Perturbing </a:t>
            </a:r>
            <a:r>
              <a:rPr lang="en-US" dirty="0" smtClean="0"/>
              <a:t>the soil</a:t>
            </a:r>
          </a:p>
          <a:p>
            <a:r>
              <a:rPr lang="en-US" dirty="0" smtClean="0"/>
              <a:t>moisture results</a:t>
            </a:r>
          </a:p>
          <a:p>
            <a:r>
              <a:rPr lang="en-US" dirty="0" smtClean="0"/>
              <a:t>in differences in the</a:t>
            </a:r>
          </a:p>
          <a:p>
            <a:r>
              <a:rPr lang="en-US" dirty="0" smtClean="0"/>
              <a:t>small-scale positions</a:t>
            </a:r>
          </a:p>
          <a:p>
            <a:r>
              <a:rPr lang="en-US" dirty="0" smtClean="0"/>
              <a:t>of where convection</a:t>
            </a:r>
          </a:p>
          <a:p>
            <a:r>
              <a:rPr lang="en-US" dirty="0" smtClean="0"/>
              <a:t>occurs, but not so</a:t>
            </a:r>
          </a:p>
          <a:p>
            <a:r>
              <a:rPr lang="en-US" dirty="0" smtClean="0"/>
              <a:t>much the general</a:t>
            </a:r>
          </a:p>
          <a:p>
            <a:r>
              <a:rPr lang="en-US" dirty="0" smtClean="0"/>
              <a:t>envelope </a:t>
            </a:r>
            <a:r>
              <a:rPr lang="en-US" dirty="0" smtClean="0"/>
              <a:t>of where it </a:t>
            </a:r>
          </a:p>
          <a:p>
            <a:r>
              <a:rPr lang="en-US" dirty="0" smtClean="0"/>
              <a:t>occurs (i.e., it’s still</a:t>
            </a:r>
          </a:p>
          <a:p>
            <a:r>
              <a:rPr lang="en-US" dirty="0" smtClean="0"/>
              <a:t>driven by larger-scale</a:t>
            </a:r>
          </a:p>
          <a:p>
            <a:r>
              <a:rPr lang="en-US" dirty="0" smtClean="0"/>
              <a:t>atmospheric </a:t>
            </a:r>
            <a:r>
              <a:rPr lang="en-US" dirty="0" err="1" smtClean="0"/>
              <a:t>forcings</a:t>
            </a:r>
            <a:r>
              <a:rPr lang="en-US" dirty="0" smtClean="0"/>
              <a:t>).</a:t>
            </a:r>
          </a:p>
          <a:p>
            <a:endParaRPr lang="en-US" dirty="0"/>
          </a:p>
          <a:p>
            <a:r>
              <a:rPr lang="en-US" dirty="0" smtClean="0"/>
              <a:t>Some surface</a:t>
            </a:r>
          </a:p>
          <a:p>
            <a:r>
              <a:rPr lang="en-US" dirty="0" smtClean="0"/>
              <a:t>temperature</a:t>
            </a:r>
          </a:p>
          <a:p>
            <a:r>
              <a:rPr lang="en-US" dirty="0" smtClean="0"/>
              <a:t>differences noted,</a:t>
            </a:r>
          </a:p>
          <a:p>
            <a:r>
              <a:rPr lang="en-US" dirty="0" smtClean="0"/>
              <a:t>largely differences</a:t>
            </a:r>
          </a:p>
          <a:p>
            <a:r>
              <a:rPr lang="en-US" dirty="0" smtClean="0"/>
              <a:t>due to different </a:t>
            </a:r>
          </a:p>
          <a:p>
            <a:r>
              <a:rPr lang="en-US" dirty="0" smtClean="0"/>
              <a:t>cold-pool dynamics.</a:t>
            </a:r>
          </a:p>
        </p:txBody>
      </p:sp>
      <p:sp>
        <p:nvSpPr>
          <p:cNvPr id="6" name="Slide Number Placeholder 5"/>
          <p:cNvSpPr>
            <a:spLocks noGrp="1"/>
          </p:cNvSpPr>
          <p:nvPr>
            <p:ph type="sldNum" sz="quarter" idx="12"/>
          </p:nvPr>
        </p:nvSpPr>
        <p:spPr/>
        <p:txBody>
          <a:bodyPr/>
          <a:lstStyle/>
          <a:p>
            <a:fld id="{7C01D722-B299-DF49-B7F7-AF14756F9F8B}" type="slidenum">
              <a:rPr lang="en-US" smtClean="0"/>
              <a:t>4</a:t>
            </a:fld>
            <a:endParaRPr lang="en-US"/>
          </a:p>
        </p:txBody>
      </p:sp>
    </p:spTree>
    <p:extLst>
      <p:ext uri="{BB962C8B-B14F-4D97-AF65-F5344CB8AC3E}">
        <p14:creationId xmlns:p14="http://schemas.microsoft.com/office/powerpoint/2010/main" val="2503746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atterplot_lagged_temp_KALB_Jul.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54682"/>
            <a:ext cx="9144000" cy="4572000"/>
          </a:xfrm>
          <a:prstGeom prst="rect">
            <a:avLst/>
          </a:prstGeom>
        </p:spPr>
      </p:pic>
      <p:sp>
        <p:nvSpPr>
          <p:cNvPr id="2" name="Title 1"/>
          <p:cNvSpPr>
            <a:spLocks noGrp="1"/>
          </p:cNvSpPr>
          <p:nvPr>
            <p:ph type="title"/>
          </p:nvPr>
        </p:nvSpPr>
        <p:spPr>
          <a:xfrm>
            <a:off x="179463" y="48208"/>
            <a:ext cx="8807507" cy="1143000"/>
          </a:xfrm>
        </p:spPr>
        <p:txBody>
          <a:bodyPr>
            <a:noAutofit/>
          </a:bodyPr>
          <a:lstStyle/>
          <a:p>
            <a:r>
              <a:rPr lang="en-US" sz="2800" dirty="0" smtClean="0"/>
              <a:t>How does </a:t>
            </a:r>
            <a:r>
              <a:rPr lang="en-US" sz="2800" dirty="0" smtClean="0">
                <a:solidFill>
                  <a:srgbClr val="FF0000"/>
                </a:solidFill>
              </a:rPr>
              <a:t>last hour’s temperature deviation </a:t>
            </a:r>
            <a:r>
              <a:rPr lang="en-US" sz="2800" dirty="0" smtClean="0"/>
              <a:t>from climatology predict this hour’s temperature deviation?</a:t>
            </a:r>
            <a:endParaRPr lang="en-US" sz="2800" dirty="0"/>
          </a:p>
        </p:txBody>
      </p:sp>
      <p:sp>
        <p:nvSpPr>
          <p:cNvPr id="6" name="TextBox 5"/>
          <p:cNvSpPr txBox="1"/>
          <p:nvPr/>
        </p:nvSpPr>
        <p:spPr>
          <a:xfrm>
            <a:off x="2706139" y="5715319"/>
            <a:ext cx="3486476" cy="400110"/>
          </a:xfrm>
          <a:prstGeom prst="rect">
            <a:avLst/>
          </a:prstGeom>
          <a:noFill/>
        </p:spPr>
        <p:txBody>
          <a:bodyPr wrap="none" rtlCol="0">
            <a:spAutoFit/>
          </a:bodyPr>
          <a:lstStyle/>
          <a:p>
            <a:r>
              <a:rPr lang="en-US" sz="2000" dirty="0" smtClean="0"/>
              <a:t>Pretty well in summertime also.</a:t>
            </a:r>
            <a:endParaRPr lang="en-US" sz="2000" dirty="0"/>
          </a:p>
        </p:txBody>
      </p:sp>
      <p:sp>
        <p:nvSpPr>
          <p:cNvPr id="8" name="Slide Number Placeholder 7"/>
          <p:cNvSpPr>
            <a:spLocks noGrp="1"/>
          </p:cNvSpPr>
          <p:nvPr>
            <p:ph type="sldNum" sz="quarter" idx="12"/>
          </p:nvPr>
        </p:nvSpPr>
        <p:spPr/>
        <p:txBody>
          <a:bodyPr/>
          <a:lstStyle/>
          <a:p>
            <a:fld id="{891F195F-BCCF-E348-A971-9D4E219A5191}" type="slidenum">
              <a:rPr lang="en-US" smtClean="0"/>
              <a:t>40</a:t>
            </a:fld>
            <a:endParaRPr lang="en-US" dirty="0"/>
          </a:p>
        </p:txBody>
      </p:sp>
      <p:sp>
        <p:nvSpPr>
          <p:cNvPr id="5" name="Rectangle 4"/>
          <p:cNvSpPr/>
          <p:nvPr/>
        </p:nvSpPr>
        <p:spPr>
          <a:xfrm>
            <a:off x="5411509" y="1191208"/>
            <a:ext cx="524585" cy="39645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6855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atterplot_lagged_temp_KABQ_Jul.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57429"/>
            <a:ext cx="9144000" cy="4572000"/>
          </a:xfrm>
          <a:prstGeom prst="rect">
            <a:avLst/>
          </a:prstGeom>
        </p:spPr>
      </p:pic>
      <p:sp>
        <p:nvSpPr>
          <p:cNvPr id="2" name="Title 1"/>
          <p:cNvSpPr>
            <a:spLocks noGrp="1"/>
          </p:cNvSpPr>
          <p:nvPr>
            <p:ph type="title"/>
          </p:nvPr>
        </p:nvSpPr>
        <p:spPr>
          <a:xfrm>
            <a:off x="179463" y="48208"/>
            <a:ext cx="8807507" cy="1143000"/>
          </a:xfrm>
        </p:spPr>
        <p:txBody>
          <a:bodyPr>
            <a:noAutofit/>
          </a:bodyPr>
          <a:lstStyle/>
          <a:p>
            <a:r>
              <a:rPr lang="en-US" sz="2800" dirty="0" smtClean="0"/>
              <a:t>How does </a:t>
            </a:r>
            <a:r>
              <a:rPr lang="en-US" sz="2800" dirty="0" smtClean="0">
                <a:solidFill>
                  <a:srgbClr val="FF0000"/>
                </a:solidFill>
              </a:rPr>
              <a:t>last hour’s temperature deviation </a:t>
            </a:r>
            <a:r>
              <a:rPr lang="en-US" sz="2800" dirty="0" smtClean="0"/>
              <a:t>from climatology predict this hour’s temperature deviation?</a:t>
            </a:r>
            <a:endParaRPr lang="en-US" sz="2800" dirty="0"/>
          </a:p>
        </p:txBody>
      </p:sp>
      <p:sp>
        <p:nvSpPr>
          <p:cNvPr id="6" name="TextBox 5"/>
          <p:cNvSpPr txBox="1"/>
          <p:nvPr/>
        </p:nvSpPr>
        <p:spPr>
          <a:xfrm>
            <a:off x="1192836" y="5729429"/>
            <a:ext cx="6772006" cy="400110"/>
          </a:xfrm>
          <a:prstGeom prst="rect">
            <a:avLst/>
          </a:prstGeom>
          <a:noFill/>
        </p:spPr>
        <p:txBody>
          <a:bodyPr wrap="none" rtlCol="0">
            <a:spAutoFit/>
          </a:bodyPr>
          <a:lstStyle/>
          <a:p>
            <a:r>
              <a:rPr lang="en-US" sz="2000" dirty="0" smtClean="0"/>
              <a:t>More errors with ABQ in summertime, but still not huge errors.</a:t>
            </a:r>
            <a:endParaRPr lang="en-US" sz="2000" dirty="0"/>
          </a:p>
        </p:txBody>
      </p:sp>
      <p:sp>
        <p:nvSpPr>
          <p:cNvPr id="8" name="Slide Number Placeholder 7"/>
          <p:cNvSpPr>
            <a:spLocks noGrp="1"/>
          </p:cNvSpPr>
          <p:nvPr>
            <p:ph type="sldNum" sz="quarter" idx="12"/>
          </p:nvPr>
        </p:nvSpPr>
        <p:spPr/>
        <p:txBody>
          <a:bodyPr/>
          <a:lstStyle/>
          <a:p>
            <a:fld id="{891F195F-BCCF-E348-A971-9D4E219A5191}" type="slidenum">
              <a:rPr lang="en-US" smtClean="0"/>
              <a:t>41</a:t>
            </a:fld>
            <a:endParaRPr lang="en-US" dirty="0"/>
          </a:p>
        </p:txBody>
      </p:sp>
      <p:sp>
        <p:nvSpPr>
          <p:cNvPr id="5" name="Rectangle 4"/>
          <p:cNvSpPr/>
          <p:nvPr/>
        </p:nvSpPr>
        <p:spPr>
          <a:xfrm>
            <a:off x="5411509" y="1191208"/>
            <a:ext cx="524585" cy="39645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918576" y="1191208"/>
            <a:ext cx="524585" cy="39645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6932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SE_00UTC_Jul.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35919"/>
            <a:ext cx="9144000" cy="5785556"/>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dirty="0" smtClean="0"/>
              <a:t>RMSE’s across CONUS, July 00 UTC</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42</a:t>
            </a:fld>
            <a:endParaRPr lang="en-US"/>
          </a:p>
        </p:txBody>
      </p:sp>
      <p:sp>
        <p:nvSpPr>
          <p:cNvPr id="3" name="TextBox 2"/>
          <p:cNvSpPr txBox="1"/>
          <p:nvPr/>
        </p:nvSpPr>
        <p:spPr>
          <a:xfrm>
            <a:off x="563009" y="6488668"/>
            <a:ext cx="7758291" cy="369332"/>
          </a:xfrm>
          <a:prstGeom prst="rect">
            <a:avLst/>
          </a:prstGeom>
          <a:noFill/>
        </p:spPr>
        <p:txBody>
          <a:bodyPr wrap="none" rtlCol="0">
            <a:spAutoFit/>
          </a:bodyPr>
          <a:lstStyle/>
          <a:p>
            <a:r>
              <a:rPr lang="en-US" dirty="0" smtClean="0"/>
              <a:t>gridded analysis generated with successive corrections technique, akin to </a:t>
            </a:r>
            <a:r>
              <a:rPr lang="en-US" dirty="0" err="1" smtClean="0"/>
              <a:t>Kriging</a:t>
            </a:r>
            <a:r>
              <a:rPr lang="en-US" dirty="0" smtClean="0"/>
              <a:t>.</a:t>
            </a:r>
            <a:endParaRPr lang="en-US" dirty="0"/>
          </a:p>
        </p:txBody>
      </p:sp>
    </p:spTree>
    <p:extLst>
      <p:ext uri="{BB962C8B-B14F-4D97-AF65-F5344CB8AC3E}">
        <p14:creationId xmlns:p14="http://schemas.microsoft.com/office/powerpoint/2010/main" val="20150084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860"/>
            <a:ext cx="8229600" cy="796858"/>
          </a:xfrm>
        </p:spPr>
        <p:txBody>
          <a:bodyPr>
            <a:normAutofit/>
          </a:bodyPr>
          <a:lstStyle/>
          <a:p>
            <a:r>
              <a:rPr lang="en-US" dirty="0" smtClean="0"/>
              <a:t>Comparison vs. RTMA</a:t>
            </a:r>
            <a:endParaRPr lang="en-US" dirty="0"/>
          </a:p>
        </p:txBody>
      </p:sp>
      <p:sp>
        <p:nvSpPr>
          <p:cNvPr id="3" name="Content Placeholder 2"/>
          <p:cNvSpPr>
            <a:spLocks noGrp="1"/>
          </p:cNvSpPr>
          <p:nvPr>
            <p:ph idx="1"/>
          </p:nvPr>
        </p:nvSpPr>
        <p:spPr>
          <a:xfrm>
            <a:off x="457200" y="998829"/>
            <a:ext cx="8229600" cy="4525963"/>
          </a:xfrm>
        </p:spPr>
        <p:txBody>
          <a:bodyPr>
            <a:normAutofit/>
          </a:bodyPr>
          <a:lstStyle/>
          <a:p>
            <a:r>
              <a:rPr lang="en-US" sz="2800" dirty="0" smtClean="0"/>
              <a:t>RTMA results taken from de </a:t>
            </a:r>
            <a:r>
              <a:rPr lang="en-US" sz="2800" dirty="0" err="1" smtClean="0"/>
              <a:t>Pondeca</a:t>
            </a:r>
            <a:r>
              <a:rPr lang="en-US" sz="2800" dirty="0" smtClean="0"/>
              <a:t> et al., </a:t>
            </a:r>
            <a:r>
              <a:rPr lang="en-US" sz="2800" i="1" dirty="0" smtClean="0"/>
              <a:t>W&amp;F</a:t>
            </a:r>
            <a:r>
              <a:rPr lang="en-US" sz="2800" dirty="0" smtClean="0"/>
              <a:t>, Oct 2011.</a:t>
            </a:r>
            <a:endParaRPr lang="en-US" sz="2800" dirty="0"/>
          </a:p>
        </p:txBody>
      </p:sp>
      <p:sp>
        <p:nvSpPr>
          <p:cNvPr id="4" name="Slide Number Placeholder 3"/>
          <p:cNvSpPr>
            <a:spLocks noGrp="1"/>
          </p:cNvSpPr>
          <p:nvPr>
            <p:ph type="sldNum" sz="quarter" idx="12"/>
          </p:nvPr>
        </p:nvSpPr>
        <p:spPr/>
        <p:txBody>
          <a:bodyPr/>
          <a:lstStyle/>
          <a:p>
            <a:fld id="{891F195F-BCCF-E348-A971-9D4E219A5191}" type="slidenum">
              <a:rPr lang="en-US" smtClean="0"/>
              <a:t>43</a:t>
            </a:fld>
            <a:endParaRPr lang="en-US"/>
          </a:p>
        </p:txBody>
      </p:sp>
      <p:sp>
        <p:nvSpPr>
          <p:cNvPr id="6" name="TextBox 5"/>
          <p:cNvSpPr txBox="1"/>
          <p:nvPr/>
        </p:nvSpPr>
        <p:spPr>
          <a:xfrm>
            <a:off x="6108405" y="1770287"/>
            <a:ext cx="2890345" cy="4093428"/>
          </a:xfrm>
          <a:prstGeom prst="rect">
            <a:avLst/>
          </a:prstGeom>
          <a:noFill/>
        </p:spPr>
        <p:txBody>
          <a:bodyPr wrap="square" rtlCol="0">
            <a:spAutoFit/>
          </a:bodyPr>
          <a:lstStyle/>
          <a:p>
            <a:r>
              <a:rPr lang="en-US" sz="2000" dirty="0" smtClean="0"/>
              <a:t>With no other extra predictors, and no cycling of data assimilation, persistence of deviation from climatology is clearly lower error than RTMA </a:t>
            </a:r>
            <a:r>
              <a:rPr lang="en-US" sz="2000" dirty="0" smtClean="0">
                <a:solidFill>
                  <a:srgbClr val="FF0000"/>
                </a:solidFill>
              </a:rPr>
              <a:t>at stations.</a:t>
            </a:r>
          </a:p>
          <a:p>
            <a:endParaRPr lang="en-US" sz="2000" dirty="0"/>
          </a:p>
          <a:p>
            <a:r>
              <a:rPr lang="en-US" sz="2000" dirty="0" smtClean="0"/>
              <a:t>Recently RTMA switched from RAP model to HRRR background, but this is unlikely to account for all the error difference.</a:t>
            </a:r>
            <a:endParaRPr lang="en-US" sz="2000" dirty="0"/>
          </a:p>
        </p:txBody>
      </p:sp>
      <p:pic>
        <p:nvPicPr>
          <p:cNvPr id="7" name="Picture 6" descr="onehour_fcsterr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80536"/>
            <a:ext cx="6187919" cy="4640939"/>
          </a:xfrm>
          <a:prstGeom prst="rect">
            <a:avLst/>
          </a:prstGeom>
        </p:spPr>
      </p:pic>
    </p:spTree>
    <p:extLst>
      <p:ext uri="{BB962C8B-B14F-4D97-AF65-F5344CB8AC3E}">
        <p14:creationId xmlns:p14="http://schemas.microsoft.com/office/powerpoint/2010/main" val="38708365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4210" y="2742525"/>
            <a:ext cx="6620702" cy="225616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Better yet? Proposed statistical model</a:t>
            </a:r>
            <a:endParaRPr lang="en-US" dirty="0"/>
          </a:p>
        </p:txBody>
      </p:sp>
      <p:sp>
        <p:nvSpPr>
          <p:cNvPr id="3" name="Content Placeholder 2"/>
          <p:cNvSpPr>
            <a:spLocks noGrp="1"/>
          </p:cNvSpPr>
          <p:nvPr>
            <p:ph idx="1"/>
          </p:nvPr>
        </p:nvSpPr>
        <p:spPr/>
        <p:txBody>
          <a:bodyPr/>
          <a:lstStyle/>
          <a:p>
            <a:r>
              <a:rPr lang="en-US" dirty="0" smtClean="0"/>
              <a:t>T’(forecast next hour) = </a:t>
            </a:r>
          </a:p>
          <a:p>
            <a:pPr marL="457200" lvl="1" indent="0">
              <a:buNone/>
            </a:pPr>
            <a:r>
              <a:rPr lang="en-US" sz="3200" dirty="0" smtClean="0"/>
              <a:t>T’(analyzed this hour) </a:t>
            </a:r>
            <a:r>
              <a:rPr lang="en-US" dirty="0" smtClean="0"/>
              <a:t>+</a:t>
            </a:r>
          </a:p>
          <a:p>
            <a:pPr marL="457200" lvl="1" indent="0">
              <a:buNone/>
            </a:pPr>
            <a:r>
              <a:rPr lang="en-US" dirty="0" smtClean="0"/>
              <a:t>b</a:t>
            </a:r>
            <a:r>
              <a:rPr lang="en-US" baseline="-25000" dirty="0" smtClean="0"/>
              <a:t>1</a:t>
            </a:r>
            <a:r>
              <a:rPr lang="en-US" dirty="0" smtClean="0"/>
              <a:t>*(analyzed cloud cover) +</a:t>
            </a:r>
          </a:p>
          <a:p>
            <a:pPr marL="457200" lvl="1" indent="0">
              <a:buNone/>
            </a:pPr>
            <a:r>
              <a:rPr lang="en-US" dirty="0" smtClean="0"/>
              <a:t>b</a:t>
            </a:r>
            <a:r>
              <a:rPr lang="en-US" baseline="-25000" dirty="0" smtClean="0"/>
              <a:t>2</a:t>
            </a:r>
            <a:r>
              <a:rPr lang="en-US" dirty="0" smtClean="0"/>
              <a:t>*(soil moisture) + … +</a:t>
            </a:r>
          </a:p>
          <a:p>
            <a:pPr marL="457200" lvl="1" indent="0">
              <a:buNone/>
            </a:pPr>
            <a:r>
              <a:rPr lang="en-US" dirty="0" smtClean="0"/>
              <a:t>b</a:t>
            </a:r>
            <a:r>
              <a:rPr lang="en-US" baseline="-25000" dirty="0" smtClean="0"/>
              <a:t>n-1</a:t>
            </a:r>
            <a:r>
              <a:rPr lang="en-US" dirty="0" smtClean="0"/>
              <a:t>*(850 hPa forecast vertical velocity)</a:t>
            </a:r>
          </a:p>
          <a:p>
            <a:pPr marL="457200" lvl="1" indent="0">
              <a:buNone/>
            </a:pPr>
            <a:r>
              <a:rPr lang="en-US" dirty="0" err="1" smtClean="0"/>
              <a:t>b</a:t>
            </a:r>
            <a:r>
              <a:rPr lang="en-US" baseline="-25000" dirty="0" err="1" smtClean="0"/>
              <a:t>n</a:t>
            </a:r>
            <a:r>
              <a:rPr lang="en-US" dirty="0" smtClean="0"/>
              <a:t>*(forecast 925 </a:t>
            </a:r>
            <a:r>
              <a:rPr lang="en-US" dirty="0" err="1" smtClean="0"/>
              <a:t>hPa</a:t>
            </a:r>
            <a:r>
              <a:rPr lang="en-US" dirty="0" smtClean="0"/>
              <a:t> temperature change)</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44</a:t>
            </a:fld>
            <a:endParaRPr lang="en-US" dirty="0"/>
          </a:p>
        </p:txBody>
      </p:sp>
      <p:sp>
        <p:nvSpPr>
          <p:cNvPr id="6" name="TextBox 5"/>
          <p:cNvSpPr txBox="1"/>
          <p:nvPr/>
        </p:nvSpPr>
        <p:spPr>
          <a:xfrm>
            <a:off x="1270093" y="5402243"/>
            <a:ext cx="6066585" cy="954107"/>
          </a:xfrm>
          <a:prstGeom prst="rect">
            <a:avLst/>
          </a:prstGeom>
          <a:noFill/>
        </p:spPr>
        <p:txBody>
          <a:bodyPr wrap="none" rtlCol="0">
            <a:spAutoFit/>
          </a:bodyPr>
          <a:lstStyle/>
          <a:p>
            <a:r>
              <a:rPr lang="en-US" sz="2800" dirty="0" smtClean="0">
                <a:solidFill>
                  <a:srgbClr val="FF0000"/>
                </a:solidFill>
              </a:rPr>
              <a:t>Will there be any additional reduction in </a:t>
            </a:r>
          </a:p>
          <a:p>
            <a:r>
              <a:rPr lang="en-US" sz="2800" dirty="0" smtClean="0">
                <a:solidFill>
                  <a:srgbClr val="FF0000"/>
                </a:solidFill>
              </a:rPr>
              <a:t>error from including such predictors?</a:t>
            </a:r>
            <a:endParaRPr lang="en-US" sz="2800" dirty="0">
              <a:solidFill>
                <a:srgbClr val="FF0000"/>
              </a:solidFill>
            </a:endParaRPr>
          </a:p>
        </p:txBody>
      </p:sp>
    </p:spTree>
    <p:extLst>
      <p:ext uri="{BB962C8B-B14F-4D97-AF65-F5344CB8AC3E}">
        <p14:creationId xmlns:p14="http://schemas.microsoft.com/office/powerpoint/2010/main" val="20092490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First-guess errors </a:t>
            </a:r>
            <a:r>
              <a:rPr lang="en-US" i="1" dirty="0" smtClean="0"/>
              <a:t>at stations </a:t>
            </a:r>
            <a:r>
              <a:rPr lang="en-US" dirty="0" smtClean="0"/>
              <a:t/>
            </a:r>
            <a:br>
              <a:rPr lang="en-US" dirty="0" smtClean="0"/>
            </a:br>
            <a:r>
              <a:rPr lang="en-US" dirty="0" smtClean="0"/>
              <a:t>after ridge regression </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45</a:t>
            </a:fld>
            <a:endParaRPr lang="en-US"/>
          </a:p>
        </p:txBody>
      </p:sp>
      <p:pic>
        <p:nvPicPr>
          <p:cNvPr id="7" name="Picture 6" descr="onehour_fcsterrs_v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68897"/>
            <a:ext cx="5982216" cy="4486662"/>
          </a:xfrm>
          <a:prstGeom prst="rect">
            <a:avLst/>
          </a:prstGeom>
        </p:spPr>
      </p:pic>
      <p:sp>
        <p:nvSpPr>
          <p:cNvPr id="6" name="TextBox 5"/>
          <p:cNvSpPr txBox="1"/>
          <p:nvPr/>
        </p:nvSpPr>
        <p:spPr>
          <a:xfrm>
            <a:off x="5816607" y="1811082"/>
            <a:ext cx="3101073" cy="4524316"/>
          </a:xfrm>
          <a:prstGeom prst="rect">
            <a:avLst/>
          </a:prstGeom>
          <a:noFill/>
        </p:spPr>
        <p:txBody>
          <a:bodyPr wrap="square" rtlCol="0">
            <a:spAutoFit/>
          </a:bodyPr>
          <a:lstStyle/>
          <a:p>
            <a:r>
              <a:rPr lang="en-US" dirty="0" smtClean="0"/>
              <a:t>Ridge regression penalizes</a:t>
            </a:r>
          </a:p>
          <a:p>
            <a:r>
              <a:rPr lang="en-US" dirty="0" smtClean="0"/>
              <a:t>large predictor coefficients,</a:t>
            </a:r>
          </a:p>
          <a:p>
            <a:r>
              <a:rPr lang="en-US" dirty="0" smtClean="0"/>
              <a:t>as may happen with strongly</a:t>
            </a:r>
          </a:p>
          <a:p>
            <a:r>
              <a:rPr lang="en-US" dirty="0" smtClean="0"/>
              <a:t>co-linear forecasts.</a:t>
            </a:r>
          </a:p>
          <a:p>
            <a:endParaRPr lang="en-US" dirty="0"/>
          </a:p>
          <a:p>
            <a:r>
              <a:rPr lang="en-US" dirty="0" smtClean="0"/>
              <a:t>A small but noticeable further reduction of errors using predictors suggested in previous slides. </a:t>
            </a:r>
            <a:r>
              <a:rPr lang="en-US" b="1" dirty="0" smtClean="0">
                <a:solidFill>
                  <a:srgbClr val="FF0000"/>
                </a:solidFill>
              </a:rPr>
              <a:t>Half the error of RTMA at stations!</a:t>
            </a:r>
          </a:p>
          <a:p>
            <a:endParaRPr lang="en-US" dirty="0"/>
          </a:p>
          <a:p>
            <a:r>
              <a:rPr lang="en-US" dirty="0" smtClean="0"/>
              <a:t>Results are not cross validated, but for a few selected stations,</a:t>
            </a:r>
          </a:p>
          <a:p>
            <a:r>
              <a:rPr lang="en-US" dirty="0" smtClean="0"/>
              <a:t>this appeared to have a negligible effect given the large </a:t>
            </a:r>
          </a:p>
          <a:p>
            <a:r>
              <a:rPr lang="en-US" dirty="0" smtClean="0"/>
              <a:t>training sample size (&gt; 900).</a:t>
            </a:r>
          </a:p>
        </p:txBody>
      </p:sp>
    </p:spTree>
    <p:extLst>
      <p:ext uri="{BB962C8B-B14F-4D97-AF65-F5344CB8AC3E}">
        <p14:creationId xmlns:p14="http://schemas.microsoft.com/office/powerpoint/2010/main" val="38078494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Tentative conclusions regarding Best et al.</a:t>
            </a:r>
            <a:endParaRPr lang="en-US" sz="3600" dirty="0"/>
          </a:p>
        </p:txBody>
      </p:sp>
      <p:sp>
        <p:nvSpPr>
          <p:cNvPr id="3" name="Content Placeholder 2"/>
          <p:cNvSpPr>
            <a:spLocks noGrp="1"/>
          </p:cNvSpPr>
          <p:nvPr>
            <p:ph idx="1"/>
          </p:nvPr>
        </p:nvSpPr>
        <p:spPr>
          <a:xfrm>
            <a:off x="457200" y="1443398"/>
            <a:ext cx="8229600" cy="4917983"/>
          </a:xfrm>
        </p:spPr>
        <p:txBody>
          <a:bodyPr>
            <a:normAutofit fontScale="70000" lnSpcReduction="20000"/>
          </a:bodyPr>
          <a:lstStyle/>
          <a:p>
            <a:r>
              <a:rPr lang="en-US" dirty="0" smtClean="0"/>
              <a:t>Worth thinking through whether simple regression models might be worth testing in GEFS as a replacement for LSMs.</a:t>
            </a:r>
          </a:p>
          <a:p>
            <a:r>
              <a:rPr lang="en-US" dirty="0" smtClean="0"/>
              <a:t>Potential advantages:</a:t>
            </a:r>
          </a:p>
          <a:p>
            <a:pPr lvl="1"/>
            <a:r>
              <a:rPr lang="en-US" dirty="0" smtClean="0"/>
              <a:t>simple.</a:t>
            </a:r>
          </a:p>
          <a:p>
            <a:pPr lvl="1"/>
            <a:r>
              <a:rPr lang="en-US" dirty="0" smtClean="0"/>
              <a:t>generally unbiased.</a:t>
            </a:r>
          </a:p>
          <a:p>
            <a:pPr lvl="1"/>
            <a:r>
              <a:rPr lang="en-US" dirty="0" smtClean="0"/>
              <a:t>no dependence (as of yet) on precipitation analyses (difficult to obtain).</a:t>
            </a:r>
          </a:p>
          <a:p>
            <a:pPr lvl="1"/>
            <a:r>
              <a:rPr lang="en-US" dirty="0" smtClean="0"/>
              <a:t>can incorporate </a:t>
            </a:r>
            <a:r>
              <a:rPr lang="en-US" dirty="0" err="1" smtClean="0"/>
              <a:t>stochasticity</a:t>
            </a:r>
            <a:r>
              <a:rPr lang="en-US" dirty="0" smtClean="0"/>
              <a:t>.</a:t>
            </a:r>
          </a:p>
          <a:p>
            <a:pPr lvl="1"/>
            <a:r>
              <a:rPr lang="en-US" dirty="0" smtClean="0"/>
              <a:t>parallelizable, for </a:t>
            </a:r>
            <a:r>
              <a:rPr lang="en-US" dirty="0" err="1" smtClean="0"/>
              <a:t>reanalyses</a:t>
            </a:r>
            <a:r>
              <a:rPr lang="en-US" dirty="0" smtClean="0"/>
              <a:t>.</a:t>
            </a:r>
          </a:p>
          <a:p>
            <a:r>
              <a:rPr lang="en-US" dirty="0" smtClean="0"/>
              <a:t>Potential disadvantages:</a:t>
            </a:r>
          </a:p>
          <a:p>
            <a:pPr lvl="1"/>
            <a:r>
              <a:rPr lang="en-US" dirty="0" smtClean="0"/>
              <a:t>FLUXNET sites probably don’t span full range of land-surface conditions, and we need to model every location, land/ice/partial snow/partial lakes, etc..  Hence regression equations may not be universally valid, only representative if grid point has land-surface characteristics in the span of the training data.</a:t>
            </a:r>
          </a:p>
          <a:p>
            <a:pPr lvl="1"/>
            <a:r>
              <a:rPr lang="en-US" dirty="0" smtClean="0"/>
              <a:t>Not getting right answer for right reason; what’s the improvement path with a regression model?</a:t>
            </a:r>
          </a:p>
          <a:p>
            <a:pPr lvl="1"/>
            <a:endParaRPr lang="en-US" dirty="0"/>
          </a:p>
        </p:txBody>
      </p:sp>
      <p:sp>
        <p:nvSpPr>
          <p:cNvPr id="4" name="Slide Number Placeholder 3"/>
          <p:cNvSpPr>
            <a:spLocks noGrp="1"/>
          </p:cNvSpPr>
          <p:nvPr>
            <p:ph type="sldNum" sz="quarter" idx="12"/>
          </p:nvPr>
        </p:nvSpPr>
        <p:spPr/>
        <p:txBody>
          <a:bodyPr/>
          <a:lstStyle/>
          <a:p>
            <a:fld id="{7C01D722-B299-DF49-B7F7-AF14756F9F8B}" type="slidenum">
              <a:rPr lang="en-US" smtClean="0"/>
              <a:t>46</a:t>
            </a:fld>
            <a:endParaRPr lang="en-US"/>
          </a:p>
        </p:txBody>
      </p:sp>
    </p:spTree>
    <p:extLst>
      <p:ext uri="{BB962C8B-B14F-4D97-AF65-F5344CB8AC3E}">
        <p14:creationId xmlns:p14="http://schemas.microsoft.com/office/powerpoint/2010/main" val="2493644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zgif.com-maker.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9552"/>
            <a:ext cx="9144000" cy="6096000"/>
          </a:xfrm>
          <a:prstGeom prst="rect">
            <a:avLst/>
          </a:prstGeom>
        </p:spPr>
      </p:pic>
      <p:sp>
        <p:nvSpPr>
          <p:cNvPr id="2" name="Title 1"/>
          <p:cNvSpPr>
            <a:spLocks noGrp="1"/>
          </p:cNvSpPr>
          <p:nvPr>
            <p:ph type="title"/>
          </p:nvPr>
        </p:nvSpPr>
        <p:spPr>
          <a:xfrm>
            <a:off x="0" y="14893"/>
            <a:ext cx="9144000" cy="738410"/>
          </a:xfrm>
        </p:spPr>
        <p:txBody>
          <a:bodyPr>
            <a:noAutofit/>
          </a:bodyPr>
          <a:lstStyle/>
          <a:p>
            <a:r>
              <a:rPr lang="en-US" sz="3600" dirty="0" smtClean="0"/>
              <a:t>PRISM yearly cycle of </a:t>
            </a:r>
            <a:r>
              <a:rPr lang="en-US" sz="3600" dirty="0"/>
              <a:t>daily mean temperature </a:t>
            </a:r>
          </a:p>
        </p:txBody>
      </p:sp>
      <p:sp>
        <p:nvSpPr>
          <p:cNvPr id="4" name="Slide Number Placeholder 3"/>
          <p:cNvSpPr>
            <a:spLocks noGrp="1"/>
          </p:cNvSpPr>
          <p:nvPr>
            <p:ph type="sldNum" sz="quarter" idx="12"/>
          </p:nvPr>
        </p:nvSpPr>
        <p:spPr/>
        <p:txBody>
          <a:bodyPr/>
          <a:lstStyle/>
          <a:p>
            <a:fld id="{891F195F-BCCF-E348-A971-9D4E219A5191}" type="slidenum">
              <a:rPr lang="en-US" smtClean="0"/>
              <a:t>47</a:t>
            </a:fld>
            <a:endParaRPr lang="en-US"/>
          </a:p>
        </p:txBody>
      </p:sp>
      <p:sp>
        <p:nvSpPr>
          <p:cNvPr id="6" name="TextBox 5"/>
          <p:cNvSpPr txBox="1"/>
          <p:nvPr/>
        </p:nvSpPr>
        <p:spPr>
          <a:xfrm>
            <a:off x="31372" y="6135049"/>
            <a:ext cx="9112628" cy="646331"/>
          </a:xfrm>
          <a:prstGeom prst="rect">
            <a:avLst/>
          </a:prstGeom>
          <a:noFill/>
        </p:spPr>
        <p:txBody>
          <a:bodyPr wrap="none" rtlCol="0">
            <a:spAutoFit/>
          </a:bodyPr>
          <a:lstStyle/>
          <a:p>
            <a:r>
              <a:rPr lang="en-US" dirty="0" smtClean="0"/>
              <a:t>Here, a loop of spline-fitted daily temperature data based on PRISM monthly data.</a:t>
            </a:r>
          </a:p>
          <a:p>
            <a:r>
              <a:rPr lang="en-US" dirty="0" smtClean="0"/>
              <a:t>Much of spatial variations in temperature can be explained by the spatially varying climatology.</a:t>
            </a:r>
            <a:endParaRPr lang="en-US" dirty="0"/>
          </a:p>
        </p:txBody>
      </p:sp>
    </p:spTree>
    <p:extLst>
      <p:ext uri="{BB962C8B-B14F-4D97-AF65-F5344CB8AC3E}">
        <p14:creationId xmlns:p14="http://schemas.microsoft.com/office/powerpoint/2010/main" val="17092750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urnal_cycle_PRISM_data_set.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5811" y="533285"/>
            <a:ext cx="7974451" cy="5311108"/>
          </a:xfrm>
          <a:prstGeom prst="rect">
            <a:avLst/>
          </a:prstGeom>
        </p:spPr>
      </p:pic>
      <p:sp>
        <p:nvSpPr>
          <p:cNvPr id="2" name="Title 1"/>
          <p:cNvSpPr>
            <a:spLocks noGrp="1"/>
          </p:cNvSpPr>
          <p:nvPr>
            <p:ph type="title"/>
          </p:nvPr>
        </p:nvSpPr>
        <p:spPr>
          <a:xfrm>
            <a:off x="187606" y="0"/>
            <a:ext cx="8875218" cy="749913"/>
          </a:xfrm>
        </p:spPr>
        <p:txBody>
          <a:bodyPr>
            <a:noAutofit/>
          </a:bodyPr>
          <a:lstStyle/>
          <a:p>
            <a:r>
              <a:rPr lang="en-US" sz="2800" dirty="0" smtClean="0"/>
              <a:t>PRISM-based estimate of daily diurnal cycle for July 14</a:t>
            </a:r>
            <a:endParaRPr lang="en-US" sz="2800" dirty="0"/>
          </a:p>
        </p:txBody>
      </p:sp>
      <p:sp>
        <p:nvSpPr>
          <p:cNvPr id="4" name="Slide Number Placeholder 3"/>
          <p:cNvSpPr>
            <a:spLocks noGrp="1"/>
          </p:cNvSpPr>
          <p:nvPr>
            <p:ph type="sldNum" sz="quarter" idx="12"/>
          </p:nvPr>
        </p:nvSpPr>
        <p:spPr/>
        <p:txBody>
          <a:bodyPr/>
          <a:lstStyle/>
          <a:p>
            <a:fld id="{891F195F-BCCF-E348-A971-9D4E219A5191}" type="slidenum">
              <a:rPr lang="en-US" smtClean="0"/>
              <a:t>48</a:t>
            </a:fld>
            <a:endParaRPr lang="en-US"/>
          </a:p>
        </p:txBody>
      </p:sp>
      <p:sp>
        <p:nvSpPr>
          <p:cNvPr id="3" name="TextBox 2"/>
          <p:cNvSpPr txBox="1"/>
          <p:nvPr/>
        </p:nvSpPr>
        <p:spPr>
          <a:xfrm>
            <a:off x="187606" y="5842337"/>
            <a:ext cx="8687719" cy="1015663"/>
          </a:xfrm>
          <a:prstGeom prst="rect">
            <a:avLst/>
          </a:prstGeom>
          <a:noFill/>
        </p:spPr>
        <p:txBody>
          <a:bodyPr wrap="none" rtlCol="0">
            <a:spAutoFit/>
          </a:bodyPr>
          <a:lstStyle/>
          <a:p>
            <a:r>
              <a:rPr lang="en-US" sz="2000" dirty="0" smtClean="0"/>
              <a:t>Based on PRISM max and min climatology together with diurnal cycle information</a:t>
            </a:r>
          </a:p>
          <a:p>
            <a:r>
              <a:rPr lang="en-US" sz="2000" dirty="0" smtClean="0"/>
              <a:t>at stations spatially analyzed to a grid.  The climatological diurnal cycle also </a:t>
            </a:r>
          </a:p>
          <a:p>
            <a:r>
              <a:rPr lang="en-US" sz="2000" dirty="0" smtClean="0"/>
              <a:t>explains a lot of the temperature variation.</a:t>
            </a:r>
            <a:endParaRPr lang="en-US" sz="2000" dirty="0"/>
          </a:p>
        </p:txBody>
      </p:sp>
    </p:spTree>
    <p:extLst>
      <p:ext uri="{BB962C8B-B14F-4D97-AF65-F5344CB8AC3E}">
        <p14:creationId xmlns:p14="http://schemas.microsoft.com/office/powerpoint/2010/main" val="17190726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7470"/>
          </a:xfrm>
        </p:spPr>
        <p:txBody>
          <a:bodyPr/>
          <a:lstStyle/>
          <a:p>
            <a:r>
              <a:rPr lang="en-US" dirty="0" smtClean="0"/>
              <a:t>20-km WRF simulation differences</a:t>
            </a:r>
            <a:endParaRPr lang="en-US" dirty="0"/>
          </a:p>
        </p:txBody>
      </p:sp>
      <p:pic>
        <p:nvPicPr>
          <p:cNvPr id="4" name="Picture 3" descr="Screen Shot 2015-08-19 at 3.1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4" y="1458981"/>
            <a:ext cx="6092807" cy="5283560"/>
          </a:xfrm>
          <a:prstGeom prst="rect">
            <a:avLst/>
          </a:prstGeom>
        </p:spPr>
      </p:pic>
      <p:sp>
        <p:nvSpPr>
          <p:cNvPr id="5" name="TextBox 4"/>
          <p:cNvSpPr txBox="1"/>
          <p:nvPr/>
        </p:nvSpPr>
        <p:spPr>
          <a:xfrm>
            <a:off x="6272101" y="1542952"/>
            <a:ext cx="2788293" cy="2308324"/>
          </a:xfrm>
          <a:prstGeom prst="rect">
            <a:avLst/>
          </a:prstGeom>
          <a:noFill/>
        </p:spPr>
        <p:txBody>
          <a:bodyPr wrap="none" rtlCol="0">
            <a:spAutoFit/>
          </a:bodyPr>
          <a:lstStyle/>
          <a:p>
            <a:r>
              <a:rPr lang="en-US" dirty="0" smtClean="0"/>
              <a:t>Still significant differences</a:t>
            </a:r>
          </a:p>
          <a:p>
            <a:r>
              <a:rPr lang="en-US" dirty="0" smtClean="0"/>
              <a:t>in some aspects of the</a:t>
            </a:r>
          </a:p>
          <a:p>
            <a:r>
              <a:rPr lang="en-US" dirty="0" smtClean="0"/>
              <a:t>precipitation </a:t>
            </a:r>
            <a:r>
              <a:rPr lang="en-US" dirty="0" smtClean="0"/>
              <a:t>forecasts with</a:t>
            </a:r>
          </a:p>
          <a:p>
            <a:r>
              <a:rPr lang="en-US" dirty="0" smtClean="0"/>
              <a:t>parameterized deep</a:t>
            </a:r>
          </a:p>
          <a:p>
            <a:r>
              <a:rPr lang="en-US" dirty="0" smtClean="0"/>
              <a:t>convection.</a:t>
            </a:r>
            <a:endParaRPr lang="en-US" dirty="0" smtClean="0"/>
          </a:p>
          <a:p>
            <a:endParaRPr lang="en-US" dirty="0"/>
          </a:p>
          <a:p>
            <a:r>
              <a:rPr lang="en-US" dirty="0" smtClean="0"/>
              <a:t>Less differences in aspects</a:t>
            </a:r>
          </a:p>
          <a:p>
            <a:r>
              <a:rPr lang="en-US" dirty="0" smtClean="0"/>
              <a:t>of the surface temperature.</a:t>
            </a:r>
            <a:endParaRPr lang="en-US" dirty="0"/>
          </a:p>
        </p:txBody>
      </p:sp>
      <p:sp>
        <p:nvSpPr>
          <p:cNvPr id="6" name="Slide Number Placeholder 5"/>
          <p:cNvSpPr>
            <a:spLocks noGrp="1"/>
          </p:cNvSpPr>
          <p:nvPr>
            <p:ph type="sldNum" sz="quarter" idx="12"/>
          </p:nvPr>
        </p:nvSpPr>
        <p:spPr/>
        <p:txBody>
          <a:bodyPr/>
          <a:lstStyle/>
          <a:p>
            <a:fld id="{7C01D722-B299-DF49-B7F7-AF14756F9F8B}" type="slidenum">
              <a:rPr lang="en-US" smtClean="0"/>
              <a:t>5</a:t>
            </a:fld>
            <a:endParaRPr lang="en-US"/>
          </a:p>
        </p:txBody>
      </p:sp>
    </p:spTree>
    <p:extLst>
      <p:ext uri="{BB962C8B-B14F-4D97-AF65-F5344CB8AC3E}">
        <p14:creationId xmlns:p14="http://schemas.microsoft.com/office/powerpoint/2010/main" val="2472882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192"/>
            <a:ext cx="8229600" cy="1143000"/>
          </a:xfrm>
        </p:spPr>
        <p:txBody>
          <a:bodyPr>
            <a:noAutofit/>
          </a:bodyPr>
          <a:lstStyle/>
          <a:p>
            <a:r>
              <a:rPr lang="en-US" sz="3600" dirty="0" smtClean="0"/>
              <a:t>Why are NWP background forecasts of 2-m temperature sometimes biased?</a:t>
            </a:r>
            <a:endParaRPr lang="en-US" sz="3600" dirty="0"/>
          </a:p>
        </p:txBody>
      </p:sp>
      <p:pic>
        <p:nvPicPr>
          <p:cNvPr id="4" name="Picture 3"/>
          <p:cNvPicPr>
            <a:picLocks noChangeAspect="1"/>
          </p:cNvPicPr>
          <p:nvPr/>
        </p:nvPicPr>
        <p:blipFill>
          <a:blip r:embed="rId2"/>
          <a:stretch>
            <a:fillRect/>
          </a:stretch>
        </p:blipFill>
        <p:spPr>
          <a:xfrm>
            <a:off x="0" y="1472289"/>
            <a:ext cx="9144000" cy="5385711"/>
          </a:xfrm>
          <a:prstGeom prst="rect">
            <a:avLst/>
          </a:prstGeom>
        </p:spPr>
      </p:pic>
      <p:sp>
        <p:nvSpPr>
          <p:cNvPr id="3" name="Slide Number Placeholder 2"/>
          <p:cNvSpPr>
            <a:spLocks noGrp="1"/>
          </p:cNvSpPr>
          <p:nvPr>
            <p:ph type="sldNum" sz="quarter" idx="12"/>
          </p:nvPr>
        </p:nvSpPr>
        <p:spPr/>
        <p:txBody>
          <a:bodyPr/>
          <a:lstStyle/>
          <a:p>
            <a:fld id="{891F195F-BCCF-E348-A971-9D4E219A5191}" type="slidenum">
              <a:rPr lang="en-US" smtClean="0"/>
              <a:t>6</a:t>
            </a:fld>
            <a:endParaRPr lang="en-US"/>
          </a:p>
        </p:txBody>
      </p:sp>
    </p:spTree>
    <p:extLst>
      <p:ext uri="{BB962C8B-B14F-4D97-AF65-F5344CB8AC3E}">
        <p14:creationId xmlns:p14="http://schemas.microsoft.com/office/powerpoint/2010/main" val="34470660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387"/>
            <a:ext cx="8229600" cy="1143000"/>
          </a:xfrm>
        </p:spPr>
        <p:txBody>
          <a:bodyPr>
            <a:noAutofit/>
          </a:bodyPr>
          <a:lstStyle/>
          <a:p>
            <a:r>
              <a:rPr lang="en-US" sz="3600" dirty="0" smtClean="0"/>
              <a:t>Why are NWP background forecasts of 2-m temperature sometimes biased?</a:t>
            </a:r>
            <a:endParaRPr lang="en-US" sz="3600" dirty="0"/>
          </a:p>
        </p:txBody>
      </p:sp>
      <p:pic>
        <p:nvPicPr>
          <p:cNvPr id="4" name="Picture 3"/>
          <p:cNvPicPr>
            <a:picLocks noChangeAspect="1"/>
          </p:cNvPicPr>
          <p:nvPr/>
        </p:nvPicPr>
        <p:blipFill>
          <a:blip r:embed="rId2"/>
          <a:stretch>
            <a:fillRect/>
          </a:stretch>
        </p:blipFill>
        <p:spPr>
          <a:xfrm>
            <a:off x="0" y="1472289"/>
            <a:ext cx="9144000" cy="5385711"/>
          </a:xfrm>
          <a:prstGeom prst="rect">
            <a:avLst/>
          </a:prstGeom>
        </p:spPr>
      </p:pic>
      <p:sp>
        <p:nvSpPr>
          <p:cNvPr id="3" name="Slide Number Placeholder 2"/>
          <p:cNvSpPr>
            <a:spLocks noGrp="1"/>
          </p:cNvSpPr>
          <p:nvPr>
            <p:ph type="sldNum" sz="quarter" idx="12"/>
          </p:nvPr>
        </p:nvSpPr>
        <p:spPr/>
        <p:txBody>
          <a:bodyPr/>
          <a:lstStyle/>
          <a:p>
            <a:fld id="{891F195F-BCCF-E348-A971-9D4E219A5191}" type="slidenum">
              <a:rPr lang="en-US" smtClean="0"/>
              <a:t>7</a:t>
            </a:fld>
            <a:endParaRPr lang="en-US"/>
          </a:p>
        </p:txBody>
      </p:sp>
      <p:sp>
        <p:nvSpPr>
          <p:cNvPr id="5" name="Rectangle 4"/>
          <p:cNvSpPr/>
          <p:nvPr/>
        </p:nvSpPr>
        <p:spPr>
          <a:xfrm>
            <a:off x="124244" y="3327183"/>
            <a:ext cx="8779896" cy="171191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34683" y="4185361"/>
            <a:ext cx="4210485" cy="82442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Clouds are very difficult to predict well in NWP models, often producing biased estimated of downward solar radiation.</a:t>
            </a:r>
            <a:endParaRPr lang="en-US" b="1" dirty="0">
              <a:solidFill>
                <a:srgbClr val="FF0000"/>
              </a:solidFill>
            </a:endParaRPr>
          </a:p>
        </p:txBody>
      </p:sp>
    </p:spTree>
    <p:extLst>
      <p:ext uri="{BB962C8B-B14F-4D97-AF65-F5344CB8AC3E}">
        <p14:creationId xmlns:p14="http://schemas.microsoft.com/office/powerpoint/2010/main" val="34579836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192"/>
            <a:ext cx="8229600" cy="1143000"/>
          </a:xfrm>
        </p:spPr>
        <p:txBody>
          <a:bodyPr>
            <a:noAutofit/>
          </a:bodyPr>
          <a:lstStyle/>
          <a:p>
            <a:r>
              <a:rPr lang="en-US" sz="3600" dirty="0" smtClean="0"/>
              <a:t>Why are NWP background forecasts of 2-m temperature often biased?</a:t>
            </a:r>
            <a:endParaRPr lang="en-US" sz="3600" dirty="0"/>
          </a:p>
        </p:txBody>
      </p:sp>
      <p:pic>
        <p:nvPicPr>
          <p:cNvPr id="4" name="Picture 3"/>
          <p:cNvPicPr>
            <a:picLocks noChangeAspect="1"/>
          </p:cNvPicPr>
          <p:nvPr/>
        </p:nvPicPr>
        <p:blipFill>
          <a:blip r:embed="rId2"/>
          <a:stretch>
            <a:fillRect/>
          </a:stretch>
        </p:blipFill>
        <p:spPr>
          <a:xfrm>
            <a:off x="0" y="1472289"/>
            <a:ext cx="9144000" cy="5385711"/>
          </a:xfrm>
          <a:prstGeom prst="rect">
            <a:avLst/>
          </a:prstGeom>
        </p:spPr>
      </p:pic>
      <p:sp>
        <p:nvSpPr>
          <p:cNvPr id="3" name="Slide Number Placeholder 2"/>
          <p:cNvSpPr>
            <a:spLocks noGrp="1"/>
          </p:cNvSpPr>
          <p:nvPr>
            <p:ph type="sldNum" sz="quarter" idx="12"/>
          </p:nvPr>
        </p:nvSpPr>
        <p:spPr/>
        <p:txBody>
          <a:bodyPr/>
          <a:lstStyle/>
          <a:p>
            <a:fld id="{891F195F-BCCF-E348-A971-9D4E219A5191}" type="slidenum">
              <a:rPr lang="en-US" smtClean="0"/>
              <a:t>8</a:t>
            </a:fld>
            <a:endParaRPr lang="en-US"/>
          </a:p>
        </p:txBody>
      </p:sp>
      <p:sp>
        <p:nvSpPr>
          <p:cNvPr id="6" name="Rectangle 5"/>
          <p:cNvSpPr/>
          <p:nvPr/>
        </p:nvSpPr>
        <p:spPr>
          <a:xfrm>
            <a:off x="234682" y="4351124"/>
            <a:ext cx="6557313" cy="162125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Energy-balance problems: </a:t>
            </a:r>
            <a:r>
              <a:rPr lang="en-US" dirty="0" smtClean="0">
                <a:solidFill>
                  <a:srgbClr val="FF0000"/>
                </a:solidFill>
              </a:rPr>
              <a:t>Partitioning into latent heat flux (evaporation), sensible heat flux (change in air temperature) and ground heat flux (soil temperature change) may depend critically on hard-to estimate variables and parameters such as soil moisture, roughness lengths, soil hydraulic conductivity, </a:t>
            </a:r>
            <a:r>
              <a:rPr lang="en-US" dirty="0" err="1" smtClean="0">
                <a:solidFill>
                  <a:srgbClr val="FF0000"/>
                </a:solidFill>
              </a:rPr>
              <a:t>stomatal</a:t>
            </a:r>
            <a:r>
              <a:rPr lang="en-US" dirty="0" smtClean="0">
                <a:solidFill>
                  <a:srgbClr val="FF0000"/>
                </a:solidFill>
              </a:rPr>
              <a:t> resistance.</a:t>
            </a:r>
          </a:p>
          <a:p>
            <a:pPr algn="ctr"/>
            <a:r>
              <a:rPr lang="en-US" dirty="0" smtClean="0">
                <a:solidFill>
                  <a:srgbClr val="FF0000"/>
                </a:solidFill>
              </a:rPr>
              <a:t>Also possible structural errors in LSMs.</a:t>
            </a:r>
            <a:endParaRPr lang="en-US" dirty="0">
              <a:solidFill>
                <a:srgbClr val="FF0000"/>
              </a:solidFill>
            </a:endParaRPr>
          </a:p>
        </p:txBody>
      </p:sp>
      <p:sp>
        <p:nvSpPr>
          <p:cNvPr id="5" name="Rectangle 4"/>
          <p:cNvSpPr/>
          <p:nvPr/>
        </p:nvSpPr>
        <p:spPr>
          <a:xfrm>
            <a:off x="0" y="4261486"/>
            <a:ext cx="8779896" cy="2475714"/>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1471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8-18 at 10.54.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46"/>
            <a:ext cx="9144000" cy="5723906"/>
          </a:xfrm>
          <a:prstGeom prst="rect">
            <a:avLst/>
          </a:prstGeom>
        </p:spPr>
      </p:pic>
      <p:sp>
        <p:nvSpPr>
          <p:cNvPr id="4" name="Slide Number Placeholder 3"/>
          <p:cNvSpPr>
            <a:spLocks noGrp="1"/>
          </p:cNvSpPr>
          <p:nvPr>
            <p:ph type="sldNum" sz="quarter" idx="12"/>
          </p:nvPr>
        </p:nvSpPr>
        <p:spPr/>
        <p:txBody>
          <a:bodyPr/>
          <a:lstStyle/>
          <a:p>
            <a:fld id="{891F195F-BCCF-E348-A971-9D4E219A5191}" type="slidenum">
              <a:rPr lang="en-US" smtClean="0"/>
              <a:t>9</a:t>
            </a:fld>
            <a:endParaRPr lang="en-US"/>
          </a:p>
        </p:txBody>
      </p:sp>
      <p:sp>
        <p:nvSpPr>
          <p:cNvPr id="7" name="TextBox 6"/>
          <p:cNvSpPr txBox="1"/>
          <p:nvPr/>
        </p:nvSpPr>
        <p:spPr>
          <a:xfrm>
            <a:off x="997051" y="361735"/>
            <a:ext cx="1496415" cy="276999"/>
          </a:xfrm>
          <a:prstGeom prst="rect">
            <a:avLst/>
          </a:prstGeom>
          <a:noFill/>
        </p:spPr>
        <p:txBody>
          <a:bodyPr wrap="none" rtlCol="0">
            <a:spAutoFit/>
          </a:bodyPr>
          <a:lstStyle/>
          <a:p>
            <a:r>
              <a:rPr lang="en-US" sz="1200" i="1" dirty="0" smtClean="0">
                <a:latin typeface="Times New Roman"/>
                <a:cs typeface="Times New Roman"/>
              </a:rPr>
              <a:t>J Hydrometeorology</a:t>
            </a:r>
            <a:endParaRPr lang="en-US" sz="1200" i="1" dirty="0">
              <a:latin typeface="Times New Roman"/>
              <a:cs typeface="Times New Roman"/>
            </a:endParaRPr>
          </a:p>
        </p:txBody>
      </p:sp>
    </p:spTree>
    <p:extLst>
      <p:ext uri="{BB962C8B-B14F-4D97-AF65-F5344CB8AC3E}">
        <p14:creationId xmlns:p14="http://schemas.microsoft.com/office/powerpoint/2010/main" val="154267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5572</TotalTime>
  <Words>3429</Words>
  <Application>Microsoft Macintosh PowerPoint</Application>
  <PresentationFormat>On-screen Show (4:3)</PresentationFormat>
  <Paragraphs>308</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Guided discussion of   “The Plumbing of Land Surface Models: Benchmarking  Model Performance” by Martin Best et al. J. Hydrometeorology, June 2015</vt:lpstr>
      <vt:lpstr>Why should us ensemble types care about the land surface?</vt:lpstr>
      <vt:lpstr>Results from Sutton et al. (2006)</vt:lpstr>
      <vt:lpstr>5-km WRF simulation differences</vt:lpstr>
      <vt:lpstr>20-km WRF simulation differences</vt:lpstr>
      <vt:lpstr>Why are NWP background forecasts of 2-m temperature sometimes biased?</vt:lpstr>
      <vt:lpstr>Why are NWP background forecasts of 2-m temperature sometimes biased?</vt:lpstr>
      <vt:lpstr>Why are NWP background forecasts of 2-m temperature often biased?</vt:lpstr>
      <vt:lpstr>PowerPoint Presentation</vt:lpstr>
      <vt:lpstr>Abstract</vt:lpstr>
      <vt:lpstr>“Evaluation” vs. “comparison” vs. “benchmarking”</vt:lpstr>
      <vt:lpstr>PowerPoint Presentation</vt:lpstr>
      <vt:lpstr>PowerPoint Presentation</vt:lpstr>
      <vt:lpstr>PowerPoint Presentation</vt:lpstr>
      <vt:lpstr>PowerPoint Presentation</vt:lpstr>
      <vt:lpstr>PowerPoint Presentation</vt:lpstr>
      <vt:lpstr>FLUXNET site information</vt:lpstr>
      <vt:lpstr>Map of FLUXNET sites</vt:lpstr>
      <vt:lpstr>Statistical  metrics</vt:lpstr>
      <vt:lpstr>Physical benchmarks</vt:lpstr>
      <vt:lpstr>Empirical benchmarks (i.e., statistical models)</vt:lpstr>
      <vt:lpstr>k-means clustering</vt:lpstr>
      <vt:lpstr>k-means clustering example</vt:lpstr>
      <vt:lpstr>Results</vt:lpstr>
      <vt:lpstr>PLUMBER results</vt:lpstr>
      <vt:lpstr>5th and 95th percentiles</vt:lpstr>
      <vt:lpstr>Illustration of smoothing nature of empirical benchmark</vt:lpstr>
      <vt:lpstr>Skewness, kurtosis, overlap.</vt:lpstr>
      <vt:lpstr>Best et al.’s discussion</vt:lpstr>
      <vt:lpstr>Best et al: challenging conceptual view of energy partition at surface</vt:lpstr>
      <vt:lpstr>Some thoughts re: ensembles.</vt:lpstr>
      <vt:lpstr>My own benchmarking (of 1-h surface temperature forecasts)   [motivated by a desire to improve upon RTMA]</vt:lpstr>
      <vt:lpstr>Time series of observed temperatures and deviations at Albany, NY</vt:lpstr>
      <vt:lpstr>Climatology for Albany NY, 00 UTC</vt:lpstr>
      <vt:lpstr>Albany, NY climatological diurnal cycle</vt:lpstr>
      <vt:lpstr>Proposed statistical model  to generate first guess (at stations)</vt:lpstr>
      <vt:lpstr>Procedures</vt:lpstr>
      <vt:lpstr>Proposed statistical model  to generate first guess</vt:lpstr>
      <vt:lpstr>How does last hour’s temperature deviation from climatology predict this hour’s temperature deviation?</vt:lpstr>
      <vt:lpstr>How does last hour’s temperature deviation from climatology predict this hour’s temperature deviation?</vt:lpstr>
      <vt:lpstr>How does last hour’s temperature deviation from climatology predict this hour’s temperature deviation?</vt:lpstr>
      <vt:lpstr>RMSE’s across CONUS, July 00 UTC</vt:lpstr>
      <vt:lpstr>Comparison vs. RTMA</vt:lpstr>
      <vt:lpstr>Better yet? Proposed statistical model</vt:lpstr>
      <vt:lpstr>First-guess errors at stations  after ridge regression </vt:lpstr>
      <vt:lpstr>Tentative conclusions regarding Best et al.</vt:lpstr>
      <vt:lpstr>PRISM yearly cycle of daily mean temperature </vt:lpstr>
      <vt:lpstr>PRISM-based estimate of daily diurnal cycle for July 14</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discussion of   “The Plumbing of Land Surface Models: Benchmarking Model Performance” by Martin Best et al.</dc:title>
  <dc:creator>Tom Hamill</dc:creator>
  <cp:lastModifiedBy>Tom Hamill</cp:lastModifiedBy>
  <cp:revision>15</cp:revision>
  <dcterms:created xsi:type="dcterms:W3CDTF">2015-08-19T21:06:43Z</dcterms:created>
  <dcterms:modified xsi:type="dcterms:W3CDTF">2015-08-24T15:37:27Z</dcterms:modified>
</cp:coreProperties>
</file>