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vml" ContentType="application/vnd.openxmlformats-officedocument.vmlDrawing"/>
  <Default Extension="emf" ContentType="image/x-em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343" r:id="rId3"/>
    <p:sldId id="356" r:id="rId4"/>
    <p:sldId id="409" r:id="rId5"/>
    <p:sldId id="340" r:id="rId6"/>
    <p:sldId id="358" r:id="rId7"/>
    <p:sldId id="359" r:id="rId8"/>
    <p:sldId id="341" r:id="rId9"/>
    <p:sldId id="357" r:id="rId10"/>
    <p:sldId id="381" r:id="rId11"/>
    <p:sldId id="361" r:id="rId12"/>
    <p:sldId id="360" r:id="rId13"/>
    <p:sldId id="394" r:id="rId14"/>
    <p:sldId id="310" r:id="rId15"/>
    <p:sldId id="322" r:id="rId16"/>
    <p:sldId id="314" r:id="rId17"/>
    <p:sldId id="399" r:id="rId18"/>
    <p:sldId id="378" r:id="rId19"/>
    <p:sldId id="391" r:id="rId20"/>
    <p:sldId id="400" r:id="rId21"/>
    <p:sldId id="369" r:id="rId22"/>
    <p:sldId id="395" r:id="rId23"/>
    <p:sldId id="397" r:id="rId24"/>
    <p:sldId id="398" r:id="rId25"/>
    <p:sldId id="353" r:id="rId26"/>
    <p:sldId id="389" r:id="rId27"/>
    <p:sldId id="350" r:id="rId28"/>
    <p:sldId id="351" r:id="rId29"/>
    <p:sldId id="407" r:id="rId30"/>
    <p:sldId id="388" r:id="rId31"/>
    <p:sldId id="401" r:id="rId32"/>
    <p:sldId id="402" r:id="rId33"/>
    <p:sldId id="403" r:id="rId34"/>
    <p:sldId id="404" r:id="rId35"/>
    <p:sldId id="405" r:id="rId36"/>
    <p:sldId id="40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p:restoredTop sz="94677"/>
  </p:normalViewPr>
  <p:slideViewPr>
    <p:cSldViewPr snapToGrid="0" snapToObjects="1">
      <p:cViewPr>
        <p:scale>
          <a:sx n="99" d="100"/>
          <a:sy n="99" d="100"/>
        </p:scale>
        <p:origin x="192"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5BDAD-7B1A-D142-AB8F-A4AE71AA2722}" type="datetimeFigureOut">
              <a:rPr lang="en-US" smtClean="0"/>
              <a:t>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B810D-3825-7D42-8F2A-C4A65AC77116}" type="slidenum">
              <a:rPr lang="en-US" smtClean="0"/>
              <a:t>‹#›</a:t>
            </a:fld>
            <a:endParaRPr lang="en-US"/>
          </a:p>
        </p:txBody>
      </p:sp>
    </p:spTree>
    <p:extLst>
      <p:ext uri="{BB962C8B-B14F-4D97-AF65-F5344CB8AC3E}">
        <p14:creationId xmlns:p14="http://schemas.microsoft.com/office/powerpoint/2010/main" val="1231603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C6A35D-2A47-1646-A8EC-980A132CA5C3}" type="datetime1">
              <a:rPr lang="en-US" smtClean="0"/>
              <a:t>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428699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BB4539-22FC-3441-952D-905E80FED934}" type="datetime1">
              <a:rPr lang="en-US" smtClean="0"/>
              <a:t>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374890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186D36-64E1-4044-81B4-B2A1F1949705}" type="datetime1">
              <a:rPr lang="en-US" smtClean="0"/>
              <a:t>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859213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B89316-6434-9140-B741-5B6D54A014FC}" type="datetime1">
              <a:rPr lang="en-US" smtClean="0"/>
              <a:t>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89559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EEEF46-8D01-C24B-8FEF-E923936330BA}" type="datetime1">
              <a:rPr lang="en-US" smtClean="0"/>
              <a:t>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5017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3B0DD8-1AEC-904B-AE3A-F35C60DAF382}" type="datetime1">
              <a:rPr lang="en-US" smtClean="0"/>
              <a:t>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521585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7884E1-9C9A-7A41-A657-A4532172EA23}" type="datetime1">
              <a:rPr lang="en-US" smtClean="0"/>
              <a:t>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055272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DDA425-AEEF-C345-BDF4-7CADB569FF57}" type="datetime1">
              <a:rPr lang="en-US" smtClean="0"/>
              <a:t>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203807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ED7D1F-C61B-EF4E-8976-8CB5DF20AC12}" type="datetime1">
              <a:rPr lang="en-US" smtClean="0"/>
              <a:t>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587750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C401E-8EEF-CB49-AD3D-8FBDE8CEACBC}" type="datetime1">
              <a:rPr lang="en-US" smtClean="0"/>
              <a:t>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6946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30B624-17B1-9A4C-9B25-D641E02CE981}" type="datetime1">
              <a:rPr lang="en-US" smtClean="0"/>
              <a:t>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5099C4-F8E9-DE4A-8183-3503EE245662}" type="slidenum">
              <a:rPr lang="en-US" smtClean="0"/>
              <a:t>‹#›</a:t>
            </a:fld>
            <a:endParaRPr lang="en-US"/>
          </a:p>
        </p:txBody>
      </p:sp>
    </p:spTree>
    <p:extLst>
      <p:ext uri="{BB962C8B-B14F-4D97-AF65-F5344CB8AC3E}">
        <p14:creationId xmlns:p14="http://schemas.microsoft.com/office/powerpoint/2010/main" val="16155179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61525-2997-5C45-A27A-5FE00F2F013B}" type="datetime1">
              <a:rPr lang="en-US" smtClean="0"/>
              <a:t>1/20/17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099C4-F8E9-DE4A-8183-3503EE245662}" type="slidenum">
              <a:rPr lang="en-US" smtClean="0"/>
              <a:t>‹#›</a:t>
            </a:fld>
            <a:endParaRPr lang="en-US"/>
          </a:p>
        </p:txBody>
      </p:sp>
    </p:spTree>
    <p:extLst>
      <p:ext uri="{BB962C8B-B14F-4D97-AF65-F5344CB8AC3E}">
        <p14:creationId xmlns:p14="http://schemas.microsoft.com/office/powerpoint/2010/main" val="254294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tom.hamill@noaa.gov"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hyperlink" Target="http://journals.ametsoc.org/doi/pdf/10.1175/MWR-D-15-0061.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hyperlink" Target="http://journals.ametsoc.org/doi/pdf/10.1175/MWR-D-15-0004.1" TargetMode="External"/><Relationship Id="rId4" Type="http://schemas.openxmlformats.org/officeDocument/2006/relationships/hyperlink" Target="https://www.esrl.noaa.gov/psd/people/tom.hamill/Analog-CCPA-MWRexpedited-Hamill-AppA-v2.pdf" TargetMode="External"/><Relationship Id="rId5" Type="http://schemas.openxmlformats.org/officeDocument/2006/relationships/hyperlink" Target="https://www.esrl.noaa.gov/psd/people/tom.hamill/Analog-CCPA-MWRexpedited-Hamill-AppB-v2.pdf" TargetMode="External"/><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8.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esrl.noaa.gov/psd/people/tom.hamill/POP12_QPF_article_Hamill.docx" TargetMode="External"/><Relationship Id="rId4" Type="http://schemas.openxmlformats.org/officeDocument/2006/relationships/hyperlink" Target="https://www.esrl.noaa.gov/psd/people/tom.hamill/OnlineAppendixASupplementallocations.docx" TargetMode="External"/><Relationship Id="rId5" Type="http://schemas.openxmlformats.org/officeDocument/2006/relationships/hyperlink" Target="https://www.esrl.noaa.gov/psd/people/tom.hamill/OnlineappendixBApplicationofSavitzky-GolaysmoothingtoPOP12andQPF06.docx" TargetMode="External"/><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069" y="2192206"/>
            <a:ext cx="11515240" cy="2387600"/>
          </a:xfrm>
        </p:spPr>
        <p:txBody>
          <a:bodyPr>
            <a:normAutofit fontScale="90000"/>
          </a:bodyPr>
          <a:lstStyle/>
          <a:p>
            <a:r>
              <a:rPr lang="en-US" b="1" dirty="0" smtClean="0"/>
              <a:t>The US National Blend of Models </a:t>
            </a:r>
            <a:br>
              <a:rPr lang="en-US" b="1" dirty="0" smtClean="0"/>
            </a:br>
            <a:r>
              <a:rPr lang="en-US" b="1" dirty="0" smtClean="0"/>
              <a:t>POP12 algorithm: new best-member dressing with Gamma-distributed noise.</a:t>
            </a:r>
            <a:endParaRPr lang="en-US" sz="2700" dirty="0"/>
          </a:p>
        </p:txBody>
      </p:sp>
      <p:sp>
        <p:nvSpPr>
          <p:cNvPr id="4" name="Slide Number Placeholder 3"/>
          <p:cNvSpPr>
            <a:spLocks noGrp="1"/>
          </p:cNvSpPr>
          <p:nvPr>
            <p:ph type="sldNum" sz="quarter" idx="12"/>
          </p:nvPr>
        </p:nvSpPr>
        <p:spPr/>
        <p:txBody>
          <a:bodyPr/>
          <a:lstStyle/>
          <a:p>
            <a:fld id="{435099C4-F8E9-DE4A-8183-3503EE245662}" type="slidenum">
              <a:rPr lang="en-US" smtClean="0"/>
              <a:t>1</a:t>
            </a:fld>
            <a:endParaRPr lang="en-US"/>
          </a:p>
        </p:txBody>
      </p:sp>
      <p:sp>
        <p:nvSpPr>
          <p:cNvPr id="3" name="TextBox 2"/>
          <p:cNvSpPr txBox="1"/>
          <p:nvPr/>
        </p:nvSpPr>
        <p:spPr>
          <a:xfrm>
            <a:off x="419478" y="4765375"/>
            <a:ext cx="11069632" cy="1354217"/>
          </a:xfrm>
          <a:prstGeom prst="rect">
            <a:avLst/>
          </a:prstGeom>
          <a:noFill/>
        </p:spPr>
        <p:txBody>
          <a:bodyPr wrap="none" rtlCol="0">
            <a:spAutoFit/>
          </a:bodyPr>
          <a:lstStyle/>
          <a:p>
            <a:pPr algn="ctr"/>
            <a:r>
              <a:rPr lang="en-US" sz="3200" dirty="0" smtClean="0">
                <a:solidFill>
                  <a:schemeClr val="bg1">
                    <a:lumMod val="50000"/>
                  </a:schemeClr>
                </a:solidFill>
              </a:rPr>
              <a:t>Tom Hamill, </a:t>
            </a:r>
            <a:r>
              <a:rPr lang="en-US" sz="3200" dirty="0" smtClean="0">
                <a:solidFill>
                  <a:schemeClr val="bg1">
                    <a:lumMod val="50000"/>
                  </a:schemeClr>
                </a:solidFill>
              </a:rPr>
              <a:t>ESRL Physical Sciences Division</a:t>
            </a:r>
            <a:endParaRPr lang="en-US" sz="3200" dirty="0" smtClean="0">
              <a:solidFill>
                <a:schemeClr val="bg1">
                  <a:lumMod val="50000"/>
                </a:schemeClr>
              </a:solidFill>
            </a:endParaRPr>
          </a:p>
          <a:p>
            <a:pPr algn="ctr"/>
            <a:r>
              <a:rPr lang="en-US" sz="3200" dirty="0" smtClean="0">
                <a:solidFill>
                  <a:schemeClr val="bg1">
                    <a:lumMod val="50000"/>
                  </a:schemeClr>
                </a:solidFill>
                <a:hlinkClick r:id="rId2"/>
              </a:rPr>
              <a:t>tom.hamill@noaa.gov</a:t>
            </a:r>
            <a:r>
              <a:rPr lang="en-US" sz="3200" dirty="0" smtClean="0">
                <a:solidFill>
                  <a:schemeClr val="bg1">
                    <a:lumMod val="50000"/>
                  </a:schemeClr>
                </a:solidFill>
              </a:rPr>
              <a:t>  +1 (303) 497-3060</a:t>
            </a:r>
          </a:p>
          <a:p>
            <a:pPr algn="ctr"/>
            <a:r>
              <a:rPr lang="en-US" dirty="0" smtClean="0">
                <a:solidFill>
                  <a:schemeClr val="bg1">
                    <a:lumMod val="50000"/>
                  </a:schemeClr>
                </a:solidFill>
              </a:rPr>
              <a:t>(with tremendous help by Eric Engle, MDL, in generating </a:t>
            </a:r>
            <a:r>
              <a:rPr lang="en-US" dirty="0" smtClean="0">
                <a:solidFill>
                  <a:schemeClr val="bg1">
                    <a:lumMod val="50000"/>
                  </a:schemeClr>
                </a:solidFill>
              </a:rPr>
              <a:t>data, and Michael </a:t>
            </a:r>
            <a:r>
              <a:rPr lang="en-US" dirty="0" err="1" smtClean="0">
                <a:solidFill>
                  <a:schemeClr val="bg1">
                    <a:lumMod val="50000"/>
                  </a:schemeClr>
                </a:solidFill>
              </a:rPr>
              <a:t>Scheuerer</a:t>
            </a:r>
            <a:r>
              <a:rPr lang="en-US" dirty="0" smtClean="0">
                <a:solidFill>
                  <a:schemeClr val="bg1">
                    <a:lumMod val="50000"/>
                  </a:schemeClr>
                </a:solidFill>
              </a:rPr>
              <a:t> (CIRES) for science discussion)</a:t>
            </a:r>
            <a:endParaRPr lang="en-US" dirty="0">
              <a:solidFill>
                <a:schemeClr val="bg1">
                  <a:lumMod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358" y="179806"/>
            <a:ext cx="1983874" cy="2012400"/>
          </a:xfrm>
          <a:prstGeom prst="rect">
            <a:avLst/>
          </a:prstGeom>
        </p:spPr>
      </p:pic>
      <p:sp>
        <p:nvSpPr>
          <p:cNvPr id="6" name="TextBox 5"/>
          <p:cNvSpPr txBox="1"/>
          <p:nvPr/>
        </p:nvSpPr>
        <p:spPr>
          <a:xfrm>
            <a:off x="3898860" y="6407540"/>
            <a:ext cx="4099648" cy="369332"/>
          </a:xfrm>
          <a:prstGeom prst="rect">
            <a:avLst/>
          </a:prstGeom>
          <a:noFill/>
        </p:spPr>
        <p:txBody>
          <a:bodyPr wrap="none" rtlCol="0">
            <a:spAutoFit/>
          </a:bodyPr>
          <a:lstStyle/>
          <a:p>
            <a:r>
              <a:rPr lang="en-US" dirty="0" smtClean="0"/>
              <a:t>Presentation at AMS Annual 2017, Seattle</a:t>
            </a:r>
            <a:endParaRPr lang="en-US" dirty="0"/>
          </a:p>
        </p:txBody>
      </p:sp>
    </p:spTree>
    <p:extLst>
      <p:ext uri="{BB962C8B-B14F-4D97-AF65-F5344CB8AC3E}">
        <p14:creationId xmlns:p14="http://schemas.microsoft.com/office/powerpoint/2010/main" val="347566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76" y="176867"/>
            <a:ext cx="11017624" cy="824940"/>
          </a:xfrm>
        </p:spPr>
        <p:txBody>
          <a:bodyPr>
            <a:noAutofit/>
          </a:bodyPr>
          <a:lstStyle/>
          <a:p>
            <a:r>
              <a:rPr lang="en-US" sz="4000" b="1" dirty="0" smtClean="0"/>
              <a:t>Why quantile mapping to adjust for conditional bias?</a:t>
            </a:r>
            <a:endParaRPr lang="en-US" sz="4000" b="1" dirty="0"/>
          </a:p>
        </p:txBody>
      </p:sp>
      <p:sp>
        <p:nvSpPr>
          <p:cNvPr id="3" name="Content Placeholder 2"/>
          <p:cNvSpPr>
            <a:spLocks noGrp="1"/>
          </p:cNvSpPr>
          <p:nvPr>
            <p:ph idx="1"/>
          </p:nvPr>
        </p:nvSpPr>
        <p:spPr>
          <a:xfrm>
            <a:off x="407894" y="1001807"/>
            <a:ext cx="10515600" cy="1411940"/>
          </a:xfrm>
        </p:spPr>
        <p:txBody>
          <a:bodyPr>
            <a:normAutofit fontScale="92500"/>
          </a:bodyPr>
          <a:lstStyle/>
          <a:p>
            <a:r>
              <a:rPr lang="en-US" dirty="0" smtClean="0"/>
              <a:t>Regression will not preserve diversity of adjusted ensemble at long leads; all members regress toward mean, </a:t>
            </a:r>
            <a:r>
              <a:rPr lang="en-US" dirty="0"/>
              <a:t>resulting in loss of more spread</a:t>
            </a:r>
            <a:r>
              <a:rPr lang="en-US" dirty="0" smtClean="0"/>
              <a:t>.</a:t>
            </a:r>
          </a:p>
          <a:p>
            <a:r>
              <a:rPr lang="en-US" dirty="0" smtClean="0"/>
              <a:t>Non-linear mapping relationships preferable to linear regression.</a:t>
            </a:r>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10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894" y="2398619"/>
            <a:ext cx="8229600" cy="4292600"/>
          </a:xfrm>
          <a:prstGeom prst="rect">
            <a:avLst/>
          </a:prstGeom>
        </p:spPr>
      </p:pic>
    </p:spTree>
    <p:extLst>
      <p:ext uri="{BB962C8B-B14F-4D97-AF65-F5344CB8AC3E}">
        <p14:creationId xmlns:p14="http://schemas.microsoft.com/office/powerpoint/2010/main" val="399801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5099C4-F8E9-DE4A-8183-3503EE245662}" type="slidenum">
              <a:rPr lang="en-US" smtClean="0"/>
              <a:t>11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53000" cy="6858000"/>
          </a:xfrm>
          <a:prstGeom prst="rect">
            <a:avLst/>
          </a:prstGeom>
        </p:spPr>
      </p:pic>
      <p:sp>
        <p:nvSpPr>
          <p:cNvPr id="6" name="TextBox 5"/>
          <p:cNvSpPr txBox="1"/>
          <p:nvPr/>
        </p:nvSpPr>
        <p:spPr>
          <a:xfrm>
            <a:off x="5318075" y="2063273"/>
            <a:ext cx="6655824" cy="4462760"/>
          </a:xfrm>
          <a:prstGeom prst="rect">
            <a:avLst/>
          </a:prstGeom>
          <a:noFill/>
        </p:spPr>
        <p:txBody>
          <a:bodyPr wrap="square" rtlCol="0">
            <a:spAutoFit/>
          </a:bodyPr>
          <a:lstStyle/>
          <a:p>
            <a:r>
              <a:rPr lang="en-US" dirty="0" smtClean="0"/>
              <a:t>We seek an enlarged, quantile-mapped ensemble at the center point, </a:t>
            </a:r>
          </a:p>
          <a:p>
            <a:r>
              <a:rPr lang="en-US" dirty="0" smtClean="0"/>
              <a:t>and a way of implicitly accounting for over-confidence of ensemble</a:t>
            </a:r>
          </a:p>
          <a:p>
            <a:r>
              <a:rPr lang="en-US" dirty="0" smtClean="0"/>
              <a:t>prediction systems in the spatial location of precipitation features.</a:t>
            </a:r>
          </a:p>
          <a:p>
            <a:endParaRPr lang="en-US" dirty="0" smtClean="0"/>
          </a:p>
          <a:p>
            <a:r>
              <a:rPr lang="en-US" dirty="0" smtClean="0"/>
              <a:t>Forecasts at the 3 x 3 array of points are all quantile mapped to central grid point.  </a:t>
            </a:r>
            <a:r>
              <a:rPr lang="en-US" i="1" dirty="0" smtClean="0"/>
              <a:t>The trick here is to use the forecast CDFs unique to each of the 3x3 array of points (red curves) but the CDF for the central point</a:t>
            </a:r>
            <a:r>
              <a:rPr lang="en-US" dirty="0" smtClean="0"/>
              <a:t>.</a:t>
            </a:r>
          </a:p>
          <a:p>
            <a:endParaRPr lang="en-US" dirty="0"/>
          </a:p>
          <a:p>
            <a:r>
              <a:rPr lang="en-US" dirty="0" smtClean="0"/>
              <a:t>In this way, ensemble forecasts are all adjusted such that they are consistent with the analyzed climatology at the center point.</a:t>
            </a:r>
          </a:p>
          <a:p>
            <a:endParaRPr lang="en-US" dirty="0"/>
          </a:p>
          <a:p>
            <a:r>
              <a:rPr lang="en-US" dirty="0" smtClean="0"/>
              <a:t>This process is repeated independently for each model grid point in the CONUS.  </a:t>
            </a:r>
          </a:p>
          <a:p>
            <a:endParaRPr lang="en-US" dirty="0"/>
          </a:p>
          <a:p>
            <a:r>
              <a:rPr lang="en-US" sz="1400" dirty="0" smtClean="0"/>
              <a:t>Inspired by Michael </a:t>
            </a:r>
            <a:r>
              <a:rPr lang="en-US" sz="1400" dirty="0" err="1" smtClean="0"/>
              <a:t>Scheuerer</a:t>
            </a:r>
            <a:r>
              <a:rPr lang="en-US" sz="1400" dirty="0" smtClean="0"/>
              <a:t>; see  </a:t>
            </a:r>
            <a:r>
              <a:rPr lang="en-US" sz="1400" dirty="0" smtClean="0">
                <a:hlinkClick r:id="rId3"/>
              </a:rPr>
              <a:t>Scheuerer and Hamill (2015) MWR</a:t>
            </a:r>
            <a:r>
              <a:rPr lang="en-US" sz="1400" dirty="0" smtClean="0"/>
              <a:t>.</a:t>
            </a:r>
            <a:endParaRPr lang="en-US" sz="1400" dirty="0"/>
          </a:p>
        </p:txBody>
      </p:sp>
      <p:sp>
        <p:nvSpPr>
          <p:cNvPr id="2" name="Title 1"/>
          <p:cNvSpPr>
            <a:spLocks noGrp="1"/>
          </p:cNvSpPr>
          <p:nvPr>
            <p:ph type="title"/>
          </p:nvPr>
        </p:nvSpPr>
        <p:spPr>
          <a:xfrm>
            <a:off x="4288100" y="103032"/>
            <a:ext cx="7779404" cy="1622738"/>
          </a:xfrm>
        </p:spPr>
        <p:txBody>
          <a:bodyPr>
            <a:normAutofit/>
          </a:bodyPr>
          <a:lstStyle/>
          <a:p>
            <a:r>
              <a:rPr lang="en-US" sz="3200" b="1" dirty="0"/>
              <a:t>E</a:t>
            </a:r>
            <a:r>
              <a:rPr lang="en-US" sz="3200" b="1" dirty="0" smtClean="0"/>
              <a:t>nlarging ensemble size and dealing with </a:t>
            </a:r>
            <a:r>
              <a:rPr lang="en-US" sz="3200" b="1" dirty="0" smtClean="0"/>
              <a:t>overconfidence in precipitation location</a:t>
            </a:r>
            <a:r>
              <a:rPr lang="en-US" sz="3200" b="1" dirty="0" smtClean="0"/>
              <a:t>:  </a:t>
            </a:r>
            <a:r>
              <a:rPr lang="en-US" sz="3200" b="1" dirty="0" smtClean="0"/>
              <a:t>quantile </a:t>
            </a:r>
            <a:r>
              <a:rPr lang="en-US" sz="3200" b="1" dirty="0"/>
              <a:t>mapping </a:t>
            </a:r>
            <a:r>
              <a:rPr lang="en-US" sz="3200" b="1" dirty="0" smtClean="0"/>
              <a:t>using surrounding points.</a:t>
            </a:r>
            <a:endParaRPr lang="en-US" sz="3200" b="1" dirty="0"/>
          </a:p>
        </p:txBody>
      </p:sp>
    </p:spTree>
    <p:extLst>
      <p:ext uri="{BB962C8B-B14F-4D97-AF65-F5344CB8AC3E}">
        <p14:creationId xmlns:p14="http://schemas.microsoft.com/office/powerpoint/2010/main" val="41122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“Best-member” dressing</a:t>
            </a:r>
            <a:endParaRPr lang="en-US" b="1" dirty="0"/>
          </a:p>
        </p:txBody>
      </p:sp>
      <p:sp>
        <p:nvSpPr>
          <p:cNvPr id="3" name="Content Placeholder 2"/>
          <p:cNvSpPr>
            <a:spLocks noGrp="1"/>
          </p:cNvSpPr>
          <p:nvPr>
            <p:ph idx="1"/>
          </p:nvPr>
        </p:nvSpPr>
        <p:spPr/>
        <p:txBody>
          <a:bodyPr>
            <a:normAutofit lnSpcReduction="10000"/>
          </a:bodyPr>
          <a:lstStyle/>
          <a:p>
            <a:r>
              <a:rPr lang="en-US" dirty="0" smtClean="0"/>
              <a:t>Dressing: </a:t>
            </a:r>
            <a:r>
              <a:rPr lang="en-US" dirty="0" smtClean="0"/>
              <a:t>replacing ensemble member by associated pdf of expected errors </a:t>
            </a:r>
            <a:r>
              <a:rPr lang="en-US" dirty="0" smtClean="0"/>
              <a:t>given </a:t>
            </a:r>
            <a:r>
              <a:rPr lang="en-US" dirty="0" smtClean="0"/>
              <a:t>this </a:t>
            </a:r>
            <a:r>
              <a:rPr lang="en-US" dirty="0" smtClean="0"/>
              <a:t>forecast is the best member.  Generally enlarges </a:t>
            </a:r>
            <a:r>
              <a:rPr lang="en-US" dirty="0" smtClean="0"/>
              <a:t>the spread. </a:t>
            </a:r>
            <a:r>
              <a:rPr lang="en-US" dirty="0"/>
              <a:t> </a:t>
            </a:r>
            <a:r>
              <a:rPr lang="en-US" dirty="0" smtClean="0"/>
              <a:t> Dressing statistics are based on errors of prior forecasts.  </a:t>
            </a:r>
            <a:endParaRPr lang="en-US" dirty="0"/>
          </a:p>
          <a:p>
            <a:pPr lvl="1"/>
            <a:r>
              <a:rPr lang="en-US" dirty="0"/>
              <a:t>D</a:t>
            </a:r>
            <a:r>
              <a:rPr lang="en-US" dirty="0" smtClean="0"/>
              <a:t>ifferent dressing distributions estimated here, depending on the member’s quantile-mapped precipitation amount (and forecast lead time).   Differently </a:t>
            </a:r>
            <a:r>
              <a:rPr lang="en-US" dirty="0"/>
              <a:t>shaped distributions of noise to low precipitation values vs. high precipitation </a:t>
            </a:r>
            <a:r>
              <a:rPr lang="en-US" dirty="0" smtClean="0"/>
              <a:t>values (see following slides).  </a:t>
            </a:r>
            <a:endParaRPr lang="en-US" dirty="0"/>
          </a:p>
          <a:p>
            <a:pPr lvl="1"/>
            <a:r>
              <a:rPr lang="en-US" dirty="0"/>
              <a:t>Provide a different weight to each dressed member based on probability it is the best </a:t>
            </a:r>
            <a:r>
              <a:rPr lang="en-US" dirty="0" smtClean="0"/>
              <a:t>member.</a:t>
            </a:r>
          </a:p>
          <a:p>
            <a:pPr lvl="1"/>
            <a:r>
              <a:rPr lang="en-US" dirty="0" smtClean="0"/>
              <a:t>Different than </a:t>
            </a:r>
            <a:r>
              <a:rPr lang="en-US" dirty="0" smtClean="0"/>
              <a:t>BMA in many respects.  </a:t>
            </a:r>
            <a:endParaRPr lang="en-US" dirty="0" smtClean="0"/>
          </a:p>
          <a:p>
            <a:r>
              <a:rPr lang="en-US" dirty="0"/>
              <a:t>See supplementary slides for my theoretical justification; see also Fortin et al. </a:t>
            </a:r>
            <a:r>
              <a:rPr lang="en-US" i="1" dirty="0"/>
              <a:t>QJRMS</a:t>
            </a:r>
            <a:r>
              <a:rPr lang="en-US" dirty="0"/>
              <a:t>, 2006, </a:t>
            </a:r>
            <a:r>
              <a:rPr lang="en-US" b="1" dirty="0"/>
              <a:t>132</a:t>
            </a:r>
            <a:r>
              <a:rPr lang="en-US" dirty="0"/>
              <a:t>, 1349-1369.</a:t>
            </a:r>
          </a:p>
          <a:p>
            <a:endParaRPr lang="en-US"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12</a:t>
            </a:fld>
            <a:endParaRPr lang="en-US"/>
          </a:p>
        </p:txBody>
      </p:sp>
    </p:spTree>
    <p:extLst>
      <p:ext uri="{BB962C8B-B14F-4D97-AF65-F5344CB8AC3E}">
        <p14:creationId xmlns:p14="http://schemas.microsoft.com/office/powerpoint/2010/main" val="1020384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279" y="241870"/>
            <a:ext cx="11642501" cy="811493"/>
          </a:xfrm>
        </p:spPr>
        <p:txBody>
          <a:bodyPr>
            <a:noAutofit/>
          </a:bodyPr>
          <a:lstStyle/>
          <a:p>
            <a:r>
              <a:rPr lang="en-US" sz="3600" b="1" dirty="0" smtClean="0"/>
              <a:t>Synthetic example estimating POP using dressing distributions.</a:t>
            </a:r>
            <a:endParaRPr lang="en-US" sz="3600" b="1" dirty="0"/>
          </a:p>
        </p:txBody>
      </p:sp>
      <p:sp>
        <p:nvSpPr>
          <p:cNvPr id="3" name="Content Placeholder 2"/>
          <p:cNvSpPr>
            <a:spLocks noGrp="1"/>
          </p:cNvSpPr>
          <p:nvPr>
            <p:ph idx="1"/>
          </p:nvPr>
        </p:nvSpPr>
        <p:spPr>
          <a:xfrm>
            <a:off x="445480" y="1124564"/>
            <a:ext cx="11563299" cy="4351338"/>
          </a:xfrm>
        </p:spPr>
        <p:txBody>
          <a:bodyPr>
            <a:normAutofit/>
          </a:bodyPr>
          <a:lstStyle/>
          <a:p>
            <a:r>
              <a:rPr lang="en-US" sz="2000" dirty="0" smtClean="0"/>
              <a:t>Assume dressing distribution modeled with point probability mass at zero and a pdf of nonzero precipitation</a:t>
            </a:r>
          </a:p>
          <a:p>
            <a:r>
              <a:rPr lang="en-US" sz="2000" dirty="0" smtClean="0"/>
              <a:t>Probability of exceeding </a:t>
            </a:r>
            <a:r>
              <a:rPr lang="en-US" sz="2000" dirty="0" smtClean="0"/>
              <a:t>POP threshold (= 0.254 mm) = 1.0 – probability of non-exceedance.</a:t>
            </a:r>
          </a:p>
          <a:p>
            <a:r>
              <a:rPr lang="en-US" sz="2000" dirty="0" smtClean="0"/>
              <a:t>Say we have a 3-member ensemble, already quantile mapped, and with the dressing distributions for each member, M1, M2, </a:t>
            </a:r>
            <a:r>
              <a:rPr lang="en-US" sz="2000" dirty="0" smtClean="0"/>
              <a:t>M3, and the probability a sorted member is closest.</a:t>
            </a:r>
            <a:endParaRPr lang="en-US" sz="2000" dirty="0"/>
          </a:p>
        </p:txBody>
      </p:sp>
      <p:sp>
        <p:nvSpPr>
          <p:cNvPr id="4" name="Slide Number Placeholder 3"/>
          <p:cNvSpPr>
            <a:spLocks noGrp="1"/>
          </p:cNvSpPr>
          <p:nvPr>
            <p:ph type="sldNum" sz="quarter" idx="12"/>
          </p:nvPr>
        </p:nvSpPr>
        <p:spPr>
          <a:xfrm>
            <a:off x="8751796" y="6321953"/>
            <a:ext cx="2743200" cy="365125"/>
          </a:xfrm>
        </p:spPr>
        <p:txBody>
          <a:bodyPr/>
          <a:lstStyle/>
          <a:p>
            <a:fld id="{435099C4-F8E9-DE4A-8183-3503EE245662}" type="slidenum">
              <a:rPr lang="en-US" smtClean="0"/>
              <a:t>13</a:t>
            </a:fld>
            <a:endParaRPr lang="en-US" dirty="0"/>
          </a:p>
        </p:txBody>
      </p:sp>
      <p:cxnSp>
        <p:nvCxnSpPr>
          <p:cNvPr id="6" name="Straight Connector 5"/>
          <p:cNvCxnSpPr/>
          <p:nvPr/>
        </p:nvCxnSpPr>
        <p:spPr>
          <a:xfrm flipH="1">
            <a:off x="1172758" y="4380214"/>
            <a:ext cx="6723" cy="18960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172759" y="6264062"/>
            <a:ext cx="4504764"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206376" y="5099631"/>
            <a:ext cx="4336676" cy="1153182"/>
          </a:xfrm>
          <a:custGeom>
            <a:avLst/>
            <a:gdLst>
              <a:gd name="connsiteX0" fmla="*/ 0 w 3650876"/>
              <a:gd name="connsiteY0" fmla="*/ 886315 h 963732"/>
              <a:gd name="connsiteX1" fmla="*/ 537882 w 3650876"/>
              <a:gd name="connsiteY1" fmla="*/ 133280 h 963732"/>
              <a:gd name="connsiteX2" fmla="*/ 1203511 w 3650876"/>
              <a:gd name="connsiteY2" fmla="*/ 32427 h 963732"/>
              <a:gd name="connsiteX3" fmla="*/ 1815352 w 3650876"/>
              <a:gd name="connsiteY3" fmla="*/ 496350 h 963732"/>
              <a:gd name="connsiteX4" fmla="*/ 2696135 w 3650876"/>
              <a:gd name="connsiteY4" fmla="*/ 852697 h 963732"/>
              <a:gd name="connsiteX5" fmla="*/ 3388658 w 3650876"/>
              <a:gd name="connsiteY5" fmla="*/ 953550 h 963732"/>
              <a:gd name="connsiteX6" fmla="*/ 3650876 w 3650876"/>
              <a:gd name="connsiteY6" fmla="*/ 960274 h 96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0876" h="963732">
                <a:moveTo>
                  <a:pt x="0" y="886315"/>
                </a:moveTo>
                <a:cubicBezTo>
                  <a:pt x="168648" y="580955"/>
                  <a:pt x="337297" y="275595"/>
                  <a:pt x="537882" y="133280"/>
                </a:cubicBezTo>
                <a:cubicBezTo>
                  <a:pt x="738467" y="-9035"/>
                  <a:pt x="990599" y="-28085"/>
                  <a:pt x="1203511" y="32427"/>
                </a:cubicBezTo>
                <a:cubicBezTo>
                  <a:pt x="1416423" y="92939"/>
                  <a:pt x="1566581" y="359638"/>
                  <a:pt x="1815352" y="496350"/>
                </a:cubicBezTo>
                <a:cubicBezTo>
                  <a:pt x="2064123" y="633062"/>
                  <a:pt x="2433917" y="776497"/>
                  <a:pt x="2696135" y="852697"/>
                </a:cubicBezTo>
                <a:cubicBezTo>
                  <a:pt x="2958353" y="928897"/>
                  <a:pt x="3229535" y="935621"/>
                  <a:pt x="3388658" y="953550"/>
                </a:cubicBezTo>
                <a:cubicBezTo>
                  <a:pt x="3547782" y="971480"/>
                  <a:pt x="3650876" y="960274"/>
                  <a:pt x="3650876" y="9602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219824" y="3909567"/>
            <a:ext cx="4457700" cy="2333064"/>
          </a:xfrm>
          <a:custGeom>
            <a:avLst/>
            <a:gdLst>
              <a:gd name="connsiteX0" fmla="*/ 0 w 4901453"/>
              <a:gd name="connsiteY0" fmla="*/ 0 h 2333064"/>
              <a:gd name="connsiteX1" fmla="*/ 262217 w 4901453"/>
              <a:gd name="connsiteY1" fmla="*/ 1021976 h 2333064"/>
              <a:gd name="connsiteX2" fmla="*/ 887505 w 4901453"/>
              <a:gd name="connsiteY2" fmla="*/ 1660711 h 2333064"/>
              <a:gd name="connsiteX3" fmla="*/ 1983441 w 4901453"/>
              <a:gd name="connsiteY3" fmla="*/ 2023782 h 2333064"/>
              <a:gd name="connsiteX4" fmla="*/ 3610535 w 4901453"/>
              <a:gd name="connsiteY4" fmla="*/ 2225488 h 2333064"/>
              <a:gd name="connsiteX5" fmla="*/ 4901453 w 4901453"/>
              <a:gd name="connsiteY5" fmla="*/ 2333064 h 233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453" h="2333064">
                <a:moveTo>
                  <a:pt x="0" y="0"/>
                </a:moveTo>
                <a:cubicBezTo>
                  <a:pt x="57150" y="372595"/>
                  <a:pt x="114300" y="745191"/>
                  <a:pt x="262217" y="1021976"/>
                </a:cubicBezTo>
                <a:cubicBezTo>
                  <a:pt x="410134" y="1298761"/>
                  <a:pt x="600634" y="1493743"/>
                  <a:pt x="887505" y="1660711"/>
                </a:cubicBezTo>
                <a:cubicBezTo>
                  <a:pt x="1174376" y="1827679"/>
                  <a:pt x="1529603" y="1929653"/>
                  <a:pt x="1983441" y="2023782"/>
                </a:cubicBezTo>
                <a:cubicBezTo>
                  <a:pt x="2437279" y="2117912"/>
                  <a:pt x="3124200" y="2173941"/>
                  <a:pt x="3610535" y="2225488"/>
                </a:cubicBezTo>
                <a:cubicBezTo>
                  <a:pt x="4096870" y="2277035"/>
                  <a:pt x="4901453" y="2333064"/>
                  <a:pt x="4901453" y="23330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219824" y="4044038"/>
            <a:ext cx="4078783" cy="2198594"/>
          </a:xfrm>
          <a:custGeom>
            <a:avLst/>
            <a:gdLst>
              <a:gd name="connsiteX0" fmla="*/ 0 w 3937590"/>
              <a:gd name="connsiteY0" fmla="*/ 1739918 h 1827469"/>
              <a:gd name="connsiteX1" fmla="*/ 524435 w 3937590"/>
              <a:gd name="connsiteY1" fmla="*/ 1605448 h 1827469"/>
              <a:gd name="connsiteX2" fmla="*/ 981635 w 3937590"/>
              <a:gd name="connsiteY2" fmla="*/ 1275995 h 1827469"/>
              <a:gd name="connsiteX3" fmla="*/ 1371600 w 3937590"/>
              <a:gd name="connsiteY3" fmla="*/ 180059 h 1827469"/>
              <a:gd name="connsiteX4" fmla="*/ 1566582 w 3937590"/>
              <a:gd name="connsiteY4" fmla="*/ 59036 h 1827469"/>
              <a:gd name="connsiteX5" fmla="*/ 1869141 w 3937590"/>
              <a:gd name="connsiteY5" fmla="*/ 778453 h 1827469"/>
              <a:gd name="connsiteX6" fmla="*/ 2185147 w 3937590"/>
              <a:gd name="connsiteY6" fmla="*/ 1423912 h 1827469"/>
              <a:gd name="connsiteX7" fmla="*/ 2561664 w 3937590"/>
              <a:gd name="connsiteY7" fmla="*/ 1632342 h 1827469"/>
              <a:gd name="connsiteX8" fmla="*/ 3738282 w 3937590"/>
              <a:gd name="connsiteY8" fmla="*/ 1813877 h 1827469"/>
              <a:gd name="connsiteX9" fmla="*/ 3926541 w 3937590"/>
              <a:gd name="connsiteY9" fmla="*/ 1800430 h 182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7590" h="1827469">
                <a:moveTo>
                  <a:pt x="0" y="1739918"/>
                </a:moveTo>
                <a:cubicBezTo>
                  <a:pt x="180414" y="1711343"/>
                  <a:pt x="360829" y="1682768"/>
                  <a:pt x="524435" y="1605448"/>
                </a:cubicBezTo>
                <a:cubicBezTo>
                  <a:pt x="688041" y="1528128"/>
                  <a:pt x="840441" y="1513560"/>
                  <a:pt x="981635" y="1275995"/>
                </a:cubicBezTo>
                <a:cubicBezTo>
                  <a:pt x="1122829" y="1038430"/>
                  <a:pt x="1274109" y="382885"/>
                  <a:pt x="1371600" y="180059"/>
                </a:cubicBezTo>
                <a:cubicBezTo>
                  <a:pt x="1469091" y="-22767"/>
                  <a:pt x="1483659" y="-40696"/>
                  <a:pt x="1566582" y="59036"/>
                </a:cubicBezTo>
                <a:cubicBezTo>
                  <a:pt x="1649505" y="158768"/>
                  <a:pt x="1766047" y="550974"/>
                  <a:pt x="1869141" y="778453"/>
                </a:cubicBezTo>
                <a:cubicBezTo>
                  <a:pt x="1972235" y="1005932"/>
                  <a:pt x="2069727" y="1281597"/>
                  <a:pt x="2185147" y="1423912"/>
                </a:cubicBezTo>
                <a:cubicBezTo>
                  <a:pt x="2300567" y="1566227"/>
                  <a:pt x="2302808" y="1567348"/>
                  <a:pt x="2561664" y="1632342"/>
                </a:cubicBezTo>
                <a:cubicBezTo>
                  <a:pt x="2820520" y="1697336"/>
                  <a:pt x="3510803" y="1785862"/>
                  <a:pt x="3738282" y="1813877"/>
                </a:cubicBezTo>
                <a:cubicBezTo>
                  <a:pt x="3965762" y="1841892"/>
                  <a:pt x="3946151" y="1821161"/>
                  <a:pt x="3926541" y="1800430"/>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rot="16200000">
            <a:off x="-86338" y="5143565"/>
            <a:ext cx="1934632" cy="369332"/>
          </a:xfrm>
          <a:prstGeom prst="rect">
            <a:avLst/>
          </a:prstGeom>
          <a:noFill/>
        </p:spPr>
        <p:txBody>
          <a:bodyPr wrap="none" rtlCol="0">
            <a:spAutoFit/>
          </a:bodyPr>
          <a:lstStyle/>
          <a:p>
            <a:r>
              <a:rPr lang="en-US" smtClean="0"/>
              <a:t>probability density</a:t>
            </a:r>
            <a:endParaRPr lang="en-US"/>
          </a:p>
        </p:txBody>
      </p:sp>
      <p:sp>
        <p:nvSpPr>
          <p:cNvPr id="16" name="TextBox 15"/>
          <p:cNvSpPr txBox="1"/>
          <p:nvPr/>
        </p:nvSpPr>
        <p:spPr>
          <a:xfrm>
            <a:off x="2241800" y="6295547"/>
            <a:ext cx="2168927" cy="369332"/>
          </a:xfrm>
          <a:prstGeom prst="rect">
            <a:avLst/>
          </a:prstGeom>
          <a:noFill/>
        </p:spPr>
        <p:txBody>
          <a:bodyPr wrap="none" rtlCol="0">
            <a:spAutoFit/>
          </a:bodyPr>
          <a:lstStyle/>
          <a:p>
            <a:r>
              <a:rPr lang="en-US" smtClean="0"/>
              <a:t>precipitation amount</a:t>
            </a:r>
            <a:endParaRPr lang="en-US"/>
          </a:p>
        </p:txBody>
      </p:sp>
      <p:sp>
        <p:nvSpPr>
          <p:cNvPr id="17" name="Rectangle 16"/>
          <p:cNvSpPr/>
          <p:nvPr/>
        </p:nvSpPr>
        <p:spPr>
          <a:xfrm>
            <a:off x="3448674" y="4035421"/>
            <a:ext cx="2191870" cy="31818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448674" y="4469927"/>
            <a:ext cx="2191870" cy="3181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448674" y="4909056"/>
            <a:ext cx="2191870" cy="31818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448674" y="4042734"/>
            <a:ext cx="1095935" cy="3108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448674" y="4469927"/>
            <a:ext cx="211790" cy="318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448674" y="4904433"/>
            <a:ext cx="45719" cy="32966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359940" y="3612928"/>
            <a:ext cx="1893788" cy="369332"/>
          </a:xfrm>
          <a:prstGeom prst="rect">
            <a:avLst/>
          </a:prstGeom>
          <a:noFill/>
        </p:spPr>
        <p:txBody>
          <a:bodyPr wrap="none" rtlCol="0">
            <a:spAutoFit/>
          </a:bodyPr>
          <a:lstStyle/>
          <a:p>
            <a:r>
              <a:rPr lang="en-US" smtClean="0"/>
              <a:t>Probability of zero</a:t>
            </a:r>
            <a:endParaRPr lang="en-US"/>
          </a:p>
        </p:txBody>
      </p:sp>
      <p:sp>
        <p:nvSpPr>
          <p:cNvPr id="24" name="TextBox 23"/>
          <p:cNvSpPr txBox="1"/>
          <p:nvPr/>
        </p:nvSpPr>
        <p:spPr>
          <a:xfrm>
            <a:off x="1046890" y="6304409"/>
            <a:ext cx="902768" cy="461665"/>
          </a:xfrm>
          <a:prstGeom prst="rect">
            <a:avLst/>
          </a:prstGeom>
          <a:noFill/>
        </p:spPr>
        <p:txBody>
          <a:bodyPr wrap="square" rtlCol="0">
            <a:spAutoFit/>
          </a:bodyPr>
          <a:lstStyle/>
          <a:p>
            <a:pPr algn="ctr"/>
            <a:r>
              <a:rPr lang="en-US" sz="1200" dirty="0" smtClean="0"/>
              <a:t>POP</a:t>
            </a:r>
          </a:p>
          <a:p>
            <a:pPr algn="ctr"/>
            <a:r>
              <a:rPr lang="en-US" sz="1200" dirty="0" smtClean="0"/>
              <a:t>threshold</a:t>
            </a:r>
            <a:endParaRPr lang="en-US" sz="1200" dirty="0" smtClean="0"/>
          </a:p>
        </p:txBody>
      </p:sp>
      <p:cxnSp>
        <p:nvCxnSpPr>
          <p:cNvPr id="25" name="Straight Connector 24"/>
          <p:cNvCxnSpPr/>
          <p:nvPr/>
        </p:nvCxnSpPr>
        <p:spPr>
          <a:xfrm flipH="1">
            <a:off x="1472782" y="4358082"/>
            <a:ext cx="6723" cy="189603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717867" y="3112091"/>
            <a:ext cx="1198854" cy="923330"/>
          </a:xfrm>
          <a:prstGeom prst="rect">
            <a:avLst/>
          </a:prstGeom>
          <a:noFill/>
        </p:spPr>
        <p:txBody>
          <a:bodyPr wrap="none" rtlCol="0">
            <a:spAutoFit/>
          </a:bodyPr>
          <a:lstStyle/>
          <a:p>
            <a:r>
              <a:rPr lang="en-US" smtClean="0"/>
              <a:t>Closest-</a:t>
            </a:r>
          </a:p>
          <a:p>
            <a:r>
              <a:rPr lang="en-US" dirty="0" smtClean="0"/>
              <a:t>member</a:t>
            </a:r>
          </a:p>
          <a:p>
            <a:r>
              <a:rPr lang="en-US" dirty="0" smtClean="0"/>
              <a:t>probability</a:t>
            </a:r>
            <a:endParaRPr lang="en-US" dirty="0"/>
          </a:p>
        </p:txBody>
      </p:sp>
      <p:sp>
        <p:nvSpPr>
          <p:cNvPr id="27" name="TextBox 26"/>
          <p:cNvSpPr txBox="1"/>
          <p:nvPr/>
        </p:nvSpPr>
        <p:spPr>
          <a:xfrm>
            <a:off x="5749640" y="3949528"/>
            <a:ext cx="824265" cy="1384995"/>
          </a:xfrm>
          <a:prstGeom prst="rect">
            <a:avLst/>
          </a:prstGeom>
          <a:noFill/>
        </p:spPr>
        <p:txBody>
          <a:bodyPr wrap="none" rtlCol="0">
            <a:spAutoFit/>
          </a:bodyPr>
          <a:lstStyle/>
          <a:p>
            <a:r>
              <a:rPr lang="en-US" sz="2800" dirty="0" smtClean="0">
                <a:solidFill>
                  <a:srgbClr val="FF0000"/>
                </a:solidFill>
              </a:rPr>
              <a:t>0.50</a:t>
            </a:r>
          </a:p>
          <a:p>
            <a:r>
              <a:rPr lang="en-US" sz="2800" dirty="0" smtClean="0">
                <a:solidFill>
                  <a:srgbClr val="0070C0"/>
                </a:solidFill>
              </a:rPr>
              <a:t>0.30</a:t>
            </a:r>
          </a:p>
          <a:p>
            <a:r>
              <a:rPr lang="en-US" sz="2800" dirty="0" smtClean="0">
                <a:solidFill>
                  <a:srgbClr val="FFC000"/>
                </a:solidFill>
              </a:rPr>
              <a:t>0.20</a:t>
            </a:r>
            <a:endParaRPr lang="en-US" sz="2800" dirty="0">
              <a:solidFill>
                <a:srgbClr val="FFC000"/>
              </a:solidFill>
            </a:endParaRPr>
          </a:p>
        </p:txBody>
      </p:sp>
      <p:sp>
        <p:nvSpPr>
          <p:cNvPr id="28" name="TextBox 27"/>
          <p:cNvSpPr txBox="1"/>
          <p:nvPr/>
        </p:nvSpPr>
        <p:spPr>
          <a:xfrm>
            <a:off x="7694581" y="3238779"/>
            <a:ext cx="3926652" cy="2308324"/>
          </a:xfrm>
          <a:prstGeom prst="rect">
            <a:avLst/>
          </a:prstGeom>
          <a:noFill/>
        </p:spPr>
        <p:txBody>
          <a:bodyPr wrap="none" rtlCol="0">
            <a:spAutoFit/>
          </a:bodyPr>
          <a:lstStyle/>
          <a:p>
            <a:r>
              <a:rPr lang="en-US" dirty="0" smtClean="0"/>
              <a:t>Then the probability of non-exceedance</a:t>
            </a:r>
          </a:p>
          <a:p>
            <a:r>
              <a:rPr lang="en-US" dirty="0" err="1"/>
              <a:t>P</a:t>
            </a:r>
            <a:r>
              <a:rPr lang="en-US" baseline="-25000" dirty="0" err="1"/>
              <a:t>ne</a:t>
            </a:r>
            <a:r>
              <a:rPr lang="en-US" baseline="-25000" dirty="0"/>
              <a:t> </a:t>
            </a:r>
            <a:r>
              <a:rPr lang="en-US" dirty="0" smtClean="0"/>
              <a:t>can be estimated numerically:</a:t>
            </a:r>
          </a:p>
          <a:p>
            <a:endParaRPr lang="en-US" dirty="0"/>
          </a:p>
          <a:p>
            <a:r>
              <a:rPr lang="en-US" dirty="0" err="1" smtClean="0"/>
              <a:t>P</a:t>
            </a:r>
            <a:r>
              <a:rPr lang="en-US" baseline="-25000" dirty="0" err="1" smtClean="0"/>
              <a:t>ne</a:t>
            </a:r>
            <a:r>
              <a:rPr lang="en-US" dirty="0" smtClean="0"/>
              <a:t> = </a:t>
            </a:r>
            <a:r>
              <a:rPr lang="en-US" dirty="0" smtClean="0">
                <a:solidFill>
                  <a:srgbClr val="FF0000"/>
                </a:solidFill>
              </a:rPr>
              <a:t>0.5 × 0.5 </a:t>
            </a:r>
            <a:r>
              <a:rPr lang="en-US" dirty="0" smtClean="0"/>
              <a:t>+ </a:t>
            </a:r>
            <a:r>
              <a:rPr lang="en-US" dirty="0" smtClean="0">
                <a:solidFill>
                  <a:srgbClr val="0070C0"/>
                </a:solidFill>
              </a:rPr>
              <a:t>0.1 × 0.3</a:t>
            </a:r>
            <a:r>
              <a:rPr lang="en-US" dirty="0" smtClean="0"/>
              <a:t> + </a:t>
            </a:r>
            <a:r>
              <a:rPr lang="en-US" dirty="0" smtClean="0">
                <a:solidFill>
                  <a:srgbClr val="FFC000"/>
                </a:solidFill>
              </a:rPr>
              <a:t>0.02 × 0.2 </a:t>
            </a:r>
            <a:r>
              <a:rPr lang="en-US" dirty="0" smtClean="0"/>
              <a:t>+ </a:t>
            </a:r>
          </a:p>
          <a:p>
            <a:r>
              <a:rPr lang="en-US" dirty="0" smtClean="0">
                <a:solidFill>
                  <a:srgbClr val="FF0000"/>
                </a:solidFill>
              </a:rPr>
              <a:t>	0.5 </a:t>
            </a:r>
            <a:r>
              <a:rPr lang="en-US" dirty="0">
                <a:solidFill>
                  <a:srgbClr val="FF0000"/>
                </a:solidFill>
              </a:rPr>
              <a:t>× </a:t>
            </a:r>
            <a:r>
              <a:rPr lang="en-US" dirty="0" smtClean="0">
                <a:solidFill>
                  <a:srgbClr val="FF0000"/>
                </a:solidFill>
              </a:rPr>
              <a:t>(1.0 - 0.5) × P(M1 &lt; T)</a:t>
            </a:r>
            <a:r>
              <a:rPr lang="en-US" dirty="0" smtClean="0"/>
              <a:t> + </a:t>
            </a:r>
          </a:p>
          <a:p>
            <a:r>
              <a:rPr lang="en-US" dirty="0" smtClean="0">
                <a:solidFill>
                  <a:srgbClr val="0070C0"/>
                </a:solidFill>
              </a:rPr>
              <a:t>	0.3 </a:t>
            </a:r>
            <a:r>
              <a:rPr lang="en-US" dirty="0">
                <a:solidFill>
                  <a:srgbClr val="0070C0"/>
                </a:solidFill>
              </a:rPr>
              <a:t>× </a:t>
            </a:r>
            <a:r>
              <a:rPr lang="en-US" dirty="0" smtClean="0">
                <a:solidFill>
                  <a:srgbClr val="0070C0"/>
                </a:solidFill>
              </a:rPr>
              <a:t>(1.0 - 0.1) × P(M2 </a:t>
            </a:r>
            <a:r>
              <a:rPr lang="en-US" dirty="0">
                <a:solidFill>
                  <a:srgbClr val="0070C0"/>
                </a:solidFill>
              </a:rPr>
              <a:t>&lt; T) </a:t>
            </a:r>
            <a:r>
              <a:rPr lang="en-US" dirty="0"/>
              <a:t>+ </a:t>
            </a:r>
          </a:p>
          <a:p>
            <a:r>
              <a:rPr lang="en-US" dirty="0" smtClean="0">
                <a:solidFill>
                  <a:srgbClr val="FFC000"/>
                </a:solidFill>
              </a:rPr>
              <a:t>	0.2 </a:t>
            </a:r>
            <a:r>
              <a:rPr lang="en-US" dirty="0">
                <a:solidFill>
                  <a:srgbClr val="FFC000"/>
                </a:solidFill>
              </a:rPr>
              <a:t>× </a:t>
            </a:r>
            <a:r>
              <a:rPr lang="en-US" dirty="0" smtClean="0">
                <a:solidFill>
                  <a:srgbClr val="FFC000"/>
                </a:solidFill>
              </a:rPr>
              <a:t>(1.0 - 0.02) × P(M3 </a:t>
            </a:r>
            <a:r>
              <a:rPr lang="en-US" dirty="0">
                <a:solidFill>
                  <a:srgbClr val="FFC000"/>
                </a:solidFill>
              </a:rPr>
              <a:t>&lt; T) </a:t>
            </a:r>
            <a:r>
              <a:rPr lang="en-US" dirty="0" smtClean="0">
                <a:solidFill>
                  <a:srgbClr val="FFC000"/>
                </a:solidFill>
              </a:rPr>
              <a:t> </a:t>
            </a:r>
            <a:endParaRPr lang="en-US" dirty="0">
              <a:solidFill>
                <a:srgbClr val="FFC000"/>
              </a:solidFill>
            </a:endParaRPr>
          </a:p>
          <a:p>
            <a:endParaRPr lang="en-US" dirty="0"/>
          </a:p>
        </p:txBody>
      </p:sp>
      <p:sp>
        <p:nvSpPr>
          <p:cNvPr id="29" name="TextBox 28"/>
          <p:cNvSpPr txBox="1"/>
          <p:nvPr/>
        </p:nvSpPr>
        <p:spPr>
          <a:xfrm>
            <a:off x="3783003" y="4017837"/>
            <a:ext cx="503664" cy="307777"/>
          </a:xfrm>
          <a:prstGeom prst="rect">
            <a:avLst/>
          </a:prstGeom>
          <a:noFill/>
        </p:spPr>
        <p:txBody>
          <a:bodyPr wrap="none" rtlCol="0">
            <a:spAutoFit/>
          </a:bodyPr>
          <a:lstStyle/>
          <a:p>
            <a:r>
              <a:rPr lang="en-US" sz="1400" dirty="0" smtClean="0"/>
              <a:t>0.50</a:t>
            </a:r>
            <a:endParaRPr lang="en-US" sz="1400" dirty="0"/>
          </a:p>
        </p:txBody>
      </p:sp>
      <p:sp>
        <p:nvSpPr>
          <p:cNvPr id="30" name="TextBox 29"/>
          <p:cNvSpPr txBox="1"/>
          <p:nvPr/>
        </p:nvSpPr>
        <p:spPr>
          <a:xfrm>
            <a:off x="3347931" y="4440330"/>
            <a:ext cx="412292" cy="307777"/>
          </a:xfrm>
          <a:prstGeom prst="rect">
            <a:avLst/>
          </a:prstGeom>
          <a:noFill/>
        </p:spPr>
        <p:txBody>
          <a:bodyPr wrap="none" rtlCol="0">
            <a:spAutoFit/>
          </a:bodyPr>
          <a:lstStyle/>
          <a:p>
            <a:r>
              <a:rPr lang="en-US" sz="1400" dirty="0" smtClean="0"/>
              <a:t>0.1</a:t>
            </a:r>
            <a:endParaRPr lang="en-US" sz="1400" dirty="0"/>
          </a:p>
        </p:txBody>
      </p:sp>
      <p:sp>
        <p:nvSpPr>
          <p:cNvPr id="32" name="TextBox 31"/>
          <p:cNvSpPr txBox="1"/>
          <p:nvPr/>
        </p:nvSpPr>
        <p:spPr>
          <a:xfrm>
            <a:off x="3259215" y="4929392"/>
            <a:ext cx="458780" cy="276999"/>
          </a:xfrm>
          <a:prstGeom prst="rect">
            <a:avLst/>
          </a:prstGeom>
          <a:noFill/>
        </p:spPr>
        <p:txBody>
          <a:bodyPr wrap="none" rtlCol="0">
            <a:spAutoFit/>
          </a:bodyPr>
          <a:lstStyle/>
          <a:p>
            <a:r>
              <a:rPr lang="en-US" sz="1200" dirty="0" smtClean="0"/>
              <a:t>0.02</a:t>
            </a:r>
            <a:endParaRPr lang="en-US" sz="1200" dirty="0"/>
          </a:p>
        </p:txBody>
      </p:sp>
      <p:sp>
        <p:nvSpPr>
          <p:cNvPr id="33" name="TextBox 32"/>
          <p:cNvSpPr txBox="1"/>
          <p:nvPr/>
        </p:nvSpPr>
        <p:spPr>
          <a:xfrm>
            <a:off x="7694581" y="6171796"/>
            <a:ext cx="3309496" cy="461665"/>
          </a:xfrm>
          <a:prstGeom prst="rect">
            <a:avLst/>
          </a:prstGeom>
          <a:noFill/>
        </p:spPr>
        <p:txBody>
          <a:bodyPr wrap="none" rtlCol="0">
            <a:spAutoFit/>
          </a:bodyPr>
          <a:lstStyle/>
          <a:p>
            <a:r>
              <a:rPr lang="en-US" sz="2400" dirty="0" smtClean="0"/>
              <a:t>and finally, POP = 1. – </a:t>
            </a:r>
            <a:r>
              <a:rPr lang="en-US" sz="2400" dirty="0" err="1" smtClean="0"/>
              <a:t>P</a:t>
            </a:r>
            <a:r>
              <a:rPr lang="en-US" sz="2400" baseline="-25000" dirty="0" err="1" smtClean="0"/>
              <a:t>ne</a:t>
            </a:r>
            <a:endParaRPr lang="en-US" sz="2400" baseline="-25000" dirty="0"/>
          </a:p>
        </p:txBody>
      </p:sp>
      <p:sp>
        <p:nvSpPr>
          <p:cNvPr id="34" name="TextBox 33"/>
          <p:cNvSpPr txBox="1"/>
          <p:nvPr/>
        </p:nvSpPr>
        <p:spPr>
          <a:xfrm>
            <a:off x="1167987" y="3802393"/>
            <a:ext cx="498855" cy="369332"/>
          </a:xfrm>
          <a:prstGeom prst="rect">
            <a:avLst/>
          </a:prstGeom>
          <a:noFill/>
        </p:spPr>
        <p:txBody>
          <a:bodyPr wrap="none" rtlCol="0">
            <a:spAutoFit/>
          </a:bodyPr>
          <a:lstStyle/>
          <a:p>
            <a:r>
              <a:rPr lang="en-US" dirty="0" smtClean="0">
                <a:solidFill>
                  <a:srgbClr val="FF0000"/>
                </a:solidFill>
              </a:rPr>
              <a:t>M1</a:t>
            </a:r>
            <a:endParaRPr lang="en-US" dirty="0">
              <a:solidFill>
                <a:srgbClr val="FF0000"/>
              </a:solidFill>
            </a:endParaRPr>
          </a:p>
        </p:txBody>
      </p:sp>
      <p:sp>
        <p:nvSpPr>
          <p:cNvPr id="35" name="TextBox 34"/>
          <p:cNvSpPr txBox="1"/>
          <p:nvPr/>
        </p:nvSpPr>
        <p:spPr>
          <a:xfrm>
            <a:off x="1770955" y="4829846"/>
            <a:ext cx="498855" cy="369332"/>
          </a:xfrm>
          <a:prstGeom prst="rect">
            <a:avLst/>
          </a:prstGeom>
          <a:noFill/>
        </p:spPr>
        <p:txBody>
          <a:bodyPr wrap="none" rtlCol="0">
            <a:spAutoFit/>
          </a:bodyPr>
          <a:lstStyle/>
          <a:p>
            <a:r>
              <a:rPr lang="en-US" dirty="0" smtClean="0">
                <a:solidFill>
                  <a:srgbClr val="0070C0"/>
                </a:solidFill>
              </a:rPr>
              <a:t>M2</a:t>
            </a:r>
            <a:endParaRPr lang="en-US" dirty="0">
              <a:solidFill>
                <a:srgbClr val="0070C0"/>
              </a:solidFill>
            </a:endParaRPr>
          </a:p>
        </p:txBody>
      </p:sp>
      <p:sp>
        <p:nvSpPr>
          <p:cNvPr id="36" name="TextBox 35"/>
          <p:cNvSpPr txBox="1"/>
          <p:nvPr/>
        </p:nvSpPr>
        <p:spPr>
          <a:xfrm>
            <a:off x="2506288" y="3681679"/>
            <a:ext cx="498855" cy="369332"/>
          </a:xfrm>
          <a:prstGeom prst="rect">
            <a:avLst/>
          </a:prstGeom>
          <a:noFill/>
        </p:spPr>
        <p:txBody>
          <a:bodyPr wrap="none" rtlCol="0">
            <a:spAutoFit/>
          </a:bodyPr>
          <a:lstStyle/>
          <a:p>
            <a:r>
              <a:rPr lang="en-US" dirty="0" smtClean="0">
                <a:solidFill>
                  <a:srgbClr val="FFC000"/>
                </a:solidFill>
              </a:rPr>
              <a:t>M3</a:t>
            </a:r>
            <a:endParaRPr lang="en-US" dirty="0">
              <a:solidFill>
                <a:srgbClr val="FFC000"/>
              </a:solidFill>
            </a:endParaRPr>
          </a:p>
        </p:txBody>
      </p:sp>
    </p:spTree>
    <p:extLst>
      <p:ext uri="{BB962C8B-B14F-4D97-AF65-F5344CB8AC3E}">
        <p14:creationId xmlns:p14="http://schemas.microsoft.com/office/powerpoint/2010/main" val="2117880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5099C4-F8E9-DE4A-8183-3503EE245662}" type="slidenum">
              <a:rPr lang="en-US" smtClean="0"/>
              <a:t>14</a:t>
            </a:fld>
            <a:endParaRPr lang="en-US"/>
          </a:p>
        </p:txBody>
      </p:sp>
      <p:sp>
        <p:nvSpPr>
          <p:cNvPr id="7" name="TextBox 6"/>
          <p:cNvSpPr txBox="1"/>
          <p:nvPr/>
        </p:nvSpPr>
        <p:spPr>
          <a:xfrm>
            <a:off x="9495692" y="205499"/>
            <a:ext cx="2550288" cy="6463308"/>
          </a:xfrm>
          <a:prstGeom prst="rect">
            <a:avLst/>
          </a:prstGeom>
          <a:noFill/>
        </p:spPr>
        <p:txBody>
          <a:bodyPr wrap="square" rtlCol="0">
            <a:spAutoFit/>
          </a:bodyPr>
          <a:lstStyle/>
          <a:p>
            <a:r>
              <a:rPr lang="en-US" dirty="0" smtClean="0"/>
              <a:t>Under-spread, </a:t>
            </a:r>
          </a:p>
          <a:p>
            <a:r>
              <a:rPr lang="en-US" dirty="0" smtClean="0"/>
              <a:t>over-confident characteristic of ensemble forecasts is more pronounced at shorter leads. </a:t>
            </a:r>
          </a:p>
          <a:p>
            <a:endParaRPr lang="en-US" dirty="0"/>
          </a:p>
          <a:p>
            <a:r>
              <a:rPr lang="en-US" dirty="0" smtClean="0"/>
              <a:t>Such statistics are suggestive that the best member of the sorted ensemble is more likely to be the lowest member than an intermediate member.</a:t>
            </a:r>
            <a:endParaRPr lang="en-US" dirty="0"/>
          </a:p>
          <a:p>
            <a:endParaRPr lang="en-US" dirty="0" smtClean="0"/>
          </a:p>
          <a:p>
            <a:r>
              <a:rPr lang="en-US" dirty="0" smtClean="0"/>
              <a:t>Histogram shape depend on precipitation amount?  See supplementary slides</a:t>
            </a:r>
            <a:r>
              <a:rPr lang="en-US" dirty="0" smtClean="0"/>
              <a:t>.</a:t>
            </a:r>
          </a:p>
          <a:p>
            <a:endParaRPr lang="en-US" dirty="0"/>
          </a:p>
          <a:p>
            <a:r>
              <a:rPr lang="en-US" dirty="0" smtClean="0"/>
              <a:t>Simplification here: dressing uses only center point in 3x3 array.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495692" cy="6858000"/>
          </a:xfrm>
          <a:prstGeom prst="rect">
            <a:avLst/>
          </a:prstGeom>
        </p:spPr>
      </p:pic>
    </p:spTree>
    <p:extLst>
      <p:ext uri="{BB962C8B-B14F-4D97-AF65-F5344CB8AC3E}">
        <p14:creationId xmlns:p14="http://schemas.microsoft.com/office/powerpoint/2010/main" val="15707786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8776" y="240219"/>
            <a:ext cx="5423647" cy="1325563"/>
          </a:xfrm>
        </p:spPr>
        <p:txBody>
          <a:bodyPr>
            <a:normAutofit fontScale="90000"/>
          </a:bodyPr>
          <a:lstStyle/>
          <a:p>
            <a:r>
              <a:rPr lang="en-US" b="1" dirty="0" smtClean="0"/>
              <a:t>Fitted parameter values of dressing distribution.</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15</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10" y="0"/>
            <a:ext cx="4948520" cy="6858000"/>
          </a:xfrm>
          <a:prstGeom prst="rect">
            <a:avLst/>
          </a:prstGeom>
        </p:spPr>
      </p:pic>
      <p:sp>
        <p:nvSpPr>
          <p:cNvPr id="10" name="Content Placeholder 9"/>
          <p:cNvSpPr>
            <a:spLocks noGrp="1"/>
          </p:cNvSpPr>
          <p:nvPr>
            <p:ph idx="1"/>
          </p:nvPr>
        </p:nvSpPr>
        <p:spPr>
          <a:xfrm>
            <a:off x="5427339" y="1786348"/>
            <a:ext cx="6366519" cy="4603198"/>
          </a:xfrm>
        </p:spPr>
        <p:txBody>
          <a:bodyPr>
            <a:normAutofit fontScale="85000" lnSpcReduction="10000"/>
          </a:bodyPr>
          <a:lstStyle/>
          <a:p>
            <a:r>
              <a:rPr lang="en-US" dirty="0" smtClean="0"/>
              <a:t>We assume the dressing distribution has three parameters: fraction with zero precipitation, and Gamma shape (α) and spread (β).</a:t>
            </a:r>
          </a:p>
          <a:p>
            <a:r>
              <a:rPr lang="en-US" dirty="0" smtClean="0"/>
              <a:t>Values for these fitted parameters shown at right.  They vary with precipitation amount and forecast lead time.</a:t>
            </a:r>
          </a:p>
          <a:p>
            <a:r>
              <a:rPr lang="en-US" dirty="0" smtClean="0"/>
              <a:t>The values do not vary geographically, a simplification that assumes regional biases were eliminated in the previous quantile mapping step</a:t>
            </a:r>
            <a:r>
              <a:rPr lang="en-US" dirty="0" smtClean="0"/>
              <a:t>.</a:t>
            </a:r>
          </a:p>
          <a:p>
            <a:r>
              <a:rPr lang="en-US" dirty="0" smtClean="0"/>
              <a:t>Also, dressing stats determined with center point in 3x3 array of quantile-mapped values.  Likely over-estimates the spread in the dressing distribution.</a:t>
            </a:r>
            <a:endParaRPr lang="en-US" dirty="0" smtClean="0"/>
          </a:p>
        </p:txBody>
      </p:sp>
    </p:spTree>
    <p:extLst>
      <p:ext uri="{BB962C8B-B14F-4D97-AF65-F5344CB8AC3E}">
        <p14:creationId xmlns:p14="http://schemas.microsoft.com/office/powerpoint/2010/main" val="298143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034716"/>
          </a:xfrm>
        </p:spPr>
        <p:txBody>
          <a:bodyPr/>
          <a:lstStyle/>
          <a:p>
            <a:r>
              <a:rPr lang="en-US" b="1" dirty="0" smtClean="0"/>
              <a:t>Some sample fitted distributions.</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16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7358" y="1034717"/>
            <a:ext cx="3962401" cy="274320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599" y="3795711"/>
            <a:ext cx="3962401" cy="2743201"/>
          </a:xfrm>
          <a:prstGeom prst="rect">
            <a:avLst/>
          </a:prstGeom>
        </p:spPr>
      </p:pic>
      <p:sp>
        <p:nvSpPr>
          <p:cNvPr id="12" name="TextBox 11"/>
          <p:cNvSpPr txBox="1"/>
          <p:nvPr/>
        </p:nvSpPr>
        <p:spPr>
          <a:xfrm>
            <a:off x="8430126" y="1644316"/>
            <a:ext cx="3697038" cy="3139321"/>
          </a:xfrm>
          <a:prstGeom prst="rect">
            <a:avLst/>
          </a:prstGeom>
          <a:noFill/>
        </p:spPr>
        <p:txBody>
          <a:bodyPr wrap="none" rtlCol="0">
            <a:spAutoFit/>
          </a:bodyPr>
          <a:lstStyle/>
          <a:p>
            <a:r>
              <a:rPr lang="en-US" dirty="0" smtClean="0"/>
              <a:t>The idea here is as follows, then:</a:t>
            </a:r>
          </a:p>
          <a:p>
            <a:r>
              <a:rPr lang="en-US" dirty="0" smtClean="0"/>
              <a:t>for a deterministically quantile-</a:t>
            </a:r>
          </a:p>
          <a:p>
            <a:r>
              <a:rPr lang="en-US" dirty="0" smtClean="0"/>
              <a:t>mapped member with a precipitation</a:t>
            </a:r>
          </a:p>
          <a:p>
            <a:r>
              <a:rPr lang="en-US" dirty="0" smtClean="0"/>
              <a:t>value x, identify the (</a:t>
            </a:r>
            <a:r>
              <a:rPr lang="en-US" dirty="0" err="1" smtClean="0"/>
              <a:t>fz</a:t>
            </a:r>
            <a:r>
              <a:rPr lang="en-US" dirty="0" smtClean="0"/>
              <a:t>, α, β) </a:t>
            </a:r>
          </a:p>
          <a:p>
            <a:r>
              <a:rPr lang="en-US" dirty="0" smtClean="0"/>
              <a:t>associated with this x for this lead</a:t>
            </a:r>
          </a:p>
          <a:p>
            <a:r>
              <a:rPr lang="en-US" dirty="0" smtClean="0"/>
              <a:t>time.</a:t>
            </a:r>
          </a:p>
          <a:p>
            <a:endParaRPr lang="en-US" dirty="0"/>
          </a:p>
          <a:p>
            <a:r>
              <a:rPr lang="en-US" dirty="0" smtClean="0"/>
              <a:t>From that we randomly sample</a:t>
            </a:r>
          </a:p>
          <a:p>
            <a:r>
              <a:rPr lang="en-US" dirty="0" smtClean="0"/>
              <a:t>from the associated distribution.</a:t>
            </a:r>
          </a:p>
          <a:p>
            <a:r>
              <a:rPr lang="en-US" dirty="0" smtClean="0"/>
              <a:t>That random draw becomes our</a:t>
            </a:r>
          </a:p>
          <a:p>
            <a:r>
              <a:rPr lang="en-US" dirty="0" smtClean="0"/>
              <a:t>new member.</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958" y="1034717"/>
            <a:ext cx="3962401" cy="2743201"/>
          </a:xfrm>
          <a:prstGeom prst="rect">
            <a:avLst/>
          </a:prstGeom>
        </p:spPr>
      </p:pic>
    </p:spTree>
    <p:extLst>
      <p:ext uri="{BB962C8B-B14F-4D97-AF65-F5344CB8AC3E}">
        <p14:creationId xmlns:p14="http://schemas.microsoft.com/office/powerpoint/2010/main" val="542841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5" y="609824"/>
            <a:ext cx="10838645" cy="1325563"/>
          </a:xfrm>
        </p:spPr>
        <p:txBody>
          <a:bodyPr>
            <a:normAutofit fontScale="90000"/>
          </a:bodyPr>
          <a:lstStyle/>
          <a:p>
            <a:r>
              <a:rPr lang="en-US" b="1" dirty="0" smtClean="0"/>
              <a:t>Whe</a:t>
            </a:r>
            <a:r>
              <a:rPr lang="en-US" b="1" dirty="0"/>
              <a:t>n</a:t>
            </a:r>
            <a:r>
              <a:rPr lang="en-US" b="1" dirty="0" smtClean="0"/>
              <a:t> </a:t>
            </a:r>
            <a:r>
              <a:rPr lang="en-US" b="1" dirty="0" smtClean="0"/>
              <a:t>quantile-mapped </a:t>
            </a:r>
            <a:r>
              <a:rPr lang="en-US" b="1" dirty="0" smtClean="0"/>
              <a:t>member forecast </a:t>
            </a:r>
            <a:r>
              <a:rPr lang="en-US" b="1" dirty="0" smtClean="0"/>
              <a:t>= 0, </a:t>
            </a:r>
            <a:r>
              <a:rPr lang="en-US" b="1" dirty="0" smtClean="0"/>
              <a:t>note </a:t>
            </a:r>
            <a:r>
              <a:rPr lang="en-US" b="1" dirty="0" smtClean="0"/>
              <a:t>the relationship between probability of </a:t>
            </a:r>
            <a:r>
              <a:rPr lang="en-US" b="1" dirty="0" smtClean="0"/>
              <a:t>no </a:t>
            </a:r>
            <a:r>
              <a:rPr lang="en-US" b="1" dirty="0" smtClean="0"/>
              <a:t>observed precipitation and climatological </a:t>
            </a:r>
            <a:r>
              <a:rPr lang="en-US" b="1" dirty="0" smtClean="0"/>
              <a:t>POP.</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17</a:t>
            </a:fld>
            <a:endParaRPr lang="en-US"/>
          </a:p>
        </p:txBody>
      </p:sp>
      <mc:AlternateContent xmlns:mc="http://schemas.openxmlformats.org/markup-compatibility/2006">
        <mc:Choice xmlns:a14="http://schemas.microsoft.com/office/drawing/2010/main" Requires="a14">
          <p:graphicFrame>
            <p:nvGraphicFramePr>
              <p:cNvPr id="6" name="Table 5"/>
              <p:cNvGraphicFramePr>
                <a:graphicFrameLocks noGrp="1"/>
              </p:cNvGraphicFramePr>
              <p:nvPr>
                <p:extLst>
                  <p:ext uri="{D42A27DB-BD31-4B8C-83A1-F6EECF244321}">
                    <p14:modId xmlns:p14="http://schemas.microsoft.com/office/powerpoint/2010/main" val="1261880267"/>
                  </p:ext>
                </p:extLst>
              </p:nvPr>
            </p:nvGraphicFramePr>
            <p:xfrm>
              <a:off x="250459" y="2830734"/>
              <a:ext cx="11665323" cy="2331967"/>
            </p:xfrm>
            <a:graphic>
              <a:graphicData uri="http://schemas.openxmlformats.org/drawingml/2006/table">
                <a:tbl>
                  <a:tblPr firstRow="1" bandRow="1">
                    <a:tableStyleId>{5C22544A-7EE6-4342-B048-85BDC9FD1C3A}</a:tableStyleId>
                  </a:tblPr>
                  <a:tblGrid>
                    <a:gridCol w="1296147"/>
                    <a:gridCol w="1296147"/>
                    <a:gridCol w="1296147"/>
                    <a:gridCol w="1296147"/>
                    <a:gridCol w="1296147"/>
                    <a:gridCol w="1296147"/>
                    <a:gridCol w="1296147"/>
                    <a:gridCol w="1296147"/>
                    <a:gridCol w="1296147"/>
                  </a:tblGrid>
                  <a:tr h="960367">
                    <a:tc>
                      <a:txBody>
                        <a:bodyPr/>
                        <a:lstStyle/>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0.0 &lt; P</a:t>
                          </a:r>
                          <a:r>
                            <a:rPr lang="en-US" sz="1300" baseline="-25000" dirty="0" smtClean="0"/>
                            <a:t>c</a:t>
                          </a:r>
                          <a14:m>
                            <m:oMath xmlns:m="http://schemas.openxmlformats.org/officeDocument/2006/math">
                              <m:r>
                                <a:rPr lang="en-US" sz="1300" b="1" i="0" kern="1200" smtClean="0">
                                  <a:solidFill>
                                    <a:schemeClr val="lt1"/>
                                  </a:solidFill>
                                  <a:effectLst/>
                                  <a:latin typeface="Cambria Math" charset="0"/>
                                  <a:ea typeface="+mn-ea"/>
                                  <a:cs typeface="+mn-cs"/>
                                </a:rPr>
                                <m:t> </m:t>
                              </m:r>
                              <m:r>
                                <a:rPr lang="en-US" sz="1300" b="1" i="1" kern="1200" smtClean="0">
                                  <a:solidFill>
                                    <a:schemeClr val="lt1"/>
                                  </a:solidFill>
                                  <a:effectLst/>
                                  <a:latin typeface="Cambria Math" charset="0"/>
                                  <a:ea typeface="+mn-ea"/>
                                  <a:cs typeface="+mn-cs"/>
                                </a:rPr>
                                <m:t>≤</m:t>
                              </m:r>
                            </m:oMath>
                          </a14:m>
                          <a:r>
                            <a:rPr lang="en-US" sz="1300" b="1" kern="1200" dirty="0" smtClean="0">
                              <a:solidFill>
                                <a:schemeClr val="lt1"/>
                              </a:solidFill>
                              <a:effectLst/>
                              <a:latin typeface="+mn-lt"/>
                              <a:ea typeface="+mn-ea"/>
                              <a:cs typeface="+mn-cs"/>
                            </a:rPr>
                            <a:t> 0.03</a:t>
                          </a:r>
                          <a:endParaRPr lang="en-US" sz="1300" b="1" kern="1200" dirty="0">
                            <a:solidFill>
                              <a:schemeClr val="lt1"/>
                            </a:solidFill>
                            <a:effectLst/>
                            <a:latin typeface="+mn-lt"/>
                            <a:ea typeface="+mn-ea"/>
                            <a:cs typeface="+mn-cs"/>
                          </a:endParaRPr>
                        </a:p>
                        <a:p>
                          <a:endParaRPr lang="en-US" sz="1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0.03 &lt; P</a:t>
                          </a:r>
                          <a:r>
                            <a:rPr lang="en-US" sz="1300" baseline="-25000" dirty="0" smtClean="0"/>
                            <a:t>c</a:t>
                          </a:r>
                          <a14:m>
                            <m:oMath xmlns:m="http://schemas.openxmlformats.org/officeDocument/2006/math">
                              <m:r>
                                <a:rPr lang="en-US" sz="1300" b="1" i="0" kern="1200" smtClean="0">
                                  <a:solidFill>
                                    <a:schemeClr val="lt1"/>
                                  </a:solidFill>
                                  <a:effectLst/>
                                  <a:latin typeface="Cambria Math" charset="0"/>
                                  <a:ea typeface="+mn-ea"/>
                                  <a:cs typeface="+mn-cs"/>
                                </a:rPr>
                                <m:t> </m:t>
                              </m:r>
                              <m:r>
                                <a:rPr lang="en-US" sz="1300" b="1" i="1" kern="1200" smtClean="0">
                                  <a:solidFill>
                                    <a:schemeClr val="lt1"/>
                                  </a:solidFill>
                                  <a:effectLst/>
                                  <a:latin typeface="Cambria Math" charset="0"/>
                                  <a:ea typeface="+mn-ea"/>
                                  <a:cs typeface="+mn-cs"/>
                                </a:rPr>
                                <m:t>≤</m:t>
                              </m:r>
                            </m:oMath>
                          </a14:m>
                          <a:r>
                            <a:rPr lang="en-US" sz="1300" b="1" kern="1200" dirty="0" smtClean="0">
                              <a:solidFill>
                                <a:schemeClr val="lt1"/>
                              </a:solidFill>
                              <a:effectLst/>
                              <a:latin typeface="+mn-lt"/>
                              <a:ea typeface="+mn-ea"/>
                              <a:cs typeface="+mn-cs"/>
                            </a:rPr>
                            <a:t> 0.06</a:t>
                          </a:r>
                          <a:endParaRPr lang="en-US" sz="1300" b="1" kern="1200" dirty="0">
                            <a:solidFill>
                              <a:schemeClr val="lt1"/>
                            </a:solidFill>
                            <a:effectLst/>
                            <a:latin typeface="+mn-lt"/>
                            <a:ea typeface="+mn-ea"/>
                            <a:cs typeface="+mn-cs"/>
                          </a:endParaRPr>
                        </a:p>
                        <a:p>
                          <a:endParaRPr lang="en-US" sz="1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0.06 &lt; P</a:t>
                          </a:r>
                          <a:r>
                            <a:rPr lang="en-US" sz="1300" baseline="-25000" dirty="0" smtClean="0"/>
                            <a:t>c</a:t>
                          </a:r>
                          <a14:m>
                            <m:oMath xmlns:m="http://schemas.openxmlformats.org/officeDocument/2006/math">
                              <m:r>
                                <a:rPr lang="en-US" sz="1300" b="1" i="0" kern="1200" smtClean="0">
                                  <a:solidFill>
                                    <a:schemeClr val="lt1"/>
                                  </a:solidFill>
                                  <a:effectLst/>
                                  <a:latin typeface="Cambria Math" charset="0"/>
                                  <a:ea typeface="+mn-ea"/>
                                  <a:cs typeface="+mn-cs"/>
                                </a:rPr>
                                <m:t> </m:t>
                              </m:r>
                              <m:r>
                                <a:rPr lang="en-US" sz="1300" b="1" i="1" kern="1200" smtClean="0">
                                  <a:solidFill>
                                    <a:schemeClr val="lt1"/>
                                  </a:solidFill>
                                  <a:effectLst/>
                                  <a:latin typeface="Cambria Math" charset="0"/>
                                  <a:ea typeface="+mn-ea"/>
                                  <a:cs typeface="+mn-cs"/>
                                </a:rPr>
                                <m:t>≤</m:t>
                              </m:r>
                            </m:oMath>
                          </a14:m>
                          <a:r>
                            <a:rPr lang="en-US" sz="1300" b="1" kern="1200" dirty="0" smtClean="0">
                              <a:solidFill>
                                <a:schemeClr val="lt1"/>
                              </a:solidFill>
                              <a:effectLst/>
                              <a:latin typeface="+mn-lt"/>
                              <a:ea typeface="+mn-ea"/>
                              <a:cs typeface="+mn-cs"/>
                            </a:rPr>
                            <a:t> 0.09</a:t>
                          </a:r>
                          <a:endParaRPr lang="en-US" sz="1300" b="1" kern="1200" dirty="0">
                            <a:solidFill>
                              <a:schemeClr val="lt1"/>
                            </a:solidFill>
                            <a:effectLst/>
                            <a:latin typeface="+mn-lt"/>
                            <a:ea typeface="+mn-ea"/>
                            <a:cs typeface="+mn-cs"/>
                          </a:endParaRPr>
                        </a:p>
                        <a:p>
                          <a:endParaRPr lang="en-US" sz="1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0.09 &lt; P</a:t>
                          </a:r>
                          <a:r>
                            <a:rPr lang="en-US" sz="1300" baseline="-25000" dirty="0" smtClean="0"/>
                            <a:t>c</a:t>
                          </a:r>
                          <a14:m>
                            <m:oMath xmlns:m="http://schemas.openxmlformats.org/officeDocument/2006/math">
                              <m:r>
                                <a:rPr lang="en-US" sz="1300" b="1" i="0" kern="1200" smtClean="0">
                                  <a:solidFill>
                                    <a:schemeClr val="lt1"/>
                                  </a:solidFill>
                                  <a:effectLst/>
                                  <a:latin typeface="Cambria Math" charset="0"/>
                                  <a:ea typeface="+mn-ea"/>
                                  <a:cs typeface="+mn-cs"/>
                                </a:rPr>
                                <m:t> </m:t>
                              </m:r>
                              <m:r>
                                <a:rPr lang="en-US" sz="1300" b="1" i="1" kern="1200" smtClean="0">
                                  <a:solidFill>
                                    <a:schemeClr val="lt1"/>
                                  </a:solidFill>
                                  <a:effectLst/>
                                  <a:latin typeface="Cambria Math" charset="0"/>
                                  <a:ea typeface="+mn-ea"/>
                                  <a:cs typeface="+mn-cs"/>
                                </a:rPr>
                                <m:t>≤</m:t>
                              </m:r>
                            </m:oMath>
                          </a14:m>
                          <a:r>
                            <a:rPr lang="en-US" sz="1300" b="1" kern="1200" dirty="0" smtClean="0">
                              <a:solidFill>
                                <a:schemeClr val="lt1"/>
                              </a:solidFill>
                              <a:effectLst/>
                              <a:latin typeface="+mn-lt"/>
                              <a:ea typeface="+mn-ea"/>
                              <a:cs typeface="+mn-cs"/>
                            </a:rPr>
                            <a:t> 0.12</a:t>
                          </a:r>
                          <a:endParaRPr lang="en-US" sz="1300" b="1" kern="1200" dirty="0">
                            <a:solidFill>
                              <a:schemeClr val="lt1"/>
                            </a:solidFill>
                            <a:effectLst/>
                            <a:latin typeface="+mn-lt"/>
                            <a:ea typeface="+mn-ea"/>
                            <a:cs typeface="+mn-cs"/>
                          </a:endParaRPr>
                        </a:p>
                        <a:p>
                          <a:endParaRPr lang="en-US" sz="1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0.12 &lt; P</a:t>
                          </a:r>
                          <a:r>
                            <a:rPr lang="en-US" sz="1300" baseline="-25000" dirty="0" smtClean="0"/>
                            <a:t>c</a:t>
                          </a:r>
                          <a14:m>
                            <m:oMath xmlns:m="http://schemas.openxmlformats.org/officeDocument/2006/math">
                              <m:r>
                                <a:rPr lang="en-US" sz="1300" b="1" i="0" kern="1200" smtClean="0">
                                  <a:solidFill>
                                    <a:schemeClr val="lt1"/>
                                  </a:solidFill>
                                  <a:effectLst/>
                                  <a:latin typeface="Cambria Math" charset="0"/>
                                  <a:ea typeface="+mn-ea"/>
                                  <a:cs typeface="+mn-cs"/>
                                </a:rPr>
                                <m:t> </m:t>
                              </m:r>
                              <m:r>
                                <a:rPr lang="en-US" sz="1300" b="1" i="1" kern="1200" smtClean="0">
                                  <a:solidFill>
                                    <a:schemeClr val="lt1"/>
                                  </a:solidFill>
                                  <a:effectLst/>
                                  <a:latin typeface="Cambria Math" charset="0"/>
                                  <a:ea typeface="+mn-ea"/>
                                  <a:cs typeface="+mn-cs"/>
                                </a:rPr>
                                <m:t>≤</m:t>
                              </m:r>
                            </m:oMath>
                          </a14:m>
                          <a:r>
                            <a:rPr lang="en-US" sz="1300" b="1" kern="1200" dirty="0" smtClean="0">
                              <a:solidFill>
                                <a:schemeClr val="lt1"/>
                              </a:solidFill>
                              <a:effectLst/>
                              <a:latin typeface="+mn-lt"/>
                              <a:ea typeface="+mn-ea"/>
                              <a:cs typeface="+mn-cs"/>
                            </a:rPr>
                            <a:t> 0.15</a:t>
                          </a:r>
                          <a:endParaRPr lang="en-US" sz="1300" b="1" kern="1200" dirty="0">
                            <a:solidFill>
                              <a:schemeClr val="l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300" b="1" kern="1200" dirty="0">
                            <a:solidFill>
                              <a:schemeClr val="lt1"/>
                            </a:solidFill>
                            <a:effectLst/>
                            <a:latin typeface="+mn-lt"/>
                            <a:ea typeface="+mn-ea"/>
                            <a:cs typeface="+mn-cs"/>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0.15 &lt; P</a:t>
                          </a:r>
                          <a:r>
                            <a:rPr lang="en-US" sz="1300" baseline="-25000" dirty="0" smtClean="0"/>
                            <a:t>c</a:t>
                          </a:r>
                          <a14:m>
                            <m:oMath xmlns:m="http://schemas.openxmlformats.org/officeDocument/2006/math">
                              <m:r>
                                <a:rPr lang="en-US" sz="1300" b="1" i="0" kern="1200" smtClean="0">
                                  <a:solidFill>
                                    <a:schemeClr val="lt1"/>
                                  </a:solidFill>
                                  <a:effectLst/>
                                  <a:latin typeface="Cambria Math" charset="0"/>
                                  <a:ea typeface="+mn-ea"/>
                                  <a:cs typeface="+mn-cs"/>
                                </a:rPr>
                                <m:t> </m:t>
                              </m:r>
                              <m:r>
                                <a:rPr lang="en-US" sz="1300" b="1" i="1" kern="1200" smtClean="0">
                                  <a:solidFill>
                                    <a:schemeClr val="lt1"/>
                                  </a:solidFill>
                                  <a:effectLst/>
                                  <a:latin typeface="Cambria Math" charset="0"/>
                                  <a:ea typeface="+mn-ea"/>
                                  <a:cs typeface="+mn-cs"/>
                                </a:rPr>
                                <m:t>≤</m:t>
                              </m:r>
                            </m:oMath>
                          </a14:m>
                          <a:r>
                            <a:rPr lang="en-US" sz="1300" b="1" kern="1200" dirty="0" smtClean="0">
                              <a:solidFill>
                                <a:schemeClr val="lt1"/>
                              </a:solidFill>
                              <a:effectLst/>
                              <a:latin typeface="+mn-lt"/>
                              <a:ea typeface="+mn-ea"/>
                              <a:cs typeface="+mn-cs"/>
                            </a:rPr>
                            <a:t> 0.18</a:t>
                          </a:r>
                          <a:endParaRPr lang="en-US" sz="1300" b="1" kern="1200" dirty="0">
                            <a:solidFill>
                              <a:schemeClr val="lt1"/>
                            </a:solidFill>
                            <a:effectLst/>
                            <a:latin typeface="+mn-lt"/>
                            <a:ea typeface="+mn-ea"/>
                            <a:cs typeface="+mn-cs"/>
                          </a:endParaRPr>
                        </a:p>
                        <a:p>
                          <a:endParaRPr lang="en-US" sz="1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0.18 &lt; P</a:t>
                          </a:r>
                          <a:r>
                            <a:rPr lang="en-US" sz="1300" baseline="-25000" dirty="0" smtClean="0"/>
                            <a:t>c</a:t>
                          </a:r>
                          <a14:m>
                            <m:oMath xmlns:m="http://schemas.openxmlformats.org/officeDocument/2006/math">
                              <m:r>
                                <a:rPr lang="en-US" sz="1300" b="1" i="0" kern="1200" smtClean="0">
                                  <a:solidFill>
                                    <a:schemeClr val="lt1"/>
                                  </a:solidFill>
                                  <a:effectLst/>
                                  <a:latin typeface="Cambria Math" charset="0"/>
                                  <a:ea typeface="+mn-ea"/>
                                  <a:cs typeface="+mn-cs"/>
                                </a:rPr>
                                <m:t> </m:t>
                              </m:r>
                              <m:r>
                                <a:rPr lang="en-US" sz="1300" b="1" i="1" kern="1200" smtClean="0">
                                  <a:solidFill>
                                    <a:schemeClr val="lt1"/>
                                  </a:solidFill>
                                  <a:effectLst/>
                                  <a:latin typeface="Cambria Math" charset="0"/>
                                  <a:ea typeface="+mn-ea"/>
                                  <a:cs typeface="+mn-cs"/>
                                </a:rPr>
                                <m:t>≤</m:t>
                              </m:r>
                            </m:oMath>
                          </a14:m>
                          <a:r>
                            <a:rPr lang="en-US" sz="1300" b="1" kern="1200" dirty="0" smtClean="0">
                              <a:solidFill>
                                <a:schemeClr val="lt1"/>
                              </a:solidFill>
                              <a:effectLst/>
                              <a:latin typeface="+mn-lt"/>
                              <a:ea typeface="+mn-ea"/>
                              <a:cs typeface="+mn-cs"/>
                            </a:rPr>
                            <a:t> 0.21</a:t>
                          </a:r>
                          <a:endParaRPr lang="en-US" sz="1300" b="1" kern="1200" dirty="0">
                            <a:solidFill>
                              <a:schemeClr val="lt1"/>
                            </a:solidFill>
                            <a:effectLst/>
                            <a:latin typeface="+mn-lt"/>
                            <a:ea typeface="+mn-ea"/>
                            <a:cs typeface="+mn-cs"/>
                          </a:endParaRPr>
                        </a:p>
                        <a:p>
                          <a:endParaRPr lang="en-US" sz="1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P</a:t>
                          </a:r>
                          <a:r>
                            <a:rPr lang="en-US" sz="1300" baseline="-25000" dirty="0" smtClean="0"/>
                            <a:t>c</a:t>
                          </a:r>
                          <a:r>
                            <a:rPr lang="en-US" sz="1300" dirty="0" smtClean="0"/>
                            <a:t> &gt; 0.21</a:t>
                          </a:r>
                          <a:endParaRPr lang="en-US" sz="1300" dirty="0"/>
                        </a:p>
                      </a:txBody>
                      <a:tcPr/>
                    </a:tc>
                  </a:tr>
                  <a:tr h="853660">
                    <a:tc>
                      <a:txBody>
                        <a:bodyPr/>
                        <a:lstStyle/>
                        <a:p>
                          <a:r>
                            <a:rPr lang="en-US" sz="1400" dirty="0" smtClean="0"/>
                            <a:t>Probability</a:t>
                          </a:r>
                          <a:r>
                            <a:rPr lang="en-US" sz="1400" baseline="0" dirty="0" smtClean="0"/>
                            <a:t> </a:t>
                          </a:r>
                          <a:endParaRPr lang="en-US" sz="1400" baseline="0" dirty="0" smtClean="0"/>
                        </a:p>
                        <a:p>
                          <a:r>
                            <a:rPr lang="en-US" sz="1400" baseline="0" dirty="0" smtClean="0"/>
                            <a:t>of no </a:t>
                          </a:r>
                          <a:r>
                            <a:rPr lang="en-US" sz="1400" baseline="0" dirty="0" smtClean="0"/>
                            <a:t>precipitation</a:t>
                          </a:r>
                        </a:p>
                        <a:p>
                          <a:r>
                            <a:rPr lang="en-US" sz="1400" baseline="0" dirty="0" smtClean="0"/>
                            <a:t>when quantile</a:t>
                          </a:r>
                        </a:p>
                        <a:p>
                          <a:r>
                            <a:rPr lang="en-US" sz="1400" baseline="0" dirty="0" smtClean="0"/>
                            <a:t>mapped forecast = 0</a:t>
                          </a:r>
                          <a:endParaRPr lang="en-US" sz="1400" dirty="0"/>
                        </a:p>
                      </a:txBody>
                      <a:tcPr/>
                    </a:tc>
                    <a:tc>
                      <a:txBody>
                        <a:bodyPr/>
                        <a:lstStyle/>
                        <a:p>
                          <a:r>
                            <a:rPr lang="en-US" sz="2400" dirty="0" smtClean="0"/>
                            <a:t>0.976</a:t>
                          </a:r>
                          <a:endParaRPr lang="en-US" sz="2400" dirty="0"/>
                        </a:p>
                      </a:txBody>
                      <a:tcPr/>
                    </a:tc>
                    <a:tc>
                      <a:txBody>
                        <a:bodyPr/>
                        <a:lstStyle/>
                        <a:p>
                          <a:r>
                            <a:rPr lang="en-US" sz="2400" dirty="0" smtClean="0"/>
                            <a:t>0.944</a:t>
                          </a:r>
                          <a:endParaRPr lang="en-US" sz="2400" dirty="0"/>
                        </a:p>
                      </a:txBody>
                      <a:tcPr/>
                    </a:tc>
                    <a:tc>
                      <a:txBody>
                        <a:bodyPr/>
                        <a:lstStyle/>
                        <a:p>
                          <a:r>
                            <a:rPr lang="en-US" sz="2400" dirty="0" smtClean="0"/>
                            <a:t>0.923</a:t>
                          </a:r>
                          <a:endParaRPr lang="en-US" sz="2400" dirty="0"/>
                        </a:p>
                      </a:txBody>
                      <a:tcPr/>
                    </a:tc>
                    <a:tc>
                      <a:txBody>
                        <a:bodyPr/>
                        <a:lstStyle/>
                        <a:p>
                          <a:r>
                            <a:rPr lang="en-US" sz="2400" dirty="0" smtClean="0"/>
                            <a:t>0.896</a:t>
                          </a:r>
                          <a:endParaRPr lang="en-US" sz="2400" dirty="0"/>
                        </a:p>
                      </a:txBody>
                      <a:tcPr/>
                    </a:tc>
                    <a:tc>
                      <a:txBody>
                        <a:bodyPr/>
                        <a:lstStyle/>
                        <a:p>
                          <a:r>
                            <a:rPr lang="en-US" sz="2400" dirty="0" smtClean="0"/>
                            <a:t>0.863</a:t>
                          </a:r>
                          <a:endParaRPr lang="en-US" sz="2400" dirty="0"/>
                        </a:p>
                      </a:txBody>
                      <a:tcPr/>
                    </a:tc>
                    <a:tc>
                      <a:txBody>
                        <a:bodyPr/>
                        <a:lstStyle/>
                        <a:p>
                          <a:r>
                            <a:rPr lang="en-US" sz="2400" dirty="0" smtClean="0"/>
                            <a:t>0.846</a:t>
                          </a:r>
                          <a:endParaRPr lang="en-US" sz="2400" dirty="0"/>
                        </a:p>
                      </a:txBody>
                      <a:tcPr/>
                    </a:tc>
                    <a:tc>
                      <a:txBody>
                        <a:bodyPr/>
                        <a:lstStyle/>
                        <a:p>
                          <a:r>
                            <a:rPr lang="en-US" sz="2400" dirty="0" smtClean="0"/>
                            <a:t>0.831</a:t>
                          </a:r>
                          <a:endParaRPr lang="en-US" sz="2400" dirty="0"/>
                        </a:p>
                      </a:txBody>
                      <a:tcPr/>
                    </a:tc>
                    <a:tc>
                      <a:txBody>
                        <a:bodyPr/>
                        <a:lstStyle/>
                        <a:p>
                          <a:r>
                            <a:rPr lang="en-US" sz="2400" dirty="0" smtClean="0"/>
                            <a:t>0.807</a:t>
                          </a:r>
                          <a:endParaRPr lang="en-US" sz="2400" dirty="0"/>
                        </a:p>
                      </a:txBody>
                      <a:tcPr/>
                    </a:tc>
                  </a:tr>
                </a:tbl>
              </a:graphicData>
            </a:graphic>
          </p:graphicFrame>
        </mc:Choice>
        <mc:Fallback>
          <p:graphicFrame>
            <p:nvGraphicFramePr>
              <p:cNvPr id="6" name="Table 5"/>
              <p:cNvGraphicFramePr>
                <a:graphicFrameLocks noGrp="1"/>
              </p:cNvGraphicFramePr>
              <p:nvPr>
                <p:extLst>
                  <p:ext uri="{D42A27DB-BD31-4B8C-83A1-F6EECF244321}">
                    <p14:modId xmlns:p14="http://schemas.microsoft.com/office/powerpoint/2010/main" val="1261880267"/>
                  </p:ext>
                </p:extLst>
              </p:nvPr>
            </p:nvGraphicFramePr>
            <p:xfrm>
              <a:off x="250459" y="2830734"/>
              <a:ext cx="11665323" cy="2331967"/>
            </p:xfrm>
            <a:graphic>
              <a:graphicData uri="http://schemas.openxmlformats.org/drawingml/2006/table">
                <a:tbl>
                  <a:tblPr firstRow="1" bandRow="1">
                    <a:tableStyleId>{5C22544A-7EE6-4342-B048-85BDC9FD1C3A}</a:tableStyleId>
                  </a:tblPr>
                  <a:tblGrid>
                    <a:gridCol w="1296147"/>
                    <a:gridCol w="1296147"/>
                    <a:gridCol w="1296147"/>
                    <a:gridCol w="1296147"/>
                    <a:gridCol w="1296147"/>
                    <a:gridCol w="1296147"/>
                    <a:gridCol w="1296147"/>
                    <a:gridCol w="1296147"/>
                    <a:gridCol w="1296147"/>
                  </a:tblGrid>
                  <a:tr h="960367">
                    <a:tc>
                      <a:txBody>
                        <a:bodyPr/>
                        <a:lstStyle/>
                        <a:p>
                          <a:endParaRPr lang="en-US" sz="1200" dirty="0"/>
                        </a:p>
                      </a:txBody>
                      <a:tcPr/>
                    </a:tc>
                    <a:tc>
                      <a:txBody>
                        <a:bodyPr/>
                        <a:lstStyle/>
                        <a:p>
                          <a:endParaRPr lang="en-US"/>
                        </a:p>
                      </a:txBody>
                      <a:tcPr>
                        <a:blipFill rotWithShape="0">
                          <a:blip r:embed="rId2"/>
                          <a:stretch>
                            <a:fillRect l="-100943" t="-24684" r="-704245" b="-148734"/>
                          </a:stretch>
                        </a:blipFill>
                      </a:tcPr>
                    </a:tc>
                    <a:tc>
                      <a:txBody>
                        <a:bodyPr/>
                        <a:lstStyle/>
                        <a:p>
                          <a:endParaRPr lang="en-US"/>
                        </a:p>
                      </a:txBody>
                      <a:tcPr>
                        <a:blipFill rotWithShape="0">
                          <a:blip r:embed="rId2"/>
                          <a:stretch>
                            <a:fillRect l="-200000" t="-24684" r="-600939" b="-148734"/>
                          </a:stretch>
                        </a:blipFill>
                      </a:tcPr>
                    </a:tc>
                    <a:tc>
                      <a:txBody>
                        <a:bodyPr/>
                        <a:lstStyle/>
                        <a:p>
                          <a:endParaRPr lang="en-US"/>
                        </a:p>
                      </a:txBody>
                      <a:tcPr>
                        <a:blipFill rotWithShape="0">
                          <a:blip r:embed="rId2"/>
                          <a:stretch>
                            <a:fillRect l="-300000" t="-24684" r="-500939" b="-148734"/>
                          </a:stretch>
                        </a:blipFill>
                      </a:tcPr>
                    </a:tc>
                    <a:tc>
                      <a:txBody>
                        <a:bodyPr/>
                        <a:lstStyle/>
                        <a:p>
                          <a:endParaRPr lang="en-US"/>
                        </a:p>
                      </a:txBody>
                      <a:tcPr>
                        <a:blipFill rotWithShape="0">
                          <a:blip r:embed="rId2"/>
                          <a:stretch>
                            <a:fillRect l="-401887" t="-24684" r="-403302" b="-148734"/>
                          </a:stretch>
                        </a:blipFill>
                      </a:tcPr>
                    </a:tc>
                    <a:tc>
                      <a:txBody>
                        <a:bodyPr/>
                        <a:lstStyle/>
                        <a:p>
                          <a:endParaRPr lang="en-US"/>
                        </a:p>
                      </a:txBody>
                      <a:tcPr>
                        <a:blipFill rotWithShape="0">
                          <a:blip r:embed="rId2"/>
                          <a:stretch>
                            <a:fillRect l="-499531" t="-24684" r="-301408" b="-148734"/>
                          </a:stretch>
                        </a:blipFill>
                      </a:tcPr>
                    </a:tc>
                    <a:tc>
                      <a:txBody>
                        <a:bodyPr/>
                        <a:lstStyle/>
                        <a:p>
                          <a:endParaRPr lang="en-US"/>
                        </a:p>
                      </a:txBody>
                      <a:tcPr>
                        <a:blipFill rotWithShape="0">
                          <a:blip r:embed="rId2"/>
                          <a:stretch>
                            <a:fillRect l="-599531" t="-24684" r="-201408" b="-148734"/>
                          </a:stretch>
                        </a:blipFill>
                      </a:tcPr>
                    </a:tc>
                    <a:tc>
                      <a:txBody>
                        <a:bodyPr/>
                        <a:lstStyle/>
                        <a:p>
                          <a:endParaRPr lang="en-US"/>
                        </a:p>
                      </a:txBody>
                      <a:tcPr>
                        <a:blipFill rotWithShape="0">
                          <a:blip r:embed="rId2"/>
                          <a:stretch>
                            <a:fillRect l="-702830" t="-24684" r="-102358" b="-148734"/>
                          </a:stretch>
                        </a:blip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smtClean="0"/>
                            <a:t>P</a:t>
                          </a:r>
                          <a:r>
                            <a:rPr lang="en-US" sz="1300" baseline="-25000" dirty="0" smtClean="0"/>
                            <a:t>c</a:t>
                          </a:r>
                          <a:r>
                            <a:rPr lang="en-US" sz="1300" dirty="0" smtClean="0"/>
                            <a:t> &gt; 0.21</a:t>
                          </a:r>
                          <a:endParaRPr lang="en-US" sz="1300" dirty="0"/>
                        </a:p>
                      </a:txBody>
                      <a:tcPr/>
                    </a:tc>
                  </a:tr>
                  <a:tr h="1371600">
                    <a:tc>
                      <a:txBody>
                        <a:bodyPr/>
                        <a:lstStyle/>
                        <a:p>
                          <a:r>
                            <a:rPr lang="en-US" sz="1400" dirty="0" smtClean="0"/>
                            <a:t>Probability</a:t>
                          </a:r>
                          <a:r>
                            <a:rPr lang="en-US" sz="1400" baseline="0" dirty="0" smtClean="0"/>
                            <a:t> </a:t>
                          </a:r>
                          <a:endParaRPr lang="en-US" sz="1400" baseline="0" dirty="0" smtClean="0"/>
                        </a:p>
                        <a:p>
                          <a:r>
                            <a:rPr lang="en-US" sz="1400" baseline="0" dirty="0" smtClean="0"/>
                            <a:t>of no </a:t>
                          </a:r>
                          <a:r>
                            <a:rPr lang="en-US" sz="1400" baseline="0" dirty="0" smtClean="0"/>
                            <a:t>precipitation</a:t>
                          </a:r>
                        </a:p>
                        <a:p>
                          <a:r>
                            <a:rPr lang="en-US" sz="1400" baseline="0" dirty="0" smtClean="0"/>
                            <a:t>when quantile</a:t>
                          </a:r>
                        </a:p>
                        <a:p>
                          <a:r>
                            <a:rPr lang="en-US" sz="1400" baseline="0" dirty="0" smtClean="0"/>
                            <a:t>mapped forecast = 0</a:t>
                          </a:r>
                          <a:endParaRPr lang="en-US" sz="1400" dirty="0"/>
                        </a:p>
                      </a:txBody>
                      <a:tcPr/>
                    </a:tc>
                    <a:tc>
                      <a:txBody>
                        <a:bodyPr/>
                        <a:lstStyle/>
                        <a:p>
                          <a:r>
                            <a:rPr lang="en-US" sz="2400" dirty="0" smtClean="0"/>
                            <a:t>0.976</a:t>
                          </a:r>
                          <a:endParaRPr lang="en-US" sz="2400" dirty="0"/>
                        </a:p>
                      </a:txBody>
                      <a:tcPr/>
                    </a:tc>
                    <a:tc>
                      <a:txBody>
                        <a:bodyPr/>
                        <a:lstStyle/>
                        <a:p>
                          <a:r>
                            <a:rPr lang="en-US" sz="2400" dirty="0" smtClean="0"/>
                            <a:t>0.944</a:t>
                          </a:r>
                          <a:endParaRPr lang="en-US" sz="2400" dirty="0"/>
                        </a:p>
                      </a:txBody>
                      <a:tcPr/>
                    </a:tc>
                    <a:tc>
                      <a:txBody>
                        <a:bodyPr/>
                        <a:lstStyle/>
                        <a:p>
                          <a:r>
                            <a:rPr lang="en-US" sz="2400" dirty="0" smtClean="0"/>
                            <a:t>0.923</a:t>
                          </a:r>
                          <a:endParaRPr lang="en-US" sz="2400" dirty="0"/>
                        </a:p>
                      </a:txBody>
                      <a:tcPr/>
                    </a:tc>
                    <a:tc>
                      <a:txBody>
                        <a:bodyPr/>
                        <a:lstStyle/>
                        <a:p>
                          <a:r>
                            <a:rPr lang="en-US" sz="2400" dirty="0" smtClean="0"/>
                            <a:t>0.896</a:t>
                          </a:r>
                          <a:endParaRPr lang="en-US" sz="2400" dirty="0"/>
                        </a:p>
                      </a:txBody>
                      <a:tcPr/>
                    </a:tc>
                    <a:tc>
                      <a:txBody>
                        <a:bodyPr/>
                        <a:lstStyle/>
                        <a:p>
                          <a:r>
                            <a:rPr lang="en-US" sz="2400" dirty="0" smtClean="0"/>
                            <a:t>0.863</a:t>
                          </a:r>
                          <a:endParaRPr lang="en-US" sz="2400" dirty="0"/>
                        </a:p>
                      </a:txBody>
                      <a:tcPr/>
                    </a:tc>
                    <a:tc>
                      <a:txBody>
                        <a:bodyPr/>
                        <a:lstStyle/>
                        <a:p>
                          <a:r>
                            <a:rPr lang="en-US" sz="2400" dirty="0" smtClean="0"/>
                            <a:t>0.846</a:t>
                          </a:r>
                          <a:endParaRPr lang="en-US" sz="2400" dirty="0"/>
                        </a:p>
                      </a:txBody>
                      <a:tcPr/>
                    </a:tc>
                    <a:tc>
                      <a:txBody>
                        <a:bodyPr/>
                        <a:lstStyle/>
                        <a:p>
                          <a:r>
                            <a:rPr lang="en-US" sz="2400" dirty="0" smtClean="0"/>
                            <a:t>0.831</a:t>
                          </a:r>
                          <a:endParaRPr lang="en-US" sz="2400" dirty="0"/>
                        </a:p>
                      </a:txBody>
                      <a:tcPr/>
                    </a:tc>
                    <a:tc>
                      <a:txBody>
                        <a:bodyPr/>
                        <a:lstStyle/>
                        <a:p>
                          <a:r>
                            <a:rPr lang="en-US" sz="2400" dirty="0" smtClean="0"/>
                            <a:t>0.807</a:t>
                          </a:r>
                          <a:endParaRPr lang="en-US" sz="2400" dirty="0"/>
                        </a:p>
                      </a:txBody>
                      <a:tcPr/>
                    </a:tc>
                  </a:tr>
                </a:tbl>
              </a:graphicData>
            </a:graphic>
          </p:graphicFrame>
        </mc:Fallback>
      </mc:AlternateContent>
      <p:sp>
        <p:nvSpPr>
          <p:cNvPr id="7" name="TextBox 6"/>
          <p:cNvSpPr txBox="1"/>
          <p:nvPr/>
        </p:nvSpPr>
        <p:spPr>
          <a:xfrm>
            <a:off x="0" y="6519446"/>
            <a:ext cx="4374659" cy="338554"/>
          </a:xfrm>
          <a:prstGeom prst="rect">
            <a:avLst/>
          </a:prstGeom>
          <a:noFill/>
        </p:spPr>
        <p:txBody>
          <a:bodyPr wrap="none" rtlCol="0">
            <a:spAutoFit/>
          </a:bodyPr>
          <a:lstStyle/>
          <a:p>
            <a:r>
              <a:rPr lang="en-US" sz="1600" dirty="0" smtClean="0"/>
              <a:t>(statistics </a:t>
            </a:r>
            <a:r>
              <a:rPr lang="en-US" sz="1600" dirty="0" smtClean="0"/>
              <a:t>here for Apr-May-Jun 2016 over </a:t>
            </a:r>
            <a:r>
              <a:rPr lang="en-US" sz="1600" dirty="0" smtClean="0"/>
              <a:t>CONUS)</a:t>
            </a:r>
            <a:endParaRPr lang="en-US" sz="1600" dirty="0"/>
          </a:p>
        </p:txBody>
      </p:sp>
      <p:sp>
        <p:nvSpPr>
          <p:cNvPr id="8" name="TextBox 7"/>
          <p:cNvSpPr txBox="1"/>
          <p:nvPr/>
        </p:nvSpPr>
        <p:spPr>
          <a:xfrm>
            <a:off x="655180" y="5340687"/>
            <a:ext cx="10558593" cy="1015663"/>
          </a:xfrm>
          <a:prstGeom prst="rect">
            <a:avLst/>
          </a:prstGeom>
          <a:noFill/>
        </p:spPr>
        <p:txBody>
          <a:bodyPr wrap="square" rtlCol="0">
            <a:spAutoFit/>
          </a:bodyPr>
          <a:lstStyle/>
          <a:p>
            <a:r>
              <a:rPr lang="en-US" sz="2000" dirty="0" smtClean="0"/>
              <a:t>So, indeed the climatological probability does provide extra information.  Let’s build this into the dressing </a:t>
            </a:r>
            <a:r>
              <a:rPr lang="en-US" sz="2000" dirty="0" smtClean="0"/>
              <a:t>algorithm. When </a:t>
            </a:r>
            <a:r>
              <a:rPr lang="en-US" sz="2000" dirty="0" smtClean="0"/>
              <a:t>the quantile-mapped forecast is zero, we’ll use the climatological POP to further refine the probability of </a:t>
            </a:r>
            <a:r>
              <a:rPr lang="en-US" sz="2000" dirty="0" smtClean="0"/>
              <a:t>zero </a:t>
            </a:r>
            <a:r>
              <a:rPr lang="en-US" sz="2000" dirty="0" smtClean="0"/>
              <a:t>precipitation forecast.</a:t>
            </a:r>
            <a:endParaRPr lang="en-US" sz="2000" dirty="0"/>
          </a:p>
        </p:txBody>
      </p:sp>
      <p:sp>
        <p:nvSpPr>
          <p:cNvPr id="5" name="TextBox 4"/>
          <p:cNvSpPr txBox="1"/>
          <p:nvPr/>
        </p:nvSpPr>
        <p:spPr>
          <a:xfrm>
            <a:off x="3219718" y="2421229"/>
            <a:ext cx="7018986" cy="707886"/>
          </a:xfrm>
          <a:prstGeom prst="rect">
            <a:avLst/>
          </a:prstGeom>
          <a:noFill/>
        </p:spPr>
        <p:txBody>
          <a:bodyPr wrap="square" rtlCol="0">
            <a:spAutoFit/>
          </a:bodyPr>
          <a:lstStyle/>
          <a:p>
            <a:r>
              <a:rPr lang="en-US" sz="2000" b="1" dirty="0">
                <a:solidFill>
                  <a:schemeClr val="accent1"/>
                </a:solidFill>
              </a:rPr>
              <a:t>Climatological probability (</a:t>
            </a:r>
            <a:r>
              <a:rPr lang="en-US" sz="2000" b="1" dirty="0" smtClean="0">
                <a:solidFill>
                  <a:schemeClr val="accent1"/>
                </a:solidFill>
              </a:rPr>
              <a:t>P</a:t>
            </a:r>
            <a:r>
              <a:rPr lang="en-US" sz="2000" b="1" baseline="-25000" dirty="0" smtClean="0">
                <a:solidFill>
                  <a:schemeClr val="accent1"/>
                </a:solidFill>
              </a:rPr>
              <a:t>c</a:t>
            </a:r>
            <a:r>
              <a:rPr lang="en-US" sz="2000" b="1" dirty="0" smtClean="0">
                <a:solidFill>
                  <a:schemeClr val="accent1"/>
                </a:solidFill>
              </a:rPr>
              <a:t>) of </a:t>
            </a:r>
            <a:r>
              <a:rPr lang="en-US" sz="2000" b="1" dirty="0">
                <a:solidFill>
                  <a:schemeClr val="accent1"/>
                </a:solidFill>
              </a:rPr>
              <a:t>nonzero </a:t>
            </a:r>
            <a:r>
              <a:rPr lang="en-US" sz="2000" b="1" dirty="0" smtClean="0">
                <a:solidFill>
                  <a:schemeClr val="accent1"/>
                </a:solidFill>
              </a:rPr>
              <a:t>precipitation</a:t>
            </a:r>
            <a:endParaRPr lang="en-US" sz="2000" b="1" dirty="0">
              <a:solidFill>
                <a:schemeClr val="accent1"/>
              </a:solidFill>
            </a:endParaRPr>
          </a:p>
          <a:p>
            <a:endParaRPr lang="en-US" sz="2000" b="1" dirty="0">
              <a:solidFill>
                <a:schemeClr val="accent1"/>
              </a:solidFill>
            </a:endParaRPr>
          </a:p>
        </p:txBody>
      </p:sp>
    </p:spTree>
    <p:extLst>
      <p:ext uri="{BB962C8B-B14F-4D97-AF65-F5344CB8AC3E}">
        <p14:creationId xmlns:p14="http://schemas.microsoft.com/office/powerpoint/2010/main" val="955896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624" y="1676214"/>
            <a:ext cx="10515600" cy="1325563"/>
          </a:xfrm>
        </p:spPr>
        <p:txBody>
          <a:bodyPr>
            <a:normAutofit/>
          </a:bodyPr>
          <a:lstStyle/>
          <a:p>
            <a:pPr algn="ctr"/>
            <a:r>
              <a:rPr lang="en-US" sz="5400" b="1" dirty="0" smtClean="0"/>
              <a:t>Results</a:t>
            </a:r>
            <a:endParaRPr lang="en-US" sz="5400" b="1" dirty="0"/>
          </a:p>
        </p:txBody>
      </p:sp>
      <p:sp>
        <p:nvSpPr>
          <p:cNvPr id="4" name="Slide Number Placeholder 3"/>
          <p:cNvSpPr>
            <a:spLocks noGrp="1"/>
          </p:cNvSpPr>
          <p:nvPr>
            <p:ph type="sldNum" sz="quarter" idx="12"/>
          </p:nvPr>
        </p:nvSpPr>
        <p:spPr/>
        <p:txBody>
          <a:bodyPr/>
          <a:lstStyle/>
          <a:p>
            <a:fld id="{435099C4-F8E9-DE4A-8183-3503EE245662}" type="slidenum">
              <a:rPr lang="en-US" smtClean="0"/>
              <a:t>18</a:t>
            </a:fld>
            <a:endParaRPr lang="en-US"/>
          </a:p>
        </p:txBody>
      </p:sp>
    </p:spTree>
    <p:extLst>
      <p:ext uri="{BB962C8B-B14F-4D97-AF65-F5344CB8AC3E}">
        <p14:creationId xmlns:p14="http://schemas.microsoft.com/office/powerpoint/2010/main" val="63009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5099C4-F8E9-DE4A-8183-3503EE245662}" type="slidenum">
              <a:rPr lang="en-US" smtClean="0"/>
              <a:t>19</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495692" cy="6858000"/>
          </a:xfrm>
          <a:prstGeom prst="rect">
            <a:avLst/>
          </a:prstGeom>
        </p:spPr>
      </p:pic>
      <p:sp>
        <p:nvSpPr>
          <p:cNvPr id="6" name="TextBox 5"/>
          <p:cNvSpPr txBox="1"/>
          <p:nvPr/>
        </p:nvSpPr>
        <p:spPr>
          <a:xfrm>
            <a:off x="9433111" y="1271768"/>
            <a:ext cx="2518483" cy="2862322"/>
          </a:xfrm>
          <a:prstGeom prst="rect">
            <a:avLst/>
          </a:prstGeom>
          <a:noFill/>
        </p:spPr>
        <p:txBody>
          <a:bodyPr wrap="square" rtlCol="0">
            <a:spAutoFit/>
          </a:bodyPr>
          <a:lstStyle/>
          <a:p>
            <a:r>
              <a:rPr lang="en-US" dirty="0" smtClean="0"/>
              <a:t>Reliability diagrams for</a:t>
            </a:r>
          </a:p>
          <a:p>
            <a:r>
              <a:rPr lang="en-US" dirty="0" smtClean="0"/>
              <a:t>other leads in </a:t>
            </a:r>
          </a:p>
          <a:p>
            <a:r>
              <a:rPr lang="en-US" dirty="0" smtClean="0"/>
              <a:t>supplementary</a:t>
            </a:r>
            <a:r>
              <a:rPr lang="en-US" dirty="0"/>
              <a:t> </a:t>
            </a:r>
            <a:r>
              <a:rPr lang="en-US" dirty="0" smtClean="0"/>
              <a:t>slides; </a:t>
            </a:r>
          </a:p>
          <a:p>
            <a:r>
              <a:rPr lang="en-US" dirty="0" smtClean="0"/>
              <a:t>similar</a:t>
            </a:r>
            <a:r>
              <a:rPr lang="en-US" dirty="0"/>
              <a:t> </a:t>
            </a:r>
            <a:r>
              <a:rPr lang="en-US" dirty="0" smtClean="0"/>
              <a:t>character of </a:t>
            </a:r>
          </a:p>
          <a:p>
            <a:r>
              <a:rPr lang="en-US" dirty="0" smtClean="0"/>
              <a:t>post-processed</a:t>
            </a:r>
            <a:r>
              <a:rPr lang="en-US" dirty="0"/>
              <a:t> </a:t>
            </a:r>
            <a:r>
              <a:rPr lang="en-US" dirty="0" smtClean="0"/>
              <a:t>reliability</a:t>
            </a:r>
            <a:r>
              <a:rPr lang="en-US" dirty="0" smtClean="0"/>
              <a:t>.</a:t>
            </a:r>
          </a:p>
          <a:p>
            <a:endParaRPr lang="en-US" dirty="0"/>
          </a:p>
          <a:p>
            <a:r>
              <a:rPr lang="en-US" dirty="0" smtClean="0"/>
              <a:t>So is this good?</a:t>
            </a:r>
            <a:r>
              <a:rPr lang="en-US" dirty="0"/>
              <a:t> </a:t>
            </a:r>
            <a:r>
              <a:rPr lang="en-US" dirty="0" smtClean="0"/>
              <a:t>Compare a</a:t>
            </a:r>
            <a:r>
              <a:rPr lang="en-US" dirty="0" smtClean="0"/>
              <a:t>gainst another benchmark.</a:t>
            </a:r>
          </a:p>
        </p:txBody>
      </p:sp>
    </p:spTree>
    <p:extLst>
      <p:ext uri="{BB962C8B-B14F-4D97-AF65-F5344CB8AC3E}">
        <p14:creationId xmlns:p14="http://schemas.microsoft.com/office/powerpoint/2010/main" val="155007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67" y="374454"/>
            <a:ext cx="11924782" cy="609785"/>
          </a:xfrm>
        </p:spPr>
        <p:txBody>
          <a:bodyPr>
            <a:noAutofit/>
          </a:bodyPr>
          <a:lstStyle/>
          <a:p>
            <a:pPr algn="ctr"/>
            <a:r>
              <a:rPr lang="en-US" sz="4000" b="1" dirty="0" smtClean="0"/>
              <a:t>Reliability and skill of raw MME over CONUS for </a:t>
            </a:r>
            <a:br>
              <a:rPr lang="en-US" sz="4000" b="1" dirty="0" smtClean="0"/>
            </a:br>
            <a:r>
              <a:rPr lang="en-US" sz="4000" b="1" dirty="0" smtClean="0"/>
              <a:t>24, 72, 120, 168-h lead times,</a:t>
            </a:r>
            <a:r>
              <a:rPr lang="en-US" sz="4000" b="1" dirty="0"/>
              <a:t> </a:t>
            </a:r>
            <a:r>
              <a:rPr lang="en-US" sz="4000" b="1" dirty="0" smtClean="0"/>
              <a:t> April-June 2016.</a:t>
            </a:r>
            <a:endParaRPr lang="en-US" sz="4000"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501" y="1303420"/>
            <a:ext cx="2892152" cy="313316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0035" y="1293894"/>
            <a:ext cx="2886635" cy="312718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7271" y="1303420"/>
            <a:ext cx="2892152" cy="313316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636" y="1300430"/>
            <a:ext cx="2874568" cy="3114115"/>
          </a:xfrm>
          <a:prstGeom prst="rect">
            <a:avLst/>
          </a:prstGeom>
        </p:spPr>
      </p:pic>
      <p:sp>
        <p:nvSpPr>
          <p:cNvPr id="18" name="TextBox 17"/>
          <p:cNvSpPr txBox="1"/>
          <p:nvPr/>
        </p:nvSpPr>
        <p:spPr>
          <a:xfrm rot="16200000">
            <a:off x="-1116310" y="2672821"/>
            <a:ext cx="2762488" cy="369332"/>
          </a:xfrm>
          <a:prstGeom prst="rect">
            <a:avLst/>
          </a:prstGeom>
          <a:noFill/>
        </p:spPr>
        <p:txBody>
          <a:bodyPr wrap="none" rtlCol="0">
            <a:spAutoFit/>
          </a:bodyPr>
          <a:lstStyle/>
          <a:p>
            <a:r>
              <a:rPr lang="en-US" smtClean="0"/>
              <a:t>Raw multi-model ensemble</a:t>
            </a:r>
            <a:endParaRPr lang="en-US"/>
          </a:p>
        </p:txBody>
      </p:sp>
      <p:sp>
        <p:nvSpPr>
          <p:cNvPr id="3" name="TextBox 2"/>
          <p:cNvSpPr txBox="1"/>
          <p:nvPr/>
        </p:nvSpPr>
        <p:spPr>
          <a:xfrm>
            <a:off x="551501" y="4446111"/>
            <a:ext cx="11271531" cy="1938992"/>
          </a:xfrm>
          <a:prstGeom prst="rect">
            <a:avLst/>
          </a:prstGeom>
          <a:noFill/>
        </p:spPr>
        <p:txBody>
          <a:bodyPr wrap="square" rtlCol="0">
            <a:spAutoFit/>
          </a:bodyPr>
          <a:lstStyle/>
          <a:p>
            <a:r>
              <a:rPr lang="en-US" sz="2000" dirty="0" smtClean="0"/>
              <a:t>Probabilities derived directly from global MME forecasts are quite unreliable, here verified against the 1/8-degree precipitation analysis (“CCPA”). Some unreliability is due to model bias (and coarse resolution), some is due to under-spread ensembles.</a:t>
            </a:r>
          </a:p>
          <a:p>
            <a:endParaRPr lang="en-US" sz="2000" dirty="0"/>
          </a:p>
          <a:p>
            <a:r>
              <a:rPr lang="en-US" sz="2000" i="1" dirty="0" smtClean="0">
                <a:solidFill>
                  <a:srgbClr val="FF0000"/>
                </a:solidFill>
              </a:rPr>
              <a:t>So we want to statistically post-process, i.e., adjust current forecast using information on differences between past forecasts and observations.  Likely biases in more than just first moment of distribution.</a:t>
            </a:r>
            <a:endParaRPr lang="en-US" sz="2000" i="1" dirty="0">
              <a:solidFill>
                <a:srgbClr val="FF0000"/>
              </a:solidFill>
            </a:endParaRPr>
          </a:p>
        </p:txBody>
      </p:sp>
    </p:spTree>
    <p:extLst>
      <p:ext uri="{BB962C8B-B14F-4D97-AF65-F5344CB8AC3E}">
        <p14:creationId xmlns:p14="http://schemas.microsoft.com/office/powerpoint/2010/main" val="15645721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12" y="1616728"/>
            <a:ext cx="3319033" cy="5030787"/>
          </a:xfrm>
          <a:prstGeom prst="rect">
            <a:avLst/>
          </a:prstGeom>
        </p:spPr>
      </p:pic>
      <p:sp>
        <p:nvSpPr>
          <p:cNvPr id="2" name="Title 1"/>
          <p:cNvSpPr>
            <a:spLocks noGrp="1"/>
          </p:cNvSpPr>
          <p:nvPr>
            <p:ph type="title"/>
          </p:nvPr>
        </p:nvSpPr>
        <p:spPr>
          <a:xfrm>
            <a:off x="490469" y="314629"/>
            <a:ext cx="11139153" cy="1325563"/>
          </a:xfrm>
        </p:spPr>
        <p:txBody>
          <a:bodyPr/>
          <a:lstStyle/>
          <a:p>
            <a:r>
              <a:rPr lang="en-US" b="1" dirty="0" smtClean="0"/>
              <a:t>Skill scores of MMEs relative to GEFS reforecasts with analog post-processing.</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20</a:t>
            </a:fld>
            <a:endParaRPr lang="en-US"/>
          </a:p>
        </p:txBody>
      </p:sp>
      <p:sp>
        <p:nvSpPr>
          <p:cNvPr id="6" name="TextBox 5"/>
          <p:cNvSpPr txBox="1"/>
          <p:nvPr/>
        </p:nvSpPr>
        <p:spPr>
          <a:xfrm>
            <a:off x="3808149" y="6075144"/>
            <a:ext cx="7976019" cy="461665"/>
          </a:xfrm>
          <a:prstGeom prst="rect">
            <a:avLst/>
          </a:prstGeom>
          <a:noFill/>
        </p:spPr>
        <p:txBody>
          <a:bodyPr wrap="square" rtlCol="0">
            <a:spAutoFit/>
          </a:bodyPr>
          <a:lstStyle/>
          <a:p>
            <a:r>
              <a:rPr lang="en-US" sz="1200" dirty="0"/>
              <a:t>from Hamill, T. M., M. </a:t>
            </a:r>
            <a:r>
              <a:rPr lang="en-US" sz="1200" dirty="0" err="1"/>
              <a:t>Scheuerer</a:t>
            </a:r>
            <a:r>
              <a:rPr lang="en-US" sz="1200" dirty="0"/>
              <a:t>, and G. T. Bates, 2015: </a:t>
            </a:r>
            <a:r>
              <a:rPr lang="en-US" sz="1200" dirty="0">
                <a:hlinkClick r:id="rId3"/>
              </a:rPr>
              <a:t>Analog probabilistic precipitation forecasts using GEFS Reforecasts and Climatology-Calibrated Precipitation Analyses. </a:t>
            </a:r>
            <a:r>
              <a:rPr lang="en-US" sz="1200" dirty="0"/>
              <a:t> </a:t>
            </a:r>
            <a:r>
              <a:rPr lang="en-US" sz="1200" i="1" dirty="0"/>
              <a:t>Mon. </a:t>
            </a:r>
            <a:r>
              <a:rPr lang="en-US" sz="1200" i="1" dirty="0" err="1"/>
              <a:t>Wea</a:t>
            </a:r>
            <a:r>
              <a:rPr lang="en-US" sz="1200" i="1" dirty="0"/>
              <a:t>. Rev.</a:t>
            </a:r>
            <a:r>
              <a:rPr lang="en-US" sz="1200" dirty="0"/>
              <a:t>, </a:t>
            </a:r>
            <a:r>
              <a:rPr lang="en-US" sz="1200" b="1" dirty="0"/>
              <a:t>143</a:t>
            </a:r>
            <a:r>
              <a:rPr lang="en-US" sz="1200" dirty="0"/>
              <a:t>, 3300-3309.  Also: online </a:t>
            </a:r>
            <a:r>
              <a:rPr lang="en-US" sz="1200" dirty="0">
                <a:hlinkClick r:id="rId4"/>
              </a:rPr>
              <a:t>appendix A</a:t>
            </a:r>
            <a:r>
              <a:rPr lang="en-US" sz="1200" dirty="0"/>
              <a:t> and </a:t>
            </a:r>
            <a:r>
              <a:rPr lang="en-US" sz="1200" dirty="0">
                <a:hlinkClick r:id="rId5"/>
              </a:rPr>
              <a:t>appendix B</a:t>
            </a:r>
            <a:r>
              <a:rPr lang="en-US" sz="1200" dirty="0"/>
              <a:t>.</a:t>
            </a:r>
          </a:p>
        </p:txBody>
      </p:sp>
      <p:sp>
        <p:nvSpPr>
          <p:cNvPr id="7" name="Rectangle 6"/>
          <p:cNvSpPr/>
          <p:nvPr/>
        </p:nvSpPr>
        <p:spPr>
          <a:xfrm>
            <a:off x="1600200" y="2604854"/>
            <a:ext cx="584947" cy="283732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2719" y="2298700"/>
            <a:ext cx="1024354" cy="1287182"/>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836675334"/>
              </p:ext>
            </p:extLst>
          </p:nvPr>
        </p:nvGraphicFramePr>
        <p:xfrm>
          <a:off x="3808150" y="1914164"/>
          <a:ext cx="8127999" cy="3108355"/>
        </p:xfrm>
        <a:graphic>
          <a:graphicData uri="http://schemas.openxmlformats.org/drawingml/2006/table">
            <a:tbl>
              <a:tblPr firstRow="1" bandRow="1">
                <a:tableStyleId>{5C22544A-7EE6-4342-B048-85BDC9FD1C3A}</a:tableStyleId>
              </a:tblPr>
              <a:tblGrid>
                <a:gridCol w="2709333"/>
                <a:gridCol w="2709333"/>
                <a:gridCol w="2709333"/>
              </a:tblGrid>
              <a:tr h="1199269">
                <a:tc>
                  <a:txBody>
                    <a:bodyPr/>
                    <a:lstStyle/>
                    <a:p>
                      <a:r>
                        <a:rPr lang="en-US" dirty="0" smtClean="0"/>
                        <a:t>Lead time (h)</a:t>
                      </a:r>
                      <a:endParaRPr lang="en-US" dirty="0"/>
                    </a:p>
                  </a:txBody>
                  <a:tcPr/>
                </a:tc>
                <a:tc>
                  <a:txBody>
                    <a:bodyPr/>
                    <a:lstStyle/>
                    <a:p>
                      <a:r>
                        <a:rPr lang="en-US" dirty="0" smtClean="0"/>
                        <a:t>GEFS v2 reforecasts</a:t>
                      </a:r>
                    </a:p>
                    <a:p>
                      <a:r>
                        <a:rPr lang="en-US" dirty="0" smtClean="0"/>
                        <a:t>with post-processing</a:t>
                      </a:r>
                    </a:p>
                    <a:p>
                      <a:r>
                        <a:rPr lang="en-US" dirty="0" smtClean="0"/>
                        <a:t>2002-2013 average</a:t>
                      </a:r>
                    </a:p>
                    <a:p>
                      <a:r>
                        <a:rPr lang="en-US" dirty="0" smtClean="0"/>
                        <a:t>&gt; 1 mm BSS</a:t>
                      </a:r>
                    </a:p>
                  </a:txBody>
                  <a:tcPr/>
                </a:tc>
                <a:tc>
                  <a:txBody>
                    <a:bodyPr/>
                    <a:lstStyle/>
                    <a:p>
                      <a:r>
                        <a:rPr lang="en-US" dirty="0" smtClean="0"/>
                        <a:t>MME based POP12</a:t>
                      </a:r>
                    </a:p>
                    <a:p>
                      <a:r>
                        <a:rPr lang="en-US" dirty="0" smtClean="0"/>
                        <a:t>post-processing,</a:t>
                      </a:r>
                    </a:p>
                    <a:p>
                      <a:r>
                        <a:rPr lang="en-US" dirty="0" smtClean="0"/>
                        <a:t>AMJ</a:t>
                      </a:r>
                      <a:r>
                        <a:rPr lang="en-US" baseline="0" dirty="0" smtClean="0"/>
                        <a:t> </a:t>
                      </a:r>
                      <a:r>
                        <a:rPr lang="en-US" dirty="0" smtClean="0"/>
                        <a:t>2015 with short</a:t>
                      </a:r>
                    </a:p>
                    <a:p>
                      <a:r>
                        <a:rPr lang="en-US" dirty="0" smtClean="0"/>
                        <a:t>training data set</a:t>
                      </a:r>
                    </a:p>
                  </a:txBody>
                  <a:tcPr/>
                </a:tc>
              </a:tr>
              <a:tr h="628926">
                <a:tc>
                  <a:txBody>
                    <a:bodyPr/>
                    <a:lstStyle/>
                    <a:p>
                      <a:r>
                        <a:rPr lang="en-US" sz="1800" dirty="0" smtClean="0"/>
                        <a:t>12-24 h</a:t>
                      </a:r>
                      <a:endParaRPr lang="en-US" dirty="0"/>
                    </a:p>
                  </a:txBody>
                  <a:tcPr/>
                </a:tc>
                <a:tc>
                  <a:txBody>
                    <a:bodyPr/>
                    <a:lstStyle/>
                    <a:p>
                      <a:r>
                        <a:rPr lang="en-US" sz="1800" dirty="0" smtClean="0"/>
                        <a:t>~ 0.38</a:t>
                      </a:r>
                      <a:endParaRPr lang="en-US" dirty="0"/>
                    </a:p>
                  </a:txBody>
                  <a:tcPr/>
                </a:tc>
                <a:tc>
                  <a:txBody>
                    <a:bodyPr/>
                    <a:lstStyle/>
                    <a:p>
                      <a:r>
                        <a:rPr lang="en-US" sz="1800" dirty="0" smtClean="0"/>
                        <a:t>0.48</a:t>
                      </a:r>
                      <a:endParaRPr lang="en-US" dirty="0"/>
                    </a:p>
                  </a:txBody>
                  <a:tcPr/>
                </a:tc>
              </a:tr>
              <a:tr h="573371">
                <a:tc>
                  <a:txBody>
                    <a:bodyPr/>
                    <a:lstStyle/>
                    <a:p>
                      <a:r>
                        <a:rPr lang="en-US" sz="1800" dirty="0" smtClean="0"/>
                        <a:t>60-72 h</a:t>
                      </a:r>
                      <a:endParaRPr lang="en-US" dirty="0"/>
                    </a:p>
                  </a:txBody>
                  <a:tcPr/>
                </a:tc>
                <a:tc>
                  <a:txBody>
                    <a:bodyPr/>
                    <a:lstStyle/>
                    <a:p>
                      <a:r>
                        <a:rPr lang="en-US" sz="1800" dirty="0" smtClean="0"/>
                        <a:t>~ 0.27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0.38</a:t>
                      </a:r>
                    </a:p>
                    <a:p>
                      <a:endParaRPr lang="en-US" dirty="0"/>
                    </a:p>
                  </a:txBody>
                  <a:tcPr/>
                </a:tc>
              </a:tr>
              <a:tr h="573371">
                <a:tc>
                  <a:txBody>
                    <a:bodyPr/>
                    <a:lstStyle/>
                    <a:p>
                      <a:r>
                        <a:rPr lang="en-US" sz="1800" dirty="0" smtClean="0"/>
                        <a:t>108-120 h</a:t>
                      </a:r>
                      <a:endParaRPr lang="en-US" dirty="0"/>
                    </a:p>
                  </a:txBody>
                  <a:tcPr/>
                </a:tc>
                <a:tc>
                  <a:txBody>
                    <a:bodyPr/>
                    <a:lstStyle/>
                    <a:p>
                      <a:r>
                        <a:rPr lang="en-US" sz="1800" dirty="0" smtClean="0"/>
                        <a:t>~ 0.16</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0.24</a:t>
                      </a:r>
                    </a:p>
                    <a:p>
                      <a:endParaRPr lang="en-US" dirty="0"/>
                    </a:p>
                  </a:txBody>
                  <a:tcPr/>
                </a:tc>
              </a:tr>
            </a:tbl>
          </a:graphicData>
        </a:graphic>
      </p:graphicFrame>
      <p:sp>
        <p:nvSpPr>
          <p:cNvPr id="5" name="TextBox 4"/>
          <p:cNvSpPr txBox="1"/>
          <p:nvPr/>
        </p:nvSpPr>
        <p:spPr>
          <a:xfrm>
            <a:off x="3838224" y="5111825"/>
            <a:ext cx="8067850" cy="369332"/>
          </a:xfrm>
          <a:prstGeom prst="rect">
            <a:avLst/>
          </a:prstGeom>
          <a:noFill/>
        </p:spPr>
        <p:txBody>
          <a:bodyPr wrap="none" rtlCol="0">
            <a:spAutoFit/>
          </a:bodyPr>
          <a:lstStyle/>
          <a:p>
            <a:r>
              <a:rPr lang="en-US" dirty="0" smtClean="0"/>
              <a:t>Remains to be seen if this method is competitive for higher precipitation thresholds.</a:t>
            </a:r>
            <a:endParaRPr lang="en-US" dirty="0"/>
          </a:p>
        </p:txBody>
      </p:sp>
    </p:spTree>
    <p:extLst>
      <p:ext uri="{BB962C8B-B14F-4D97-AF65-F5344CB8AC3E}">
        <p14:creationId xmlns:p14="http://schemas.microsoft.com/office/powerpoint/2010/main" val="1168991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 y="124343"/>
            <a:ext cx="11551023" cy="670299"/>
          </a:xfrm>
        </p:spPr>
        <p:txBody>
          <a:bodyPr>
            <a:normAutofit/>
          </a:bodyPr>
          <a:lstStyle/>
          <a:p>
            <a:r>
              <a:rPr lang="en-US" sz="4000" b="1" dirty="0" smtClean="0"/>
              <a:t>Case </a:t>
            </a:r>
            <a:r>
              <a:rPr lang="en-US" sz="4000" b="1" dirty="0" smtClean="0"/>
              <a:t>study, </a:t>
            </a:r>
            <a:r>
              <a:rPr lang="en-US" sz="4000" b="1" dirty="0" smtClean="0"/>
              <a:t>72-84 h forecasts from 00 UTC 6 April 2016</a:t>
            </a:r>
            <a:endParaRPr lang="en-US" sz="4000" b="1" dirty="0"/>
          </a:p>
        </p:txBody>
      </p:sp>
      <p:sp>
        <p:nvSpPr>
          <p:cNvPr id="4" name="Slide Number Placeholder 3"/>
          <p:cNvSpPr>
            <a:spLocks noGrp="1"/>
          </p:cNvSpPr>
          <p:nvPr>
            <p:ph type="sldNum" sz="quarter" idx="12"/>
          </p:nvPr>
        </p:nvSpPr>
        <p:spPr/>
        <p:txBody>
          <a:bodyPr/>
          <a:lstStyle/>
          <a:p>
            <a:fld id="{435099C4-F8E9-DE4A-8183-3503EE245662}" type="slidenum">
              <a:rPr lang="en-US" smtClean="0"/>
              <a:t>21</a:t>
            </a:fld>
            <a:endParaRPr lang="en-US"/>
          </a:p>
        </p:txBody>
      </p:sp>
      <p:sp>
        <p:nvSpPr>
          <p:cNvPr id="5" name="TextBox 4"/>
          <p:cNvSpPr txBox="1"/>
          <p:nvPr/>
        </p:nvSpPr>
        <p:spPr>
          <a:xfrm>
            <a:off x="8377612" y="1436114"/>
            <a:ext cx="3529853" cy="3785652"/>
          </a:xfrm>
          <a:prstGeom prst="rect">
            <a:avLst/>
          </a:prstGeom>
          <a:noFill/>
        </p:spPr>
        <p:txBody>
          <a:bodyPr wrap="square" rtlCol="0">
            <a:spAutoFit/>
          </a:bodyPr>
          <a:lstStyle/>
          <a:p>
            <a:r>
              <a:rPr lang="en-US" sz="2400" dirty="0" smtClean="0"/>
              <a:t>Of concern:</a:t>
            </a:r>
          </a:p>
          <a:p>
            <a:endParaRPr lang="en-US" sz="2400" dirty="0"/>
          </a:p>
          <a:p>
            <a:pPr marL="342900" indent="-342900">
              <a:buAutoNum type="arabicParenR"/>
            </a:pPr>
            <a:r>
              <a:rPr lang="en-US" sz="2400" dirty="0" smtClean="0"/>
              <a:t>Widespread high POPs in </a:t>
            </a:r>
            <a:r>
              <a:rPr lang="en-US" sz="2400" dirty="0" smtClean="0"/>
              <a:t>SW </a:t>
            </a:r>
            <a:r>
              <a:rPr lang="en-US" sz="2400" dirty="0" smtClean="0"/>
              <a:t>US, with relatively light-to-moderate ensemble-mean precipitation (not shown).</a:t>
            </a:r>
            <a:endParaRPr lang="en-US" sz="2400" dirty="0" smtClean="0"/>
          </a:p>
          <a:p>
            <a:pPr marL="342900" indent="-342900">
              <a:buAutoNum type="arabicParenR"/>
            </a:pPr>
            <a:r>
              <a:rPr lang="en-US" sz="2400" dirty="0" smtClean="0"/>
              <a:t>Lack of terrain-related detail.</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8229600" cy="5943600"/>
          </a:xfrm>
          <a:prstGeom prst="rect">
            <a:avLst/>
          </a:prstGeom>
        </p:spPr>
      </p:pic>
      <p:sp>
        <p:nvSpPr>
          <p:cNvPr id="6" name="Oval 5"/>
          <p:cNvSpPr/>
          <p:nvPr/>
        </p:nvSpPr>
        <p:spPr>
          <a:xfrm rot="1013836">
            <a:off x="568173" y="3670017"/>
            <a:ext cx="2513213" cy="8875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8313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 y="124343"/>
            <a:ext cx="11551023" cy="670299"/>
          </a:xfrm>
        </p:spPr>
        <p:txBody>
          <a:bodyPr>
            <a:normAutofit/>
          </a:bodyPr>
          <a:lstStyle/>
          <a:p>
            <a:r>
              <a:rPr lang="en-US" sz="4000" b="1" dirty="0" smtClean="0"/>
              <a:t>Case study, 72-84 h forecasts from 00 UTC 6 April 2016</a:t>
            </a:r>
            <a:endParaRPr lang="en-US" sz="4000" b="1" dirty="0"/>
          </a:p>
        </p:txBody>
      </p:sp>
      <p:sp>
        <p:nvSpPr>
          <p:cNvPr id="4" name="Slide Number Placeholder 3"/>
          <p:cNvSpPr>
            <a:spLocks noGrp="1"/>
          </p:cNvSpPr>
          <p:nvPr>
            <p:ph type="sldNum" sz="quarter" idx="12"/>
          </p:nvPr>
        </p:nvSpPr>
        <p:spPr/>
        <p:txBody>
          <a:bodyPr/>
          <a:lstStyle/>
          <a:p>
            <a:fld id="{435099C4-F8E9-DE4A-8183-3503EE245662}" type="slidenum">
              <a:rPr lang="en-US" smtClean="0"/>
              <a:t>22</a:t>
            </a:fld>
            <a:endParaRPr lang="en-US"/>
          </a:p>
        </p:txBody>
      </p:sp>
      <p:sp>
        <p:nvSpPr>
          <p:cNvPr id="5" name="TextBox 4"/>
          <p:cNvSpPr txBox="1"/>
          <p:nvPr/>
        </p:nvSpPr>
        <p:spPr>
          <a:xfrm>
            <a:off x="8281147" y="2005836"/>
            <a:ext cx="3606053" cy="3785652"/>
          </a:xfrm>
          <a:prstGeom prst="rect">
            <a:avLst/>
          </a:prstGeom>
          <a:noFill/>
        </p:spPr>
        <p:txBody>
          <a:bodyPr wrap="square" rtlCol="0">
            <a:spAutoFit/>
          </a:bodyPr>
          <a:lstStyle/>
          <a:p>
            <a:r>
              <a:rPr lang="en-US" sz="2400" dirty="0" smtClean="0"/>
              <a:t>Quantile mapping has</a:t>
            </a:r>
          </a:p>
          <a:p>
            <a:r>
              <a:rPr lang="en-US" sz="2400" dirty="0" smtClean="0"/>
              <a:t>ameliorated a lot of these</a:t>
            </a:r>
          </a:p>
          <a:p>
            <a:r>
              <a:rPr lang="en-US" sz="2400" dirty="0" smtClean="0"/>
              <a:t>biases and has </a:t>
            </a:r>
            <a:r>
              <a:rPr lang="en-US" sz="2400" dirty="0" smtClean="0"/>
              <a:t>added </a:t>
            </a:r>
            <a:r>
              <a:rPr lang="en-US" sz="2400" dirty="0" smtClean="0"/>
              <a:t>terrain-related detail </a:t>
            </a:r>
            <a:r>
              <a:rPr lang="en-US" sz="2400" dirty="0" smtClean="0"/>
              <a:t>in western US</a:t>
            </a:r>
            <a:r>
              <a:rPr lang="en-US" sz="2400" dirty="0" smtClean="0"/>
              <a:t>.</a:t>
            </a:r>
          </a:p>
          <a:p>
            <a:endParaRPr lang="en-US" sz="2400" dirty="0"/>
          </a:p>
          <a:p>
            <a:r>
              <a:rPr lang="en-US" sz="2400" dirty="0" smtClean="0"/>
              <a:t>Perhaps still overconfident</a:t>
            </a:r>
          </a:p>
          <a:p>
            <a:r>
              <a:rPr lang="en-US" sz="2400" dirty="0"/>
              <a:t>i</a:t>
            </a:r>
            <a:r>
              <a:rPr lang="en-US" sz="2400" dirty="0" smtClean="0"/>
              <a:t>n aspects like zero </a:t>
            </a:r>
            <a:r>
              <a:rPr lang="en-US" sz="2400" dirty="0" err="1" smtClean="0"/>
              <a:t>precip</a:t>
            </a:r>
            <a:endParaRPr lang="en-US" sz="2400" dirty="0" smtClean="0"/>
          </a:p>
          <a:p>
            <a:r>
              <a:rPr lang="en-US" sz="2400" dirty="0"/>
              <a:t>i</a:t>
            </a:r>
            <a:r>
              <a:rPr lang="en-US" sz="2400" dirty="0" smtClean="0"/>
              <a:t>n wide areas of the country.</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47" y="914400"/>
            <a:ext cx="8229600" cy="5943600"/>
          </a:xfrm>
          <a:prstGeom prst="rect">
            <a:avLst/>
          </a:prstGeom>
        </p:spPr>
      </p:pic>
    </p:spTree>
    <p:extLst>
      <p:ext uri="{BB962C8B-B14F-4D97-AF65-F5344CB8AC3E}">
        <p14:creationId xmlns:p14="http://schemas.microsoft.com/office/powerpoint/2010/main" val="1484700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 y="124343"/>
            <a:ext cx="11551023" cy="670299"/>
          </a:xfrm>
        </p:spPr>
        <p:txBody>
          <a:bodyPr>
            <a:normAutofit/>
          </a:bodyPr>
          <a:lstStyle/>
          <a:p>
            <a:r>
              <a:rPr lang="en-US" sz="4000" b="1" dirty="0" smtClean="0"/>
              <a:t>Case study, 72-84 h forecasts from 00 UTC 6 April 2016</a:t>
            </a:r>
            <a:endParaRPr lang="en-US" sz="4000" b="1" dirty="0"/>
          </a:p>
        </p:txBody>
      </p:sp>
      <p:sp>
        <p:nvSpPr>
          <p:cNvPr id="4" name="Slide Number Placeholder 3"/>
          <p:cNvSpPr>
            <a:spLocks noGrp="1"/>
          </p:cNvSpPr>
          <p:nvPr>
            <p:ph type="sldNum" sz="quarter" idx="12"/>
          </p:nvPr>
        </p:nvSpPr>
        <p:spPr/>
        <p:txBody>
          <a:bodyPr/>
          <a:lstStyle/>
          <a:p>
            <a:fld id="{435099C4-F8E9-DE4A-8183-3503EE245662}" type="slidenum">
              <a:rPr lang="en-US" smtClean="0"/>
              <a:t>23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4642"/>
            <a:ext cx="8229600" cy="5943600"/>
          </a:xfrm>
          <a:prstGeom prst="rect">
            <a:avLst/>
          </a:prstGeom>
        </p:spPr>
      </p:pic>
      <p:sp>
        <p:nvSpPr>
          <p:cNvPr id="5" name="TextBox 4"/>
          <p:cNvSpPr txBox="1"/>
          <p:nvPr/>
        </p:nvSpPr>
        <p:spPr>
          <a:xfrm>
            <a:off x="8229600" y="1134952"/>
            <a:ext cx="3805518" cy="5262979"/>
          </a:xfrm>
          <a:prstGeom prst="rect">
            <a:avLst/>
          </a:prstGeom>
          <a:noFill/>
        </p:spPr>
        <p:txBody>
          <a:bodyPr wrap="square" rtlCol="0">
            <a:spAutoFit/>
          </a:bodyPr>
          <a:lstStyle/>
          <a:p>
            <a:r>
              <a:rPr lang="en-US" sz="2400" dirty="0" smtClean="0"/>
              <a:t>After dressing on top of the quantile mapping.</a:t>
            </a:r>
          </a:p>
          <a:p>
            <a:endParaRPr lang="en-US" sz="2400" dirty="0"/>
          </a:p>
          <a:p>
            <a:r>
              <a:rPr lang="en-US" sz="2400" dirty="0" smtClean="0"/>
              <a:t>Dressing adds </a:t>
            </a:r>
            <a:r>
              <a:rPr lang="en-US" sz="2400" dirty="0" smtClean="0"/>
              <a:t>some slight probabilities to the low end, diminishes the high-end probabilities further</a:t>
            </a:r>
            <a:r>
              <a:rPr lang="en-US" sz="2400" dirty="0" smtClean="0"/>
              <a:t>.</a:t>
            </a:r>
          </a:p>
          <a:p>
            <a:endParaRPr lang="en-US" sz="2400" dirty="0" smtClean="0"/>
          </a:p>
          <a:p>
            <a:endParaRPr lang="en-US" sz="2400" dirty="0"/>
          </a:p>
          <a:p>
            <a:endParaRPr lang="en-US" sz="2400" dirty="0" smtClean="0"/>
          </a:p>
          <a:p>
            <a:endParaRPr lang="en-US" sz="2400" dirty="0"/>
          </a:p>
          <a:p>
            <a:r>
              <a:rPr lang="en-US" dirty="0" smtClean="0"/>
              <a:t>Note: p</a:t>
            </a:r>
            <a:r>
              <a:rPr lang="en-US" dirty="0" smtClean="0"/>
              <a:t>oints outside CONUS mostly lack t</a:t>
            </a:r>
            <a:r>
              <a:rPr lang="en-US" dirty="0" smtClean="0"/>
              <a:t>raining data for calibration, w</a:t>
            </a:r>
            <a:r>
              <a:rPr lang="en-US" dirty="0" smtClean="0"/>
              <a:t>ith exception of </a:t>
            </a:r>
            <a:r>
              <a:rPr lang="en-US" dirty="0" smtClean="0"/>
              <a:t>Columbia </a:t>
            </a:r>
            <a:r>
              <a:rPr lang="en-US" dirty="0" smtClean="0"/>
              <a:t>River basin and</a:t>
            </a:r>
          </a:p>
          <a:p>
            <a:r>
              <a:rPr lang="en-US" dirty="0" smtClean="0"/>
              <a:t>a few points on Canadian border</a:t>
            </a:r>
            <a:r>
              <a:rPr lang="en-US" dirty="0" smtClean="0"/>
              <a:t>.</a:t>
            </a:r>
          </a:p>
        </p:txBody>
      </p:sp>
    </p:spTree>
    <p:extLst>
      <p:ext uri="{BB962C8B-B14F-4D97-AF65-F5344CB8AC3E}">
        <p14:creationId xmlns:p14="http://schemas.microsoft.com/office/powerpoint/2010/main" val="1954200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 y="124343"/>
            <a:ext cx="11551023" cy="670299"/>
          </a:xfrm>
        </p:spPr>
        <p:txBody>
          <a:bodyPr>
            <a:normAutofit/>
          </a:bodyPr>
          <a:lstStyle/>
          <a:p>
            <a:r>
              <a:rPr lang="en-US" sz="4000" b="1" dirty="0" smtClean="0"/>
              <a:t>Case study, 72-84 h forecasts from 00 UTC 6 April 2016</a:t>
            </a:r>
            <a:endParaRPr lang="en-US" sz="4000" b="1" dirty="0"/>
          </a:p>
        </p:txBody>
      </p:sp>
      <p:sp>
        <p:nvSpPr>
          <p:cNvPr id="4" name="Slide Number Placeholder 3"/>
          <p:cNvSpPr>
            <a:spLocks noGrp="1"/>
          </p:cNvSpPr>
          <p:nvPr>
            <p:ph type="sldNum" sz="quarter" idx="12"/>
          </p:nvPr>
        </p:nvSpPr>
        <p:spPr/>
        <p:txBody>
          <a:bodyPr/>
          <a:lstStyle/>
          <a:p>
            <a:fld id="{435099C4-F8E9-DE4A-8183-3503EE245662}" type="slidenum">
              <a:rPr lang="en-US" smtClean="0"/>
              <a:t>24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7676"/>
            <a:ext cx="8229600" cy="5943600"/>
          </a:xfrm>
          <a:prstGeom prst="rect">
            <a:avLst/>
          </a:prstGeom>
        </p:spPr>
      </p:pic>
      <p:sp>
        <p:nvSpPr>
          <p:cNvPr id="5" name="TextBox 4"/>
          <p:cNvSpPr txBox="1"/>
          <p:nvPr/>
        </p:nvSpPr>
        <p:spPr>
          <a:xfrm>
            <a:off x="8439213" y="1321979"/>
            <a:ext cx="3226109" cy="2308324"/>
          </a:xfrm>
          <a:prstGeom prst="rect">
            <a:avLst/>
          </a:prstGeom>
          <a:noFill/>
        </p:spPr>
        <p:txBody>
          <a:bodyPr wrap="square" rtlCol="0">
            <a:spAutoFit/>
          </a:bodyPr>
          <a:lstStyle/>
          <a:p>
            <a:r>
              <a:rPr lang="en-US" sz="2400" dirty="0" smtClean="0"/>
              <a:t>With smoothing, we </a:t>
            </a:r>
            <a:r>
              <a:rPr lang="en-US" sz="2400" dirty="0" smtClean="0"/>
              <a:t>adjust POPs </a:t>
            </a:r>
            <a:r>
              <a:rPr lang="en-US" sz="2400" dirty="0" smtClean="0"/>
              <a:t>on US borders, also make</a:t>
            </a:r>
          </a:p>
          <a:p>
            <a:r>
              <a:rPr lang="en-US" sz="2400" dirty="0" smtClean="0"/>
              <a:t>the fields slightly smoother, </a:t>
            </a:r>
            <a:r>
              <a:rPr lang="en-US" sz="2400" dirty="0" smtClean="0"/>
              <a:t>especially </a:t>
            </a:r>
            <a:r>
              <a:rPr lang="en-US" sz="2400" dirty="0" smtClean="0"/>
              <a:t>in the eastern US.</a:t>
            </a:r>
            <a:endParaRPr lang="en-US" sz="2400" dirty="0"/>
          </a:p>
        </p:txBody>
      </p:sp>
    </p:spTree>
    <p:extLst>
      <p:ext uri="{BB962C8B-B14F-4D97-AF65-F5344CB8AC3E}">
        <p14:creationId xmlns:p14="http://schemas.microsoft.com/office/powerpoint/2010/main" val="625175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9886"/>
            <a:ext cx="10515600" cy="636681"/>
          </a:xfrm>
        </p:spPr>
        <p:txBody>
          <a:bodyPr>
            <a:noAutofit/>
          </a:bodyPr>
          <a:lstStyle/>
          <a:p>
            <a:r>
              <a:rPr lang="en-US" sz="4800" b="1" dirty="0" smtClean="0"/>
              <a:t>Conclusions </a:t>
            </a:r>
            <a:endParaRPr lang="en-US" sz="4800" b="1" dirty="0"/>
          </a:p>
        </p:txBody>
      </p:sp>
      <p:sp>
        <p:nvSpPr>
          <p:cNvPr id="3" name="Content Placeholder 2"/>
          <p:cNvSpPr>
            <a:spLocks noGrp="1"/>
          </p:cNvSpPr>
          <p:nvPr>
            <p:ph idx="1"/>
          </p:nvPr>
        </p:nvSpPr>
        <p:spPr>
          <a:xfrm>
            <a:off x="838200" y="1744942"/>
            <a:ext cx="10515600" cy="4351338"/>
          </a:xfrm>
        </p:spPr>
        <p:txBody>
          <a:bodyPr>
            <a:normAutofit lnSpcReduction="10000"/>
          </a:bodyPr>
          <a:lstStyle/>
          <a:p>
            <a:r>
              <a:rPr lang="en-US" dirty="0" smtClean="0"/>
              <a:t>It is possible </a:t>
            </a:r>
            <a:r>
              <a:rPr lang="en-US" dirty="0" smtClean="0"/>
              <a:t>to provide spatially detailed, reliable POP forecasts using coarser-resolution </a:t>
            </a:r>
            <a:r>
              <a:rPr lang="en-US" dirty="0" smtClean="0"/>
              <a:t>multi-model ensembles</a:t>
            </a:r>
            <a:r>
              <a:rPr lang="en-US" dirty="0" smtClean="0"/>
              <a:t>, post-processed with short training data sets.</a:t>
            </a:r>
          </a:p>
          <a:p>
            <a:r>
              <a:rPr lang="en-US" dirty="0" smtClean="0"/>
              <a:t>Key technologies: </a:t>
            </a:r>
          </a:p>
          <a:p>
            <a:pPr lvl="1"/>
            <a:r>
              <a:rPr lang="en-US" dirty="0" smtClean="0"/>
              <a:t>(1) </a:t>
            </a:r>
            <a:r>
              <a:rPr lang="en-US" b="1" dirty="0" smtClean="0"/>
              <a:t>Supplemental locations </a:t>
            </a:r>
            <a:r>
              <a:rPr lang="en-US" dirty="0" smtClean="0"/>
              <a:t>to increase training sample size; </a:t>
            </a:r>
          </a:p>
          <a:p>
            <a:pPr lvl="1"/>
            <a:r>
              <a:rPr lang="en-US" dirty="0" smtClean="0"/>
              <a:t>(2) </a:t>
            </a:r>
            <a:r>
              <a:rPr lang="en-US" b="1" dirty="0" smtClean="0"/>
              <a:t>Quantile mapping </a:t>
            </a:r>
            <a:r>
              <a:rPr lang="en-US" dirty="0" smtClean="0"/>
              <a:t>to reduce errors in mean precipitation amount; and </a:t>
            </a:r>
          </a:p>
          <a:p>
            <a:pPr lvl="1"/>
            <a:r>
              <a:rPr lang="en-US" dirty="0" smtClean="0"/>
              <a:t>(3) </a:t>
            </a:r>
            <a:r>
              <a:rPr lang="en-US" b="1" dirty="0" smtClean="0"/>
              <a:t>Best-member dressing </a:t>
            </a:r>
            <a:r>
              <a:rPr lang="en-US" dirty="0" smtClean="0"/>
              <a:t>of quantile-mapped ensemble members.</a:t>
            </a:r>
          </a:p>
          <a:p>
            <a:r>
              <a:rPr lang="en-US" dirty="0" smtClean="0"/>
              <a:t>This, or some minor variant of it, should be in a future version of the National Blend of Models.  That is, this procedure will underlie the NWS National Digital Forecast Database in the future.</a:t>
            </a:r>
          </a:p>
          <a:p>
            <a:r>
              <a:rPr lang="en-US" dirty="0" smtClean="0"/>
              <a:t>Future research: </a:t>
            </a:r>
            <a:r>
              <a:rPr lang="en-US" dirty="0" smtClean="0"/>
              <a:t>will same </a:t>
            </a:r>
            <a:r>
              <a:rPr lang="en-US" dirty="0" smtClean="0"/>
              <a:t>technique </a:t>
            </a:r>
            <a:r>
              <a:rPr lang="en-US" dirty="0" smtClean="0"/>
              <a:t>provide </a:t>
            </a:r>
            <a:r>
              <a:rPr lang="en-US" dirty="0" smtClean="0"/>
              <a:t>reliable </a:t>
            </a:r>
            <a:r>
              <a:rPr lang="en-US" dirty="0" smtClean="0"/>
              <a:t>full PQPF</a:t>
            </a:r>
            <a:r>
              <a:rPr lang="en-US" dirty="0" smtClean="0"/>
              <a:t>?</a:t>
            </a:r>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25</a:t>
            </a:fld>
            <a:endParaRPr lang="en-US"/>
          </a:p>
        </p:txBody>
      </p:sp>
    </p:spTree>
    <p:extLst>
      <p:ext uri="{BB962C8B-B14F-4D97-AF65-F5344CB8AC3E}">
        <p14:creationId xmlns:p14="http://schemas.microsoft.com/office/powerpoint/2010/main" val="1365109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Supplementary slides</a:t>
            </a:r>
            <a:endParaRPr lang="en-US" b="1" dirty="0"/>
          </a:p>
        </p:txBody>
      </p:sp>
      <p:sp>
        <p:nvSpPr>
          <p:cNvPr id="4" name="Slide Number Placeholder 3"/>
          <p:cNvSpPr>
            <a:spLocks noGrp="1"/>
          </p:cNvSpPr>
          <p:nvPr>
            <p:ph type="sldNum" sz="quarter" idx="12"/>
          </p:nvPr>
        </p:nvSpPr>
        <p:spPr/>
        <p:txBody>
          <a:bodyPr/>
          <a:lstStyle/>
          <a:p>
            <a:fld id="{435099C4-F8E9-DE4A-8183-3503EE245662}" type="slidenum">
              <a:rPr lang="en-US" smtClean="0"/>
              <a:t>26</a:t>
            </a:fld>
            <a:endParaRPr lang="en-US"/>
          </a:p>
        </p:txBody>
      </p:sp>
    </p:spTree>
    <p:extLst>
      <p:ext uri="{BB962C8B-B14F-4D97-AF65-F5344CB8AC3E}">
        <p14:creationId xmlns:p14="http://schemas.microsoft.com/office/powerpoint/2010/main" val="294561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Theoretical basis Fortin’s for best-member dressing</a:t>
            </a:r>
            <a:endParaRPr lang="en-US" b="1" dirty="0"/>
          </a:p>
        </p:txBody>
      </p:sp>
      <p:sp>
        <p:nvSpPr>
          <p:cNvPr id="3" name="Content Placeholder 2"/>
          <p:cNvSpPr>
            <a:spLocks noGrp="1"/>
          </p:cNvSpPr>
          <p:nvPr>
            <p:ph idx="1"/>
          </p:nvPr>
        </p:nvSpPr>
        <p:spPr/>
        <p:txBody>
          <a:bodyPr>
            <a:normAutofit fontScale="85000" lnSpcReduction="20000"/>
          </a:bodyPr>
          <a:lstStyle/>
          <a:p>
            <a:r>
              <a:rPr lang="en-US" dirty="0"/>
              <a:t>Assume we have an n-member collection of ensemble of forecasts at some specific time and location</a:t>
            </a:r>
            <a:r>
              <a:rPr lang="en-US" dirty="0" smtClean="0"/>
              <a:t>.</a:t>
            </a:r>
            <a:endParaRPr lang="en-US" dirty="0"/>
          </a:p>
          <a:p>
            <a:r>
              <a:rPr lang="en-US" b="1" dirty="0"/>
              <a:t>x</a:t>
            </a:r>
            <a:r>
              <a:rPr lang="en-US" dirty="0"/>
              <a:t> = [x</a:t>
            </a:r>
            <a:r>
              <a:rPr lang="en-US" baseline="-25000" dirty="0"/>
              <a:t>1</a:t>
            </a:r>
            <a:r>
              <a:rPr lang="en-US" dirty="0"/>
              <a:t>, …, </a:t>
            </a:r>
            <a:r>
              <a:rPr lang="en-US" dirty="0" err="1"/>
              <a:t>x</a:t>
            </a:r>
            <a:r>
              <a:rPr lang="en-US" baseline="-25000" dirty="0" err="1"/>
              <a:t>n</a:t>
            </a:r>
            <a:r>
              <a:rPr lang="en-US" dirty="0"/>
              <a:t>].							</a:t>
            </a:r>
            <a:r>
              <a:rPr lang="en-US" dirty="0" smtClean="0"/>
              <a:t>(</a:t>
            </a:r>
            <a:r>
              <a:rPr lang="en-US" dirty="0"/>
              <a:t>1</a:t>
            </a:r>
            <a:r>
              <a:rPr lang="en-US" dirty="0" smtClean="0"/>
              <a:t>)</a:t>
            </a:r>
            <a:endParaRPr lang="en-US" dirty="0"/>
          </a:p>
          <a:p>
            <a:r>
              <a:rPr lang="en-US" dirty="0"/>
              <a:t>Let’s assume these ensemble members may be collected from different ensemble prediction systems, and hence each member may have different error characteristics.  For example, some members of the Canadian global ensemble prediction system have different biases from other members</a:t>
            </a:r>
            <a:r>
              <a:rPr lang="en-US" dirty="0" smtClean="0"/>
              <a:t>.</a:t>
            </a:r>
            <a:endParaRPr lang="en-US" dirty="0"/>
          </a:p>
          <a:p>
            <a:r>
              <a:rPr lang="en-US" dirty="0"/>
              <a:t>Let us assume that through quantile mapping, we can make each forecast member conditionally unbiased with respect to an analyzed or observed climatology.  Let’s also now add to each member an infinitesimally small random error so that no two ensemble members have the same value. Call this adjusted </a:t>
            </a:r>
            <a:r>
              <a:rPr lang="en-US" dirty="0" smtClean="0"/>
              <a:t>ensemble</a:t>
            </a:r>
            <a:endParaRPr lang="en-US" dirty="0"/>
          </a:p>
          <a:p>
            <a:r>
              <a:rPr lang="en-US" b="1" dirty="0" err="1"/>
              <a:t>x</a:t>
            </a:r>
            <a:r>
              <a:rPr lang="en-US" baseline="30000" dirty="0" err="1"/>
              <a:t>q</a:t>
            </a:r>
            <a:r>
              <a:rPr lang="en-US" dirty="0"/>
              <a:t> = [x</a:t>
            </a:r>
            <a:r>
              <a:rPr lang="en-US" baseline="30000" dirty="0"/>
              <a:t>q</a:t>
            </a:r>
            <a:r>
              <a:rPr lang="en-US" baseline="-25000" dirty="0"/>
              <a:t>1</a:t>
            </a:r>
            <a:r>
              <a:rPr lang="en-US" dirty="0"/>
              <a:t>, …, </a:t>
            </a:r>
            <a:r>
              <a:rPr lang="en-US" dirty="0" err="1"/>
              <a:t>x</a:t>
            </a:r>
            <a:r>
              <a:rPr lang="en-US" baseline="30000" dirty="0" err="1"/>
              <a:t>q</a:t>
            </a:r>
            <a:r>
              <a:rPr lang="en-US" baseline="-25000" dirty="0" err="1"/>
              <a:t>n</a:t>
            </a:r>
            <a:r>
              <a:rPr lang="en-US" dirty="0"/>
              <a:t>].		 					</a:t>
            </a:r>
            <a:r>
              <a:rPr lang="en-US" dirty="0" smtClean="0"/>
              <a:t>(</a:t>
            </a:r>
            <a:r>
              <a:rPr lang="en-US" dirty="0"/>
              <a:t>2)</a:t>
            </a:r>
          </a:p>
          <a:p>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27</a:t>
            </a:fld>
            <a:endParaRPr lang="en-US"/>
          </a:p>
        </p:txBody>
      </p:sp>
    </p:spTree>
    <p:extLst>
      <p:ext uri="{BB962C8B-B14F-4D97-AF65-F5344CB8AC3E}">
        <p14:creationId xmlns:p14="http://schemas.microsoft.com/office/powerpoint/2010/main" val="1409472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70497"/>
            <a:ext cx="10515600" cy="6150978"/>
          </a:xfrm>
        </p:spPr>
        <p:txBody>
          <a:bodyPr>
            <a:normAutofit fontScale="85000" lnSpcReduction="20000"/>
          </a:bodyPr>
          <a:lstStyle/>
          <a:p>
            <a:r>
              <a:rPr lang="en-US" dirty="0"/>
              <a:t>After quantile mapping, for any given precipitation amount T, and averaged over many samples, we expect </a:t>
            </a:r>
            <a:r>
              <a:rPr lang="en-US" dirty="0" smtClean="0"/>
              <a:t>	</a:t>
            </a:r>
          </a:p>
          <a:p>
            <a:r>
              <a:rPr lang="en-US" dirty="0" smtClean="0"/>
              <a:t>P(</a:t>
            </a:r>
            <a:r>
              <a:rPr lang="en-US" dirty="0" err="1" smtClean="0"/>
              <a:t>x</a:t>
            </a:r>
            <a:r>
              <a:rPr lang="en-US" baseline="30000" dirty="0" err="1" smtClean="0"/>
              <a:t>q</a:t>
            </a:r>
            <a:r>
              <a:rPr lang="en-US" baseline="-25000" dirty="0" err="1" smtClean="0"/>
              <a:t>i</a:t>
            </a:r>
            <a:r>
              <a:rPr lang="en-US" baseline="-25000" dirty="0" smtClean="0"/>
              <a:t> </a:t>
            </a:r>
            <a:r>
              <a:rPr lang="en-US" dirty="0" smtClean="0"/>
              <a:t>&gt; T) = P(A &gt; T),  								(3)</a:t>
            </a:r>
          </a:p>
          <a:p>
            <a:r>
              <a:rPr lang="en-US" dirty="0" smtClean="0"/>
              <a:t>where </a:t>
            </a:r>
            <a:r>
              <a:rPr lang="en-US" dirty="0"/>
              <a:t>A is the analyzed value used in the quantile mapping.  If eq. (3) holds for every ensemble member </a:t>
            </a:r>
            <a:r>
              <a:rPr lang="en-US" dirty="0" err="1"/>
              <a:t>i</a:t>
            </a:r>
            <a:r>
              <a:rPr lang="en-US" dirty="0"/>
              <a:t> = 1, … , n, then the resulting ensemble </a:t>
            </a:r>
            <a:r>
              <a:rPr lang="en-US" b="1" dirty="0" err="1"/>
              <a:t>x</a:t>
            </a:r>
            <a:r>
              <a:rPr lang="en-US" baseline="30000" dirty="0" err="1"/>
              <a:t>q</a:t>
            </a:r>
            <a:r>
              <a:rPr lang="en-US" dirty="0"/>
              <a:t> is exchangeable, i.e., all members have the same statistical properties.  We do not assume that after quantile mapping that the analyzed and the ensemble randomly sample the same distribution; the ensemble may still have higher-moment errors such as a lack of spread</a:t>
            </a:r>
            <a:r>
              <a:rPr lang="en-US" dirty="0" smtClean="0"/>
              <a:t>.</a:t>
            </a:r>
            <a:endParaRPr lang="en-US" dirty="0"/>
          </a:p>
          <a:p>
            <a:r>
              <a:rPr lang="en-US" dirty="0"/>
              <a:t>We now sort the resulting ensemble from lowest to highest.  Our quantile-mapped ensemble is </a:t>
            </a:r>
            <a:r>
              <a:rPr lang="en-US" dirty="0" smtClean="0"/>
              <a:t>now</a:t>
            </a:r>
            <a:endParaRPr lang="en-US" dirty="0"/>
          </a:p>
          <a:p>
            <a:r>
              <a:rPr lang="en-US" b="1" dirty="0" err="1"/>
              <a:t>x</a:t>
            </a:r>
            <a:r>
              <a:rPr lang="en-US" baseline="30000" dirty="0" err="1"/>
              <a:t>q</a:t>
            </a:r>
            <a:r>
              <a:rPr lang="en-US" dirty="0"/>
              <a:t> =­ [</a:t>
            </a:r>
            <a:r>
              <a:rPr lang="en-US" dirty="0" err="1"/>
              <a:t>x</a:t>
            </a:r>
            <a:r>
              <a:rPr lang="en-US" baseline="30000" dirty="0" err="1"/>
              <a:t>q</a:t>
            </a:r>
            <a:r>
              <a:rPr lang="en-US" baseline="-25000" dirty="0"/>
              <a:t>(1)</a:t>
            </a:r>
            <a:r>
              <a:rPr lang="en-US" dirty="0"/>
              <a:t>, …, </a:t>
            </a:r>
            <a:r>
              <a:rPr lang="en-US" dirty="0" err="1"/>
              <a:t>x</a:t>
            </a:r>
            <a:r>
              <a:rPr lang="en-US" baseline="30000" dirty="0" err="1"/>
              <a:t>q</a:t>
            </a:r>
            <a:r>
              <a:rPr lang="en-US" baseline="-25000" dirty="0"/>
              <a:t>(n)</a:t>
            </a:r>
            <a:r>
              <a:rPr lang="en-US" dirty="0"/>
              <a:t>]								</a:t>
            </a:r>
            <a:r>
              <a:rPr lang="en-US" dirty="0" smtClean="0"/>
              <a:t>(</a:t>
            </a:r>
            <a:r>
              <a:rPr lang="en-US" dirty="0"/>
              <a:t>4</a:t>
            </a:r>
            <a:r>
              <a:rPr lang="en-US" dirty="0" smtClean="0"/>
              <a:t>)</a:t>
            </a:r>
            <a:endParaRPr lang="en-US" dirty="0"/>
          </a:p>
          <a:p>
            <a:r>
              <a:rPr lang="en-US" dirty="0"/>
              <a:t>where (</a:t>
            </a:r>
            <a:r>
              <a:rPr lang="en-US" dirty="0" err="1"/>
              <a:t>i</a:t>
            </a:r>
            <a:r>
              <a:rPr lang="en-US" dirty="0"/>
              <a:t>) indicates that this member is the </a:t>
            </a:r>
            <a:r>
              <a:rPr lang="en-US" dirty="0" err="1"/>
              <a:t>ith</a:t>
            </a:r>
            <a:r>
              <a:rPr lang="en-US" dirty="0"/>
              <a:t> largest of the n members</a:t>
            </a:r>
            <a:r>
              <a:rPr lang="en-US" dirty="0" smtClean="0"/>
              <a:t>.</a:t>
            </a:r>
          </a:p>
          <a:p>
            <a:r>
              <a:rPr lang="en-US" dirty="0"/>
              <a:t>We seek a probability distribution of the analyzed (or observed) state A given the ensemble forecast </a:t>
            </a:r>
            <a:r>
              <a:rPr lang="en-US" b="1" dirty="0" err="1"/>
              <a:t>x</a:t>
            </a:r>
            <a:r>
              <a:rPr lang="en-US" baseline="30000" dirty="0" err="1"/>
              <a:t>q</a:t>
            </a:r>
            <a:r>
              <a:rPr lang="en-US" dirty="0"/>
              <a:t>, i.e., P(</a:t>
            </a:r>
            <a:r>
              <a:rPr lang="en-US" dirty="0" err="1"/>
              <a:t>A|</a:t>
            </a:r>
            <a:r>
              <a:rPr lang="en-US" b="1" dirty="0" err="1"/>
              <a:t>x</a:t>
            </a:r>
            <a:r>
              <a:rPr lang="en-US" baseline="30000" dirty="0" err="1"/>
              <a:t>q</a:t>
            </a:r>
            <a:r>
              <a:rPr lang="en-US" dirty="0" smtClean="0"/>
              <a:t>).</a:t>
            </a:r>
            <a:endParaRPr lang="en-US" dirty="0"/>
          </a:p>
          <a:p>
            <a:r>
              <a:rPr lang="en-US" dirty="0"/>
              <a:t>Let us define the event B</a:t>
            </a:r>
            <a:r>
              <a:rPr lang="en-US" baseline="-25000" dirty="0"/>
              <a:t>(</a:t>
            </a:r>
            <a:r>
              <a:rPr lang="en-US" baseline="-25000" dirty="0" err="1"/>
              <a:t>i</a:t>
            </a:r>
            <a:r>
              <a:rPr lang="en-US" baseline="-25000" dirty="0"/>
              <a:t>)</a:t>
            </a:r>
            <a:r>
              <a:rPr lang="en-US" dirty="0"/>
              <a:t> as the event when |</a:t>
            </a:r>
            <a:r>
              <a:rPr lang="en-US" dirty="0" err="1"/>
              <a:t>x</a:t>
            </a:r>
            <a:r>
              <a:rPr lang="en-US" baseline="30000" dirty="0" err="1"/>
              <a:t>q</a:t>
            </a:r>
            <a:r>
              <a:rPr lang="en-US" baseline="-25000" dirty="0"/>
              <a:t>(</a:t>
            </a:r>
            <a:r>
              <a:rPr lang="en-US" baseline="-25000" dirty="0" err="1"/>
              <a:t>i</a:t>
            </a:r>
            <a:r>
              <a:rPr lang="en-US" baseline="-25000" dirty="0"/>
              <a:t>)</a:t>
            </a:r>
            <a:r>
              <a:rPr lang="en-US" dirty="0"/>
              <a:t> -A|&lt; |</a:t>
            </a:r>
            <a:r>
              <a:rPr lang="en-US" dirty="0" err="1"/>
              <a:t>x</a:t>
            </a:r>
            <a:r>
              <a:rPr lang="en-US" baseline="30000" dirty="0" err="1"/>
              <a:t>q</a:t>
            </a:r>
            <a:r>
              <a:rPr lang="en-US" baseline="-25000" dirty="0"/>
              <a:t>(j)</a:t>
            </a:r>
            <a:r>
              <a:rPr lang="en-US" dirty="0"/>
              <a:t> -A|, j=1,…,n, j </a:t>
            </a:r>
            <a:r>
              <a:rPr lang="en-US" dirty="0">
                <a:sym typeface="Symbol" charset="2"/>
              </a:rPr>
              <a:t></a:t>
            </a:r>
            <a:r>
              <a:rPr lang="en-US" dirty="0"/>
              <a:t> </a:t>
            </a:r>
            <a:r>
              <a:rPr lang="en-US" dirty="0" err="1"/>
              <a:t>i</a:t>
            </a:r>
            <a:r>
              <a:rPr lang="en-US" dirty="0"/>
              <a:t>.  That is, B</a:t>
            </a:r>
            <a:r>
              <a:rPr lang="en-US" baseline="-25000" dirty="0"/>
              <a:t>(</a:t>
            </a:r>
            <a:r>
              <a:rPr lang="en-US" baseline="-25000" dirty="0" err="1"/>
              <a:t>i</a:t>
            </a:r>
            <a:r>
              <a:rPr lang="en-US" baseline="-25000" dirty="0"/>
              <a:t>)</a:t>
            </a:r>
            <a:r>
              <a:rPr lang="en-US" dirty="0"/>
              <a:t> is the event that the </a:t>
            </a:r>
            <a:r>
              <a:rPr lang="en-US" dirty="0" err="1"/>
              <a:t>ith</a:t>
            </a:r>
            <a:r>
              <a:rPr lang="en-US" dirty="0"/>
              <a:t>-sorted member has the lowest absolute difference with respect to the verifying analysis.  B</a:t>
            </a:r>
            <a:r>
              <a:rPr lang="en-US" baseline="-25000" dirty="0"/>
              <a:t>(1) </a:t>
            </a:r>
            <a:r>
              <a:rPr lang="en-US" dirty="0"/>
              <a:t>, …. , B</a:t>
            </a:r>
            <a:r>
              <a:rPr lang="en-US" baseline="-25000" dirty="0"/>
              <a:t>(n) </a:t>
            </a:r>
            <a:r>
              <a:rPr lang="en-US" dirty="0"/>
              <a:t>are mutually exclusive and collectively exhaustive events.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28</a:t>
            </a:fld>
            <a:endParaRPr lang="en-US"/>
          </a:p>
        </p:txBody>
      </p:sp>
    </p:spTree>
    <p:extLst>
      <p:ext uri="{BB962C8B-B14F-4D97-AF65-F5344CB8AC3E}">
        <p14:creationId xmlns:p14="http://schemas.microsoft.com/office/powerpoint/2010/main" val="119995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435099C4-F8E9-DE4A-8183-3503EE245662}" type="slidenum">
              <a:rPr lang="en-US" smtClean="0"/>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5099C4-F8E9-DE4A-8183-3503EE245662}" type="slidenum">
              <a:rPr lang="en-US" smtClean="0"/>
              <a:t>3</a:t>
            </a:fld>
            <a:endParaRPr lang="en-US"/>
          </a:p>
        </p:txBody>
      </p:sp>
      <p:sp>
        <p:nvSpPr>
          <p:cNvPr id="3" name="TextBox 2"/>
          <p:cNvSpPr txBox="1"/>
          <p:nvPr/>
        </p:nvSpPr>
        <p:spPr>
          <a:xfrm>
            <a:off x="7570695" y="1539688"/>
            <a:ext cx="4430806" cy="2862322"/>
          </a:xfrm>
          <a:prstGeom prst="rect">
            <a:avLst/>
          </a:prstGeom>
          <a:noFill/>
        </p:spPr>
        <p:txBody>
          <a:bodyPr wrap="square" rtlCol="0">
            <a:spAutoFit/>
          </a:bodyPr>
          <a:lstStyle/>
          <a:p>
            <a:r>
              <a:rPr lang="en-US" sz="2000" dirty="0" smtClean="0"/>
              <a:t>How does the unreliability and low skill in the previous slide manifest itself?  In this case, broad </a:t>
            </a:r>
            <a:r>
              <a:rPr lang="en-US" sz="2000" dirty="0" smtClean="0"/>
              <a:t>areas of desert regions in the MME </a:t>
            </a:r>
            <a:r>
              <a:rPr lang="en-US" sz="2000" dirty="0" smtClean="0"/>
              <a:t>with unrealistically </a:t>
            </a:r>
            <a:r>
              <a:rPr lang="en-US" sz="2000" dirty="0" smtClean="0"/>
              <a:t>high probabilities of precipitation, not much geographically related detail such as accentuation of precipitation along Sierra Nevada mountain range in CA</a:t>
            </a:r>
            <a:r>
              <a:rPr lang="en-US" sz="2000" dirty="0" smtClean="0"/>
              <a:t>.</a:t>
            </a:r>
          </a:p>
          <a:p>
            <a:endParaRPr lang="en-US" sz="2000" dirty="0"/>
          </a:p>
        </p:txBody>
      </p:sp>
      <p:sp>
        <p:nvSpPr>
          <p:cNvPr id="15" name="Title 1"/>
          <p:cNvSpPr txBox="1">
            <a:spLocks/>
          </p:cNvSpPr>
          <p:nvPr/>
        </p:nvSpPr>
        <p:spPr>
          <a:xfrm>
            <a:off x="838200" y="24188"/>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t>The challenge: reliable, skillful POPs with </a:t>
            </a:r>
            <a:r>
              <a:rPr lang="en-US" b="1" dirty="0" smtClean="0"/>
              <a:t>high </a:t>
            </a:r>
            <a:r>
              <a:rPr lang="en-US" b="1" dirty="0" smtClean="0"/>
              <a:t>spatial detail from coarse-resolution global MMEs</a:t>
            </a:r>
            <a:endParaRPr lang="en-US" b="1" dirty="0"/>
          </a:p>
        </p:txBody>
      </p:sp>
      <p:sp>
        <p:nvSpPr>
          <p:cNvPr id="9" name="TextBox 8"/>
          <p:cNvSpPr txBox="1"/>
          <p:nvPr/>
        </p:nvSpPr>
        <p:spPr>
          <a:xfrm>
            <a:off x="7570695" y="4554340"/>
            <a:ext cx="4329952" cy="1631216"/>
          </a:xfrm>
          <a:prstGeom prst="rect">
            <a:avLst/>
          </a:prstGeom>
          <a:noFill/>
        </p:spPr>
        <p:txBody>
          <a:bodyPr wrap="square" rtlCol="0">
            <a:spAutoFit/>
          </a:bodyPr>
          <a:lstStyle/>
          <a:p>
            <a:r>
              <a:rPr lang="en-US" sz="2000" dirty="0" smtClean="0">
                <a:solidFill>
                  <a:srgbClr val="FF0000"/>
                </a:solidFill>
              </a:rPr>
              <a:t>NWS forecasters want an MME POP with skill, reliability, realistic geographic detail for initializing their national, gridded POP forecasts (“National Blend of Models” project).</a:t>
            </a:r>
            <a:endParaRPr lang="en-US" sz="2400"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63" y="1202380"/>
            <a:ext cx="7393312" cy="5339614"/>
          </a:xfrm>
          <a:prstGeom prst="rect">
            <a:avLst/>
          </a:prstGeom>
        </p:spPr>
      </p:pic>
      <p:sp>
        <p:nvSpPr>
          <p:cNvPr id="14" name="Oval 13"/>
          <p:cNvSpPr/>
          <p:nvPr/>
        </p:nvSpPr>
        <p:spPr>
          <a:xfrm rot="1013836">
            <a:off x="568173" y="3670017"/>
            <a:ext cx="2513213" cy="8875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283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7914"/>
            <a:ext cx="11746006" cy="565664"/>
          </a:xfrm>
        </p:spPr>
        <p:txBody>
          <a:bodyPr>
            <a:normAutofit/>
          </a:bodyPr>
          <a:lstStyle/>
          <a:p>
            <a:r>
              <a:rPr lang="en-US" sz="3200" b="1" dirty="0" smtClean="0"/>
              <a:t>Closest member histogram and dependence on precipitation amount.</a:t>
            </a:r>
            <a:endParaRPr lang="en-US" sz="3200" b="1" dirty="0"/>
          </a:p>
        </p:txBody>
      </p:sp>
      <p:sp>
        <p:nvSpPr>
          <p:cNvPr id="4" name="Slide Number Placeholder 3"/>
          <p:cNvSpPr>
            <a:spLocks noGrp="1"/>
          </p:cNvSpPr>
          <p:nvPr>
            <p:ph type="sldNum" sz="quarter" idx="12"/>
          </p:nvPr>
        </p:nvSpPr>
        <p:spPr/>
        <p:txBody>
          <a:bodyPr/>
          <a:lstStyle/>
          <a:p>
            <a:fld id="{435099C4-F8E9-DE4A-8183-3503EE245662}" type="slidenum">
              <a:rPr lang="en-US" smtClean="0"/>
              <a:t>30</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32204"/>
            <a:ext cx="7819465" cy="5647391"/>
          </a:xfrm>
          <a:prstGeom prst="rect">
            <a:avLst/>
          </a:prstGeom>
        </p:spPr>
      </p:pic>
      <p:sp>
        <p:nvSpPr>
          <p:cNvPr id="9" name="TextBox 8"/>
          <p:cNvSpPr txBox="1"/>
          <p:nvPr/>
        </p:nvSpPr>
        <p:spPr>
          <a:xfrm>
            <a:off x="8377518" y="1391771"/>
            <a:ext cx="3215945" cy="2308324"/>
          </a:xfrm>
          <a:prstGeom prst="rect">
            <a:avLst/>
          </a:prstGeom>
          <a:noFill/>
        </p:spPr>
        <p:txBody>
          <a:bodyPr wrap="none" rtlCol="0">
            <a:spAutoFit/>
          </a:bodyPr>
          <a:lstStyle/>
          <a:p>
            <a:r>
              <a:rPr lang="en-US" dirty="0" smtClean="0"/>
              <a:t>Generally, for moderate to </a:t>
            </a:r>
          </a:p>
          <a:p>
            <a:r>
              <a:rPr lang="en-US" dirty="0" smtClean="0"/>
              <a:t>heavy forecast precipitation, the</a:t>
            </a:r>
          </a:p>
          <a:p>
            <a:r>
              <a:rPr lang="en-US" dirty="0" smtClean="0"/>
              <a:t>best member is more likely</a:t>
            </a:r>
          </a:p>
          <a:p>
            <a:r>
              <a:rPr lang="en-US" dirty="0" smtClean="0"/>
              <a:t>to be the lowest member.</a:t>
            </a:r>
          </a:p>
          <a:p>
            <a:endParaRPr lang="en-US" dirty="0"/>
          </a:p>
          <a:p>
            <a:r>
              <a:rPr lang="en-US" dirty="0" smtClean="0"/>
              <a:t>Results shown in previous slides</a:t>
            </a:r>
          </a:p>
          <a:p>
            <a:r>
              <a:rPr lang="en-US" dirty="0" smtClean="0"/>
              <a:t>used the same histogram for all</a:t>
            </a:r>
          </a:p>
          <a:p>
            <a:r>
              <a:rPr lang="en-US" dirty="0" smtClean="0"/>
              <a:t>forecasts (the green one).</a:t>
            </a:r>
            <a:endParaRPr lang="en-US" dirty="0"/>
          </a:p>
        </p:txBody>
      </p:sp>
    </p:spTree>
    <p:extLst>
      <p:ext uri="{BB962C8B-B14F-4D97-AF65-F5344CB8AC3E}">
        <p14:creationId xmlns:p14="http://schemas.microsoft.com/office/powerpoint/2010/main" val="938043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5099C4-F8E9-DE4A-8183-3503EE245662}" type="slidenum">
              <a:rPr lang="en-US" smtClean="0"/>
              <a:t>31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473453" cy="6841938"/>
          </a:xfrm>
          <a:prstGeom prst="rect">
            <a:avLst/>
          </a:prstGeom>
        </p:spPr>
      </p:pic>
      <p:sp>
        <p:nvSpPr>
          <p:cNvPr id="7" name="TextBox 6"/>
          <p:cNvSpPr txBox="1"/>
          <p:nvPr/>
        </p:nvSpPr>
        <p:spPr>
          <a:xfrm>
            <a:off x="9473452" y="3927563"/>
            <a:ext cx="2568460" cy="2308324"/>
          </a:xfrm>
          <a:prstGeom prst="rect">
            <a:avLst/>
          </a:prstGeom>
          <a:noFill/>
        </p:spPr>
        <p:txBody>
          <a:bodyPr wrap="none" rtlCol="0">
            <a:spAutoFit/>
          </a:bodyPr>
          <a:lstStyle/>
          <a:p>
            <a:r>
              <a:rPr lang="en-US" dirty="0" smtClean="0"/>
              <a:t>slight under-forecasting</a:t>
            </a:r>
          </a:p>
          <a:p>
            <a:r>
              <a:rPr lang="en-US" dirty="0" smtClean="0"/>
              <a:t>of moderate probabilities</a:t>
            </a:r>
          </a:p>
          <a:p>
            <a:r>
              <a:rPr lang="en-US" dirty="0" smtClean="0"/>
              <a:t>with regards to </a:t>
            </a:r>
          </a:p>
          <a:p>
            <a:r>
              <a:rPr lang="en-US" dirty="0" smtClean="0"/>
              <a:t>1/8-degree analysis</a:t>
            </a:r>
          </a:p>
          <a:p>
            <a:r>
              <a:rPr lang="en-US" dirty="0" smtClean="0"/>
              <a:t>might mean forecasts</a:t>
            </a:r>
          </a:p>
          <a:p>
            <a:r>
              <a:rPr lang="en-US" dirty="0" smtClean="0"/>
              <a:t>are more reliable</a:t>
            </a:r>
          </a:p>
          <a:p>
            <a:r>
              <a:rPr lang="en-US" dirty="0" smtClean="0"/>
              <a:t>relative to higher-res.</a:t>
            </a:r>
          </a:p>
          <a:p>
            <a:r>
              <a:rPr lang="en-US" dirty="0" smtClean="0"/>
              <a:t>or point precipitation.</a:t>
            </a:r>
            <a:endParaRPr lang="en-US" dirty="0"/>
          </a:p>
        </p:txBody>
      </p:sp>
    </p:spTree>
    <p:extLst>
      <p:ext uri="{BB962C8B-B14F-4D97-AF65-F5344CB8AC3E}">
        <p14:creationId xmlns:p14="http://schemas.microsoft.com/office/powerpoint/2010/main" val="1403848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5099C4-F8E9-DE4A-8183-3503EE245662}" type="slidenum">
              <a:rPr lang="en-US" smtClean="0"/>
              <a:t>32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495692" cy="6858000"/>
          </a:xfrm>
          <a:prstGeom prst="rect">
            <a:avLst/>
          </a:prstGeom>
        </p:spPr>
      </p:pic>
    </p:spTree>
    <p:extLst>
      <p:ext uri="{BB962C8B-B14F-4D97-AF65-F5344CB8AC3E}">
        <p14:creationId xmlns:p14="http://schemas.microsoft.com/office/powerpoint/2010/main" val="863217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5099C4-F8E9-DE4A-8183-3503EE245662}" type="slidenum">
              <a:rPr lang="en-US" smtClean="0"/>
              <a:t>33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495692" cy="6858000"/>
          </a:xfrm>
          <a:prstGeom prst="rect">
            <a:avLst/>
          </a:prstGeom>
        </p:spPr>
      </p:pic>
    </p:spTree>
    <p:extLst>
      <p:ext uri="{BB962C8B-B14F-4D97-AF65-F5344CB8AC3E}">
        <p14:creationId xmlns:p14="http://schemas.microsoft.com/office/powerpoint/2010/main" val="1258997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5099C4-F8E9-DE4A-8183-3503EE245662}" type="slidenum">
              <a:rPr lang="en-US" smtClean="0"/>
              <a:t>34</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473453" cy="6841938"/>
          </a:xfrm>
          <a:prstGeom prst="rect">
            <a:avLst/>
          </a:prstGeom>
        </p:spPr>
      </p:pic>
    </p:spTree>
    <p:extLst>
      <p:ext uri="{BB962C8B-B14F-4D97-AF65-F5344CB8AC3E}">
        <p14:creationId xmlns:p14="http://schemas.microsoft.com/office/powerpoint/2010/main" val="810591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894" y="176867"/>
            <a:ext cx="11017624" cy="824940"/>
          </a:xfrm>
        </p:spPr>
        <p:txBody>
          <a:bodyPr>
            <a:noAutofit/>
          </a:bodyPr>
          <a:lstStyle/>
          <a:p>
            <a:r>
              <a:rPr lang="en-US" sz="4000" b="1" dirty="0" smtClean="0"/>
              <a:t>Why quantile mapping to adjust for conditional bias?</a:t>
            </a:r>
            <a:endParaRPr lang="en-US" sz="4000" b="1" dirty="0"/>
          </a:p>
        </p:txBody>
      </p:sp>
      <p:sp>
        <p:nvSpPr>
          <p:cNvPr id="3" name="Content Placeholder 2"/>
          <p:cNvSpPr>
            <a:spLocks noGrp="1"/>
          </p:cNvSpPr>
          <p:nvPr>
            <p:ph idx="1"/>
          </p:nvPr>
        </p:nvSpPr>
        <p:spPr>
          <a:xfrm>
            <a:off x="407894" y="1001807"/>
            <a:ext cx="10515600" cy="1411940"/>
          </a:xfrm>
        </p:spPr>
        <p:txBody>
          <a:bodyPr>
            <a:normAutofit fontScale="92500"/>
          </a:bodyPr>
          <a:lstStyle/>
          <a:p>
            <a:r>
              <a:rPr lang="en-US" dirty="0" smtClean="0"/>
              <a:t>Regression will not preserve diversity of adjusted ensemble at long leads; all members regress toward mean, resulting in loss of more spread.</a:t>
            </a:r>
          </a:p>
          <a:p>
            <a:r>
              <a:rPr lang="en-US" dirty="0" smtClean="0"/>
              <a:t>Non-linear relationships, especially near zero precipitation forecast.</a:t>
            </a:r>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35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894" y="2413747"/>
            <a:ext cx="8229600" cy="4292600"/>
          </a:xfrm>
          <a:prstGeom prst="rect">
            <a:avLst/>
          </a:prstGeom>
        </p:spPr>
      </p:pic>
    </p:spTree>
    <p:extLst>
      <p:ext uri="{BB962C8B-B14F-4D97-AF65-F5344CB8AC3E}">
        <p14:creationId xmlns:p14="http://schemas.microsoft.com/office/powerpoint/2010/main" val="15527726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176" y="176867"/>
            <a:ext cx="11017624" cy="824940"/>
          </a:xfrm>
        </p:spPr>
        <p:txBody>
          <a:bodyPr>
            <a:noAutofit/>
          </a:bodyPr>
          <a:lstStyle/>
          <a:p>
            <a:r>
              <a:rPr lang="en-US" sz="4000" b="1" dirty="0" smtClean="0"/>
              <a:t>Why quantile mapping to adjust for conditional bias?</a:t>
            </a:r>
            <a:endParaRPr lang="en-US" sz="4000" b="1" dirty="0"/>
          </a:p>
        </p:txBody>
      </p:sp>
      <p:sp>
        <p:nvSpPr>
          <p:cNvPr id="3" name="Content Placeholder 2"/>
          <p:cNvSpPr>
            <a:spLocks noGrp="1"/>
          </p:cNvSpPr>
          <p:nvPr>
            <p:ph idx="1"/>
          </p:nvPr>
        </p:nvSpPr>
        <p:spPr>
          <a:xfrm>
            <a:off x="407894" y="1001807"/>
            <a:ext cx="10515600" cy="1411940"/>
          </a:xfrm>
        </p:spPr>
        <p:txBody>
          <a:bodyPr>
            <a:normAutofit fontScale="92500"/>
          </a:bodyPr>
          <a:lstStyle/>
          <a:p>
            <a:r>
              <a:rPr lang="en-US" dirty="0" smtClean="0"/>
              <a:t>Regression will not preserve diversity of adjusted ensemble at long leads; all members regress toward mean</a:t>
            </a:r>
            <a:r>
              <a:rPr lang="en-US" dirty="0"/>
              <a:t> , resulting in loss of more spread</a:t>
            </a:r>
            <a:r>
              <a:rPr lang="en-US" dirty="0" smtClean="0"/>
              <a:t>.</a:t>
            </a:r>
          </a:p>
          <a:p>
            <a:r>
              <a:rPr lang="en-US" dirty="0" smtClean="0"/>
              <a:t>Non-linear relationships</a:t>
            </a:r>
            <a:r>
              <a:rPr lang="en-US" dirty="0"/>
              <a:t>, especially near zero precipitation forecast</a:t>
            </a:r>
            <a:r>
              <a:rPr lang="en-US" dirty="0" smtClean="0"/>
              <a:t>.</a:t>
            </a:r>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36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0894" y="2398619"/>
            <a:ext cx="8229600" cy="4292600"/>
          </a:xfrm>
          <a:prstGeom prst="rect">
            <a:avLst/>
          </a:prstGeom>
        </p:spPr>
      </p:pic>
    </p:spTree>
    <p:extLst>
      <p:ext uri="{BB962C8B-B14F-4D97-AF65-F5344CB8AC3E}">
        <p14:creationId xmlns:p14="http://schemas.microsoft.com/office/powerpoint/2010/main" val="1228213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99" y="124343"/>
            <a:ext cx="11551023" cy="670299"/>
          </a:xfrm>
        </p:spPr>
        <p:txBody>
          <a:bodyPr>
            <a:normAutofit/>
          </a:bodyPr>
          <a:lstStyle/>
          <a:p>
            <a:r>
              <a:rPr lang="en-US" sz="4000" b="1" dirty="0" smtClean="0"/>
              <a:t>Teaser: here’s a sample of the post-processed POP</a:t>
            </a:r>
            <a:endParaRPr lang="en-US" sz="4000" b="1" dirty="0"/>
          </a:p>
        </p:txBody>
      </p:sp>
      <p:sp>
        <p:nvSpPr>
          <p:cNvPr id="4" name="Slide Number Placeholder 3"/>
          <p:cNvSpPr>
            <a:spLocks noGrp="1"/>
          </p:cNvSpPr>
          <p:nvPr>
            <p:ph type="sldNum" sz="quarter" idx="12"/>
          </p:nvPr>
        </p:nvSpPr>
        <p:spPr/>
        <p:txBody>
          <a:bodyPr/>
          <a:lstStyle/>
          <a:p>
            <a:fld id="{435099C4-F8E9-DE4A-8183-3503EE245662}" type="slidenum">
              <a:rPr lang="en-US" smtClean="0"/>
              <a:t>4</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7676"/>
            <a:ext cx="8229600" cy="5943600"/>
          </a:xfrm>
          <a:prstGeom prst="rect">
            <a:avLst/>
          </a:prstGeom>
        </p:spPr>
      </p:pic>
      <p:sp>
        <p:nvSpPr>
          <p:cNvPr id="5" name="TextBox 4"/>
          <p:cNvSpPr txBox="1"/>
          <p:nvPr/>
        </p:nvSpPr>
        <p:spPr>
          <a:xfrm>
            <a:off x="8439213" y="1321979"/>
            <a:ext cx="3226109" cy="3416320"/>
          </a:xfrm>
          <a:prstGeom prst="rect">
            <a:avLst/>
          </a:prstGeom>
          <a:noFill/>
        </p:spPr>
        <p:txBody>
          <a:bodyPr wrap="square" rtlCol="0">
            <a:spAutoFit/>
          </a:bodyPr>
          <a:lstStyle/>
          <a:p>
            <a:r>
              <a:rPr lang="en-US" sz="2400" dirty="0" smtClean="0"/>
              <a:t>Many of the problems</a:t>
            </a:r>
          </a:p>
          <a:p>
            <a:r>
              <a:rPr lang="en-US" sz="2400" dirty="0"/>
              <a:t>h</a:t>
            </a:r>
            <a:r>
              <a:rPr lang="en-US" sz="2400" dirty="0" smtClean="0"/>
              <a:t>ave been dealt with;</a:t>
            </a:r>
          </a:p>
          <a:p>
            <a:r>
              <a:rPr lang="en-US" sz="2400" dirty="0" smtClean="0"/>
              <a:t>terrain-related d</a:t>
            </a:r>
            <a:r>
              <a:rPr lang="en-US" sz="2400" dirty="0" smtClean="0"/>
              <a:t>etail added, high </a:t>
            </a:r>
            <a:r>
              <a:rPr lang="en-US" sz="2400" dirty="0" smtClean="0"/>
              <a:t>POPs in southwest US diminished.</a:t>
            </a:r>
          </a:p>
          <a:p>
            <a:endParaRPr lang="en-US" sz="2400" dirty="0"/>
          </a:p>
          <a:p>
            <a:r>
              <a:rPr lang="en-US" sz="2400" dirty="0" smtClean="0"/>
              <a:t>How?  That’s the subject today.</a:t>
            </a:r>
            <a:endParaRPr lang="en-US" sz="2400" dirty="0"/>
          </a:p>
        </p:txBody>
      </p:sp>
    </p:spTree>
    <p:extLst>
      <p:ext uri="{BB962C8B-B14F-4D97-AF65-F5344CB8AC3E}">
        <p14:creationId xmlns:p14="http://schemas.microsoft.com/office/powerpoint/2010/main" val="1542085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31" y="106564"/>
            <a:ext cx="11614484" cy="1143000"/>
          </a:xfrm>
        </p:spPr>
        <p:txBody>
          <a:bodyPr>
            <a:noAutofit/>
          </a:bodyPr>
          <a:lstStyle/>
          <a:p>
            <a:r>
              <a:rPr lang="en-US" sz="3600" b="1" dirty="0" smtClean="0"/>
              <a:t>How do we get around the problem of a lack of training data?  </a:t>
            </a:r>
            <a:endParaRPr lang="en-US" sz="3600" b="1" dirty="0"/>
          </a:p>
        </p:txBody>
      </p:sp>
      <p:graphicFrame>
        <p:nvGraphicFramePr>
          <p:cNvPr id="4" name="Object 2"/>
          <p:cNvGraphicFramePr>
            <a:graphicFrameLocks noChangeAspect="1"/>
          </p:cNvGraphicFramePr>
          <p:nvPr>
            <p:extLst>
              <p:ext uri="{D42A27DB-BD31-4B8C-83A1-F6EECF244321}">
                <p14:modId xmlns:p14="http://schemas.microsoft.com/office/powerpoint/2010/main" val="287732673"/>
              </p:ext>
            </p:extLst>
          </p:nvPr>
        </p:nvGraphicFramePr>
        <p:xfrm>
          <a:off x="1525172" y="1357238"/>
          <a:ext cx="8964439" cy="4137433"/>
        </p:xfrm>
        <a:graphic>
          <a:graphicData uri="http://schemas.openxmlformats.org/presentationml/2006/ole">
            <mc:AlternateContent xmlns:mc="http://schemas.openxmlformats.org/markup-compatibility/2006">
              <mc:Choice xmlns:v="urn:schemas-microsoft-com:vml" Requires="v">
                <p:oleObj spid="_x0000_s2087" name="Document" r:id="rId3" imgW="4852416" imgH="2240280" progId="Word.Document.8">
                  <p:embed/>
                </p:oleObj>
              </mc:Choice>
              <mc:Fallback>
                <p:oleObj name="Document" r:id="rId3" imgW="4852416" imgH="224028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172" y="1357238"/>
                        <a:ext cx="8964439" cy="4137433"/>
                      </a:xfrm>
                      <a:prstGeom prst="rect">
                        <a:avLst/>
                      </a:prstGeom>
                      <a:noFill/>
                    </p:spPr>
                  </p:pic>
                </p:oleObj>
              </mc:Fallback>
            </mc:AlternateContent>
          </a:graphicData>
        </a:graphic>
      </p:graphicFrame>
      <p:sp>
        <p:nvSpPr>
          <p:cNvPr id="5" name="TextBox 4"/>
          <p:cNvSpPr txBox="1"/>
          <p:nvPr/>
        </p:nvSpPr>
        <p:spPr>
          <a:xfrm>
            <a:off x="619412" y="5494671"/>
            <a:ext cx="11161721" cy="1200329"/>
          </a:xfrm>
          <a:prstGeom prst="rect">
            <a:avLst/>
          </a:prstGeom>
          <a:noFill/>
        </p:spPr>
        <p:txBody>
          <a:bodyPr wrap="square" rtlCol="0">
            <a:spAutoFit/>
          </a:bodyPr>
          <a:lstStyle/>
          <a:p>
            <a:r>
              <a:rPr lang="en-US" sz="2400" dirty="0"/>
              <a:t>Say you want to statistically post-process your model precipitation forecast to improve </a:t>
            </a:r>
            <a:r>
              <a:rPr lang="en-US" sz="2400" dirty="0" smtClean="0"/>
              <a:t>it.   Training only with data at this particular point, we don’t have enough information to make a statistically meaningful correction to the most recent forecast.</a:t>
            </a:r>
            <a:endParaRPr lang="en-US" sz="2400" dirty="0"/>
          </a:p>
        </p:txBody>
      </p:sp>
      <p:sp>
        <p:nvSpPr>
          <p:cNvPr id="6" name="Slide Number Placeholder 5"/>
          <p:cNvSpPr>
            <a:spLocks noGrp="1"/>
          </p:cNvSpPr>
          <p:nvPr>
            <p:ph type="sldNum" sz="quarter" idx="12"/>
          </p:nvPr>
        </p:nvSpPr>
        <p:spPr/>
        <p:txBody>
          <a:bodyPr/>
          <a:lstStyle/>
          <a:p>
            <a:fld id="{FA4465CA-C827-DE4B-AFDB-C3B6AAA9923F}" type="slidenum">
              <a:rPr lang="en-US" smtClean="0"/>
              <a:t>5</a:t>
            </a:fld>
            <a:endParaRPr lang="en-US"/>
          </a:p>
        </p:txBody>
      </p:sp>
    </p:spTree>
    <p:extLst>
      <p:ext uri="{BB962C8B-B14F-4D97-AF65-F5344CB8AC3E}">
        <p14:creationId xmlns:p14="http://schemas.microsoft.com/office/powerpoint/2010/main" val="1225696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754" y="229474"/>
            <a:ext cx="11268636" cy="1325563"/>
          </a:xfrm>
        </p:spPr>
        <p:txBody>
          <a:bodyPr>
            <a:normAutofit/>
          </a:bodyPr>
          <a:lstStyle/>
          <a:p>
            <a:r>
              <a:rPr lang="en-US" b="1" dirty="0" smtClean="0"/>
              <a:t>Pool training data in the surrounding region?  </a:t>
            </a:r>
            <a:br>
              <a:rPr lang="en-US" b="1" dirty="0" smtClean="0"/>
            </a:br>
            <a:r>
              <a:rPr lang="en-US" b="1" dirty="0"/>
              <a:t>B</a:t>
            </a:r>
            <a:r>
              <a:rPr lang="en-US" b="1" dirty="0" smtClean="0"/>
              <a:t>iases can be related to geographic location.</a:t>
            </a:r>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967290"/>
            <a:ext cx="8229600" cy="4292600"/>
          </a:xfrm>
        </p:spPr>
      </p:pic>
      <p:sp>
        <p:nvSpPr>
          <p:cNvPr id="4" name="Slide Number Placeholder 3"/>
          <p:cNvSpPr>
            <a:spLocks noGrp="1"/>
          </p:cNvSpPr>
          <p:nvPr>
            <p:ph type="sldNum" sz="quarter" idx="12"/>
          </p:nvPr>
        </p:nvSpPr>
        <p:spPr/>
        <p:txBody>
          <a:bodyPr/>
          <a:lstStyle/>
          <a:p>
            <a:fld id="{435099C4-F8E9-DE4A-8183-3503EE245662}" type="slidenum">
              <a:rPr lang="en-US" smtClean="0"/>
              <a:t>6</a:t>
            </a:fld>
            <a:endParaRPr lang="en-US" dirty="0"/>
          </a:p>
        </p:txBody>
      </p:sp>
      <p:sp>
        <p:nvSpPr>
          <p:cNvPr id="6" name="TextBox 5"/>
          <p:cNvSpPr txBox="1"/>
          <p:nvPr/>
        </p:nvSpPr>
        <p:spPr>
          <a:xfrm>
            <a:off x="8688216" y="1832035"/>
            <a:ext cx="3111579" cy="4247317"/>
          </a:xfrm>
          <a:prstGeom prst="rect">
            <a:avLst/>
          </a:prstGeom>
          <a:noFill/>
        </p:spPr>
        <p:txBody>
          <a:bodyPr wrap="square" rtlCol="0">
            <a:spAutoFit/>
          </a:bodyPr>
          <a:lstStyle/>
          <a:p>
            <a:r>
              <a:rPr lang="en-US" dirty="0" smtClean="0"/>
              <a:t>Illustration of how two </a:t>
            </a:r>
            <a:r>
              <a:rPr lang="en-US" dirty="0"/>
              <a:t>nearby locations </a:t>
            </a:r>
            <a:r>
              <a:rPr lang="en-US" dirty="0" smtClean="0"/>
              <a:t>can have </a:t>
            </a:r>
            <a:r>
              <a:rPr lang="en-US" dirty="0"/>
              <a:t>very different </a:t>
            </a:r>
            <a:r>
              <a:rPr lang="en-US" dirty="0" smtClean="0"/>
              <a:t>conditional </a:t>
            </a:r>
            <a:r>
              <a:rPr lang="en-US" dirty="0"/>
              <a:t>systematic </a:t>
            </a:r>
          </a:p>
          <a:p>
            <a:r>
              <a:rPr lang="en-US" dirty="0"/>
              <a:t>bias.</a:t>
            </a:r>
          </a:p>
          <a:p>
            <a:endParaRPr lang="en-US" dirty="0" smtClean="0"/>
          </a:p>
          <a:p>
            <a:r>
              <a:rPr lang="en-US" dirty="0" smtClean="0"/>
              <a:t>CDFs here were built from more than a decade of daily reforecasts from the NCEP GEFS system (Hamill et al., BAMS, 2013).</a:t>
            </a:r>
          </a:p>
          <a:p>
            <a:endParaRPr lang="en-US" dirty="0"/>
          </a:p>
          <a:p>
            <a:r>
              <a:rPr lang="en-US" i="1" dirty="0" smtClean="0">
                <a:solidFill>
                  <a:srgbClr val="FF0000"/>
                </a:solidFill>
              </a:rPr>
              <a:t>Naïve pooling of training data</a:t>
            </a:r>
          </a:p>
          <a:p>
            <a:r>
              <a:rPr lang="en-US" i="1" dirty="0" smtClean="0">
                <a:solidFill>
                  <a:srgbClr val="FF0000"/>
                </a:solidFill>
              </a:rPr>
              <a:t>together across wide regions</a:t>
            </a:r>
          </a:p>
          <a:p>
            <a:r>
              <a:rPr lang="en-US" i="1" dirty="0" smtClean="0">
                <a:solidFill>
                  <a:srgbClr val="FF0000"/>
                </a:solidFill>
              </a:rPr>
              <a:t>will be harmful in some areas</a:t>
            </a:r>
          </a:p>
          <a:p>
            <a:r>
              <a:rPr lang="en-US" i="1" dirty="0" smtClean="0">
                <a:solidFill>
                  <a:srgbClr val="FF0000"/>
                </a:solidFill>
              </a:rPr>
              <a:t>like western US.</a:t>
            </a:r>
          </a:p>
        </p:txBody>
      </p:sp>
    </p:spTree>
    <p:extLst>
      <p:ext uri="{BB962C8B-B14F-4D97-AF65-F5344CB8AC3E}">
        <p14:creationId xmlns:p14="http://schemas.microsoft.com/office/powerpoint/2010/main" val="548423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technological solutions we put in place to correct MME POPs with little training data.</a:t>
            </a:r>
            <a:endParaRPr lang="en-US" b="1" dirty="0"/>
          </a:p>
        </p:txBody>
      </p:sp>
      <p:sp>
        <p:nvSpPr>
          <p:cNvPr id="3" name="Content Placeholder 2"/>
          <p:cNvSpPr>
            <a:spLocks noGrp="1"/>
          </p:cNvSpPr>
          <p:nvPr>
            <p:ph idx="1"/>
          </p:nvPr>
        </p:nvSpPr>
        <p:spPr>
          <a:xfrm>
            <a:off x="838200" y="2066256"/>
            <a:ext cx="10515600" cy="4351338"/>
          </a:xfrm>
        </p:spPr>
        <p:txBody>
          <a:bodyPr>
            <a:normAutofit fontScale="77500" lnSpcReduction="20000"/>
          </a:bodyPr>
          <a:lstStyle/>
          <a:p>
            <a:r>
              <a:rPr lang="en-US" dirty="0" smtClean="0"/>
              <a:t>Post-process using last 60 days of NCEP and CMC MME forecasts and higher-resolution (1/8-degree) “CCPA” precipitation analyses.</a:t>
            </a:r>
          </a:p>
          <a:p>
            <a:r>
              <a:rPr lang="en-US" dirty="0" smtClean="0"/>
              <a:t>Utilize “</a:t>
            </a:r>
            <a:r>
              <a:rPr lang="en-US" b="1" dirty="0" smtClean="0"/>
              <a:t>supplemental locations</a:t>
            </a:r>
            <a:r>
              <a:rPr lang="en-US" dirty="0" smtClean="0"/>
              <a:t>” to enlarge the training sample size while retaining geographic detail of bias.  Unique supplemental locations were defined for each grid point, each month.</a:t>
            </a:r>
          </a:p>
          <a:p>
            <a:r>
              <a:rPr lang="en-US" b="1" dirty="0" smtClean="0"/>
              <a:t>Quantile mapping </a:t>
            </a:r>
            <a:r>
              <a:rPr lang="en-US" dirty="0" smtClean="0"/>
              <a:t>to adjust for errors in the mean precipitation amount.</a:t>
            </a:r>
          </a:p>
          <a:p>
            <a:pPr lvl="1"/>
            <a:r>
              <a:rPr lang="en-US" dirty="0" smtClean="0"/>
              <a:t>CDFs of forecast, analyzed built from last 60 days, with supplemental locations.</a:t>
            </a:r>
          </a:p>
          <a:p>
            <a:pPr lvl="1"/>
            <a:r>
              <a:rPr lang="en-US" dirty="0" smtClean="0"/>
              <a:t>Expand quantile-mapped ensemble size nine-fold by using mapping forecasts at neighboring points.</a:t>
            </a:r>
          </a:p>
          <a:p>
            <a:r>
              <a:rPr lang="en-US" dirty="0" smtClean="0"/>
              <a:t>Estimate POPs using “</a:t>
            </a:r>
            <a:r>
              <a:rPr lang="en-US" b="1" dirty="0" smtClean="0"/>
              <a:t>best-member dressing</a:t>
            </a:r>
            <a:r>
              <a:rPr lang="en-US" dirty="0" smtClean="0"/>
              <a:t>” of each member (following Fortin et al. 2006) to deal with remaining over-confidence:</a:t>
            </a:r>
          </a:p>
          <a:p>
            <a:pPr lvl="1"/>
            <a:r>
              <a:rPr lang="en-US" dirty="0" smtClean="0"/>
              <a:t>Integrate probabilities of weighted, dressed members.</a:t>
            </a:r>
          </a:p>
          <a:p>
            <a:pPr lvl="1"/>
            <a:r>
              <a:rPr lang="en-US" dirty="0" smtClean="0"/>
              <a:t>Weights reflect the likelihood this sorted member is closest to the analyzed.</a:t>
            </a:r>
          </a:p>
          <a:p>
            <a:r>
              <a:rPr lang="en-US" b="1" dirty="0" smtClean="0"/>
              <a:t>Spatial smoothing </a:t>
            </a:r>
            <a:r>
              <a:rPr lang="en-US" dirty="0" smtClean="0"/>
              <a:t>of the POP forecast, with more smoothing in geographically flat regions and just outside CONUS borders.</a:t>
            </a:r>
            <a:endParaRPr lang="en-US" dirty="0"/>
          </a:p>
        </p:txBody>
      </p:sp>
      <p:sp>
        <p:nvSpPr>
          <p:cNvPr id="4" name="Slide Number Placeholder 3"/>
          <p:cNvSpPr>
            <a:spLocks noGrp="1"/>
          </p:cNvSpPr>
          <p:nvPr>
            <p:ph type="sldNum" sz="quarter" idx="12"/>
          </p:nvPr>
        </p:nvSpPr>
        <p:spPr/>
        <p:txBody>
          <a:bodyPr/>
          <a:lstStyle/>
          <a:p>
            <a:fld id="{435099C4-F8E9-DE4A-8183-3503EE245662}" type="slidenum">
              <a:rPr lang="en-US" smtClean="0"/>
              <a:t>7</a:t>
            </a:fld>
            <a:endParaRPr lang="en-US"/>
          </a:p>
        </p:txBody>
      </p:sp>
    </p:spTree>
    <p:extLst>
      <p:ext uri="{BB962C8B-B14F-4D97-AF65-F5344CB8AC3E}">
        <p14:creationId xmlns:p14="http://schemas.microsoft.com/office/powerpoint/2010/main" val="1967297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91" y="99236"/>
            <a:ext cx="11710480" cy="854076"/>
          </a:xfrm>
        </p:spPr>
        <p:txBody>
          <a:bodyPr>
            <a:normAutofit/>
          </a:bodyPr>
          <a:lstStyle/>
          <a:p>
            <a:r>
              <a:rPr lang="en-US" sz="3600" b="1" dirty="0" smtClean="0"/>
              <a:t>Enlarging training sample size with supplemental </a:t>
            </a:r>
            <a:r>
              <a:rPr lang="en-US" sz="3600" b="1" dirty="0" smtClean="0"/>
              <a:t>locations.</a:t>
            </a:r>
            <a:endParaRPr lang="en-US"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 y="762240"/>
            <a:ext cx="8490085" cy="6037393"/>
          </a:xfrm>
          <a:prstGeom prst="rect">
            <a:avLst/>
          </a:prstGeom>
        </p:spPr>
      </p:pic>
      <p:sp>
        <p:nvSpPr>
          <p:cNvPr id="5" name="TextBox 4"/>
          <p:cNvSpPr txBox="1"/>
          <p:nvPr/>
        </p:nvSpPr>
        <p:spPr>
          <a:xfrm>
            <a:off x="8365786" y="817426"/>
            <a:ext cx="3664085" cy="5786199"/>
          </a:xfrm>
          <a:prstGeom prst="rect">
            <a:avLst/>
          </a:prstGeom>
          <a:noFill/>
        </p:spPr>
        <p:txBody>
          <a:bodyPr wrap="square" rtlCol="0">
            <a:spAutoFit/>
          </a:bodyPr>
          <a:lstStyle/>
          <a:p>
            <a:r>
              <a:rPr lang="en-US" sz="1600" dirty="0" smtClean="0"/>
              <a:t>Large symbol = where we are defining the supplemental locations.</a:t>
            </a:r>
          </a:p>
          <a:p>
            <a:endParaRPr lang="en-US" sz="1600" dirty="0"/>
          </a:p>
          <a:p>
            <a:r>
              <a:rPr lang="en-US" sz="1600" dirty="0" smtClean="0"/>
              <a:t>Small symbol = supplemental locations, chosen for similarity of precipitation climatology, terrain aspect and height.</a:t>
            </a:r>
          </a:p>
          <a:p>
            <a:endParaRPr lang="en-US" sz="1600" dirty="0"/>
          </a:p>
          <a:p>
            <a:r>
              <a:rPr lang="en-US" sz="1600" dirty="0" smtClean="0"/>
              <a:t>Darkness of the symbol indicates the penalty function (lighter symbols are a poorer fit).</a:t>
            </a:r>
          </a:p>
          <a:p>
            <a:endParaRPr lang="en-US" sz="1600" dirty="0"/>
          </a:p>
          <a:p>
            <a:r>
              <a:rPr lang="en-US" sz="1600" dirty="0" smtClean="0"/>
              <a:t>While only a few locations are shown, this procedure was used to define supplemental locations for every 1/8-degree grid point across the CONUS.</a:t>
            </a:r>
          </a:p>
          <a:p>
            <a:endParaRPr lang="en-US" sz="1600" dirty="0"/>
          </a:p>
          <a:p>
            <a:r>
              <a:rPr lang="en-US" sz="1600" dirty="0" smtClean="0"/>
              <a:t>These were then used to populate the CDFs used in the later quantile mapping step.</a:t>
            </a:r>
          </a:p>
          <a:p>
            <a:endParaRPr lang="en-US" sz="1600" dirty="0"/>
          </a:p>
          <a:p>
            <a:r>
              <a:rPr lang="en-US" sz="1000" dirty="0" smtClean="0"/>
              <a:t>See Appendix A of this for more: </a:t>
            </a:r>
            <a:r>
              <a:rPr lang="en-US" sz="1000" dirty="0"/>
              <a:t>Hamill, T. M., E. Engle, D. Myrick, M. </a:t>
            </a:r>
            <a:r>
              <a:rPr lang="en-US" sz="1000" dirty="0" err="1"/>
              <a:t>Peroutka</a:t>
            </a:r>
            <a:r>
              <a:rPr lang="en-US" sz="1000" dirty="0"/>
              <a:t>, C. </a:t>
            </a:r>
            <a:r>
              <a:rPr lang="en-US" sz="1000" dirty="0" err="1"/>
              <a:t>Finan</a:t>
            </a:r>
            <a:r>
              <a:rPr lang="en-US" sz="1000" dirty="0"/>
              <a:t>, and M. </a:t>
            </a:r>
            <a:r>
              <a:rPr lang="en-US" sz="1000" dirty="0" err="1"/>
              <a:t>Scheuerer</a:t>
            </a:r>
            <a:r>
              <a:rPr lang="en-US" sz="1000" dirty="0"/>
              <a:t>, 2016:  </a:t>
            </a:r>
            <a:r>
              <a:rPr lang="en-US" sz="1000" dirty="0">
                <a:hlinkClick r:id="rId3"/>
              </a:rPr>
              <a:t>The US National Blend of Models statistical post-processing of probability of precipitation and deterministic precipitation amount.</a:t>
            </a:r>
            <a:r>
              <a:rPr lang="en-US" sz="1000" dirty="0"/>
              <a:t>  </a:t>
            </a:r>
            <a:r>
              <a:rPr lang="en-US" sz="1000" i="1" dirty="0"/>
              <a:t>Mon. </a:t>
            </a:r>
            <a:r>
              <a:rPr lang="en-US" sz="1000" i="1" dirty="0" err="1"/>
              <a:t>Wea</a:t>
            </a:r>
            <a:r>
              <a:rPr lang="en-US" sz="1000" i="1" dirty="0"/>
              <a:t>. Rev.</a:t>
            </a:r>
            <a:r>
              <a:rPr lang="en-US" sz="1000" dirty="0"/>
              <a:t>, conditionally accepted</a:t>
            </a:r>
            <a:r>
              <a:rPr lang="en-US" sz="1000" dirty="0" smtClean="0"/>
              <a:t>. </a:t>
            </a:r>
            <a:r>
              <a:rPr lang="en-US" sz="1000" dirty="0">
                <a:hlinkClick r:id="rId4"/>
              </a:rPr>
              <a:t>Appendix A</a:t>
            </a:r>
            <a:r>
              <a:rPr lang="en-US" sz="1000" dirty="0"/>
              <a:t> and </a:t>
            </a:r>
            <a:r>
              <a:rPr lang="en-US" sz="1000" dirty="0" smtClean="0">
                <a:hlinkClick r:id="rId5"/>
              </a:rPr>
              <a:t>Appendix </a:t>
            </a:r>
            <a:r>
              <a:rPr lang="en-US" sz="1000" dirty="0">
                <a:hlinkClick r:id="rId5"/>
              </a:rPr>
              <a:t>B</a:t>
            </a:r>
            <a:r>
              <a:rPr lang="en-US" sz="1000" dirty="0"/>
              <a:t>. </a:t>
            </a:r>
          </a:p>
        </p:txBody>
      </p:sp>
      <p:sp>
        <p:nvSpPr>
          <p:cNvPr id="6" name="Slide Number Placeholder 5"/>
          <p:cNvSpPr>
            <a:spLocks noGrp="1"/>
          </p:cNvSpPr>
          <p:nvPr>
            <p:ph type="sldNum" sz="quarter" idx="12"/>
          </p:nvPr>
        </p:nvSpPr>
        <p:spPr>
          <a:xfrm>
            <a:off x="8540885" y="6421062"/>
            <a:ext cx="2743200" cy="365125"/>
          </a:xfrm>
        </p:spPr>
        <p:txBody>
          <a:bodyPr/>
          <a:lstStyle/>
          <a:p>
            <a:fld id="{435099C4-F8E9-DE4A-8183-3503EE245662}" type="slidenum">
              <a:rPr lang="en-US" smtClean="0"/>
              <a:t>8</a:t>
            </a:fld>
            <a:endParaRPr lang="en-US" dirty="0"/>
          </a:p>
        </p:txBody>
      </p:sp>
    </p:spTree>
    <p:extLst>
      <p:ext uri="{BB962C8B-B14F-4D97-AF65-F5344CB8AC3E}">
        <p14:creationId xmlns:p14="http://schemas.microsoft.com/office/powerpoint/2010/main" val="1617731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106" y="81669"/>
            <a:ext cx="10152528" cy="1325563"/>
          </a:xfrm>
        </p:spPr>
        <p:txBody>
          <a:bodyPr>
            <a:normAutofit/>
          </a:bodyPr>
          <a:lstStyle/>
          <a:p>
            <a:r>
              <a:rPr lang="en-US" sz="4000" b="1" dirty="0" smtClean="0"/>
              <a:t>Quantile mapping.</a:t>
            </a:r>
            <a:endParaRPr lang="en-US" sz="4000" b="1" dirty="0"/>
          </a:p>
        </p:txBody>
      </p:sp>
      <p:sp>
        <p:nvSpPr>
          <p:cNvPr id="5" name="TextBox 4"/>
          <p:cNvSpPr txBox="1"/>
          <p:nvPr/>
        </p:nvSpPr>
        <p:spPr>
          <a:xfrm>
            <a:off x="8195983" y="1245940"/>
            <a:ext cx="3652580" cy="4893647"/>
          </a:xfrm>
          <a:prstGeom prst="rect">
            <a:avLst/>
          </a:prstGeom>
          <a:noFill/>
        </p:spPr>
        <p:txBody>
          <a:bodyPr wrap="square" rtlCol="0">
            <a:spAutoFit/>
          </a:bodyPr>
          <a:lstStyle/>
          <a:p>
            <a:r>
              <a:rPr lang="en-US" sz="2400" dirty="0"/>
              <a:t>R</a:t>
            </a:r>
            <a:r>
              <a:rPr lang="en-US" sz="2400" dirty="0" smtClean="0"/>
              <a:t>eplace the forecast value with the observed value associated with the same cumulative percentile of the distribution.</a:t>
            </a:r>
          </a:p>
          <a:p>
            <a:endParaRPr lang="en-US" sz="2400" dirty="0"/>
          </a:p>
          <a:p>
            <a:r>
              <a:rPr lang="en-US" sz="2400" dirty="0" smtClean="0"/>
              <a:t>This procedure is repeated independently for each ensemble member.  Different forecast CDFs are permitted for different members in CMC ensemble.</a:t>
            </a:r>
          </a:p>
        </p:txBody>
      </p:sp>
      <p:sp>
        <p:nvSpPr>
          <p:cNvPr id="6" name="Slide Number Placeholder 5"/>
          <p:cNvSpPr>
            <a:spLocks noGrp="1"/>
          </p:cNvSpPr>
          <p:nvPr>
            <p:ph type="sldNum" sz="quarter" idx="12"/>
          </p:nvPr>
        </p:nvSpPr>
        <p:spPr/>
        <p:txBody>
          <a:bodyPr/>
          <a:lstStyle/>
          <a:p>
            <a:fld id="{435099C4-F8E9-DE4A-8183-3503EE245662}" type="slidenum">
              <a:rPr lang="en-US" smtClean="0"/>
              <a:t>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30" y="1383513"/>
            <a:ext cx="8000253" cy="5405576"/>
          </a:xfrm>
          <a:prstGeom prst="rect">
            <a:avLst/>
          </a:prstGeom>
        </p:spPr>
      </p:pic>
    </p:spTree>
    <p:extLst>
      <p:ext uri="{BB962C8B-B14F-4D97-AF65-F5344CB8AC3E}">
        <p14:creationId xmlns:p14="http://schemas.microsoft.com/office/powerpoint/2010/main" val="659154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21376</TotalTime>
  <Words>2196</Words>
  <Application>Microsoft Macintosh PowerPoint</Application>
  <PresentationFormat>Widescreen</PresentationFormat>
  <Paragraphs>296</Paragraphs>
  <Slides>36</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3" baseType="lpstr">
      <vt:lpstr>Calibri</vt:lpstr>
      <vt:lpstr>Calibri Light</vt:lpstr>
      <vt:lpstr>Cambria Math</vt:lpstr>
      <vt:lpstr>Symbol</vt:lpstr>
      <vt:lpstr>Arial</vt:lpstr>
      <vt:lpstr>Office Theme</vt:lpstr>
      <vt:lpstr>Document</vt:lpstr>
      <vt:lpstr>The US National Blend of Models  POP12 algorithm: new best-member dressing with Gamma-distributed noise.</vt:lpstr>
      <vt:lpstr>Reliability and skill of raw MME over CONUS for  24, 72, 120, 168-h lead times,  April-June 2016.</vt:lpstr>
      <vt:lpstr>PowerPoint Presentation</vt:lpstr>
      <vt:lpstr>Teaser: here’s a sample of the post-processed POP</vt:lpstr>
      <vt:lpstr>How do we get around the problem of a lack of training data?  </vt:lpstr>
      <vt:lpstr>Pool training data in the surrounding region?   Biases can be related to geographic location.</vt:lpstr>
      <vt:lpstr>The technological solutions we put in place to correct MME POPs with little training data.</vt:lpstr>
      <vt:lpstr>Enlarging training sample size with supplemental locations.</vt:lpstr>
      <vt:lpstr>Quantile mapping.</vt:lpstr>
      <vt:lpstr>Why quantile mapping to adjust for conditional bias?</vt:lpstr>
      <vt:lpstr>Enlarging ensemble size and dealing with overconfidence in precipitation location:  quantile mapping using surrounding points.</vt:lpstr>
      <vt:lpstr>“Best-member” dressing</vt:lpstr>
      <vt:lpstr>Synthetic example estimating POP using dressing distributions.</vt:lpstr>
      <vt:lpstr>PowerPoint Presentation</vt:lpstr>
      <vt:lpstr>Fitted parameter values of dressing distribution.</vt:lpstr>
      <vt:lpstr>Some sample fitted distributions.</vt:lpstr>
      <vt:lpstr>When quantile-mapped member forecast = 0, note the relationship between probability of no observed precipitation and climatological POP.</vt:lpstr>
      <vt:lpstr>Results</vt:lpstr>
      <vt:lpstr>PowerPoint Presentation</vt:lpstr>
      <vt:lpstr>Skill scores of MMEs relative to GEFS reforecasts with analog post-processing.</vt:lpstr>
      <vt:lpstr>Case study, 72-84 h forecasts from 00 UTC 6 April 2016</vt:lpstr>
      <vt:lpstr>Case study, 72-84 h forecasts from 00 UTC 6 April 2016</vt:lpstr>
      <vt:lpstr>Case study, 72-84 h forecasts from 00 UTC 6 April 2016</vt:lpstr>
      <vt:lpstr>Case study, 72-84 h forecasts from 00 UTC 6 April 2016</vt:lpstr>
      <vt:lpstr>Conclusions </vt:lpstr>
      <vt:lpstr>Supplementary slides</vt:lpstr>
      <vt:lpstr>Theoretical basis Fortin’s for best-member dressing</vt:lpstr>
      <vt:lpstr>PowerPoint Presentation</vt:lpstr>
      <vt:lpstr>PowerPoint Presentation</vt:lpstr>
      <vt:lpstr>Closest member histogram and dependence on precipitation amount.</vt:lpstr>
      <vt:lpstr>PowerPoint Presentation</vt:lpstr>
      <vt:lpstr>PowerPoint Presentation</vt:lpstr>
      <vt:lpstr>PowerPoint Presentation</vt:lpstr>
      <vt:lpstr>PowerPoint Presentation</vt:lpstr>
      <vt:lpstr>Why quantile mapping to adjust for conditional bias?</vt:lpstr>
      <vt:lpstr>Why quantile mapping to adjust for conditional bias?</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Blend of Models  POP12 and QPF06  algorithm (v. 2.1)</dc:title>
  <dc:creator>Tom Hamill</dc:creator>
  <cp:lastModifiedBy>Microsoft Office User</cp:lastModifiedBy>
  <cp:revision>221</cp:revision>
  <dcterms:created xsi:type="dcterms:W3CDTF">2016-07-21T20:23:19Z</dcterms:created>
  <dcterms:modified xsi:type="dcterms:W3CDTF">2017-01-21T17:10:23Z</dcterms:modified>
</cp:coreProperties>
</file>