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80"/>
  </p:notesMasterIdLst>
  <p:handoutMasterIdLst>
    <p:handoutMasterId r:id="rId81"/>
  </p:handoutMasterIdLst>
  <p:sldIdLst>
    <p:sldId id="256" r:id="rId2"/>
    <p:sldId id="318" r:id="rId3"/>
    <p:sldId id="332" r:id="rId4"/>
    <p:sldId id="319" r:id="rId5"/>
    <p:sldId id="320" r:id="rId6"/>
    <p:sldId id="321" r:id="rId7"/>
    <p:sldId id="322" r:id="rId8"/>
    <p:sldId id="331" r:id="rId9"/>
    <p:sldId id="314" r:id="rId10"/>
    <p:sldId id="315" r:id="rId11"/>
    <p:sldId id="316" r:id="rId12"/>
    <p:sldId id="257" r:id="rId13"/>
    <p:sldId id="259" r:id="rId14"/>
    <p:sldId id="258" r:id="rId15"/>
    <p:sldId id="260" r:id="rId16"/>
    <p:sldId id="261" r:id="rId17"/>
    <p:sldId id="262" r:id="rId18"/>
    <p:sldId id="263" r:id="rId19"/>
    <p:sldId id="264" r:id="rId20"/>
    <p:sldId id="265" r:id="rId21"/>
    <p:sldId id="266" r:id="rId22"/>
    <p:sldId id="267" r:id="rId23"/>
    <p:sldId id="268" r:id="rId24"/>
    <p:sldId id="269" r:id="rId25"/>
    <p:sldId id="270" r:id="rId26"/>
    <p:sldId id="271" r:id="rId27"/>
    <p:sldId id="272" r:id="rId28"/>
    <p:sldId id="273" r:id="rId29"/>
    <p:sldId id="274" r:id="rId30"/>
    <p:sldId id="275" r:id="rId31"/>
    <p:sldId id="276" r:id="rId32"/>
    <p:sldId id="277" r:id="rId33"/>
    <p:sldId id="278" r:id="rId34"/>
    <p:sldId id="279" r:id="rId35"/>
    <p:sldId id="280" r:id="rId36"/>
    <p:sldId id="281" r:id="rId37"/>
    <p:sldId id="282" r:id="rId38"/>
    <p:sldId id="283" r:id="rId39"/>
    <p:sldId id="284" r:id="rId40"/>
    <p:sldId id="285" r:id="rId41"/>
    <p:sldId id="286" r:id="rId42"/>
    <p:sldId id="287" r:id="rId43"/>
    <p:sldId id="288" r:id="rId44"/>
    <p:sldId id="289" r:id="rId45"/>
    <p:sldId id="290" r:id="rId46"/>
    <p:sldId id="291" r:id="rId47"/>
    <p:sldId id="292" r:id="rId48"/>
    <p:sldId id="293" r:id="rId49"/>
    <p:sldId id="294" r:id="rId50"/>
    <p:sldId id="295" r:id="rId51"/>
    <p:sldId id="296" r:id="rId52"/>
    <p:sldId id="297" r:id="rId53"/>
    <p:sldId id="298" r:id="rId54"/>
    <p:sldId id="299" r:id="rId55"/>
    <p:sldId id="300" r:id="rId56"/>
    <p:sldId id="301" r:id="rId57"/>
    <p:sldId id="302" r:id="rId58"/>
    <p:sldId id="303" r:id="rId59"/>
    <p:sldId id="304" r:id="rId60"/>
    <p:sldId id="305" r:id="rId61"/>
    <p:sldId id="306" r:id="rId62"/>
    <p:sldId id="307" r:id="rId63"/>
    <p:sldId id="308" r:id="rId64"/>
    <p:sldId id="309" r:id="rId65"/>
    <p:sldId id="310" r:id="rId66"/>
    <p:sldId id="311" r:id="rId67"/>
    <p:sldId id="312" r:id="rId68"/>
    <p:sldId id="313" r:id="rId69"/>
    <p:sldId id="333" r:id="rId70"/>
    <p:sldId id="334" r:id="rId71"/>
    <p:sldId id="335" r:id="rId72"/>
    <p:sldId id="324" r:id="rId73"/>
    <p:sldId id="325" r:id="rId74"/>
    <p:sldId id="326" r:id="rId75"/>
    <p:sldId id="327" r:id="rId76"/>
    <p:sldId id="328" r:id="rId77"/>
    <p:sldId id="329" r:id="rId78"/>
    <p:sldId id="330" r:id="rId7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65" d="100"/>
          <a:sy n="165" d="100"/>
        </p:scale>
        <p:origin x="-760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80" Type="http://schemas.openxmlformats.org/officeDocument/2006/relationships/notesMaster" Target="notesMasters/notesMaster1.xml"/><Relationship Id="rId81" Type="http://schemas.openxmlformats.org/officeDocument/2006/relationships/handoutMaster" Target="handoutMasters/handoutMaster1.xml"/><Relationship Id="rId82" Type="http://schemas.openxmlformats.org/officeDocument/2006/relationships/printerSettings" Target="printerSettings/printerSettings1.bin"/><Relationship Id="rId83" Type="http://schemas.openxmlformats.org/officeDocument/2006/relationships/presProps" Target="presProps.xml"/><Relationship Id="rId84" Type="http://schemas.openxmlformats.org/officeDocument/2006/relationships/viewProps" Target="viewProps.xml"/><Relationship Id="rId85" Type="http://schemas.openxmlformats.org/officeDocument/2006/relationships/theme" Target="theme/theme1.xml"/><Relationship Id="rId86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F33A0F-4136-8541-9266-535F4523B706}" type="datetimeFigureOut">
              <a:rPr lang="en-US" smtClean="0"/>
              <a:t>1/9/15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FD45F36-5B76-9F4F-BF26-9B394CB221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518180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76E148A-D47F-F042-A864-16FEAD9CDB5B}" type="datetimeFigureOut">
              <a:rPr lang="en-US" smtClean="0"/>
              <a:t>1/9/15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88F12C-E125-0A47-9050-37F04DC1E3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968983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6335E594-8343-E14B-A039-7BD57DABD65F}" type="slidenum">
              <a:rPr lang="en-US" sz="1200"/>
              <a:pPr/>
              <a:t>3</a:t>
            </a:fld>
            <a:endParaRPr lang="en-US" sz="1200"/>
          </a:p>
        </p:txBody>
      </p:sp>
      <p:sp>
        <p:nvSpPr>
          <p:cNvPr id="33795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2B8FE3-A4A4-5F43-8C52-71A5E6AF37F1}" type="datetime1">
              <a:rPr lang="en-US" smtClean="0"/>
              <a:t>1/9/15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D1A850-2867-EE41-856B-9E2644A83A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67118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8F5191-1570-4743-8713-61FBE5862933}" type="datetime1">
              <a:rPr lang="en-US" smtClean="0"/>
              <a:t>1/9/15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D1A850-2867-EE41-856B-9E2644A83A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3218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A20D5-1122-2541-ABB8-0FFC672D1E28}" type="datetime1">
              <a:rPr lang="en-US" smtClean="0"/>
              <a:t>1/9/15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D1A850-2867-EE41-856B-9E2644A83A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26737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A05695-E6E5-D949-B882-8FD5143E626A}" type="datetime1">
              <a:rPr lang="en-US" smtClean="0"/>
              <a:t>1/9/15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D1A850-2867-EE41-856B-9E2644A83A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96209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3E914E-EBD5-474A-B600-07F26B0DFEDE}" type="datetime1">
              <a:rPr lang="en-US" smtClean="0"/>
              <a:t>1/9/15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D1A850-2867-EE41-856B-9E2644A83A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065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DC5DE8-7B95-DC43-A018-6B6E7C77FBE5}" type="datetime1">
              <a:rPr lang="en-US" smtClean="0"/>
              <a:t>1/9/15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D1A850-2867-EE41-856B-9E2644A83A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35959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6E49C-B873-474B-890E-E52057D3748F}" type="datetime1">
              <a:rPr lang="en-US" smtClean="0"/>
              <a:t>1/9/15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D1A850-2867-EE41-856B-9E2644A83A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84915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BA2399-37C0-8749-83BC-E2CE85FBE24B}" type="datetime1">
              <a:rPr lang="en-US" smtClean="0"/>
              <a:t>1/9/15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D1A850-2867-EE41-856B-9E2644A83A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37850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01763A-DC72-E543-8F3F-A7B8790E775B}" type="datetime1">
              <a:rPr lang="en-US" smtClean="0"/>
              <a:t>1/9/15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D1A850-2867-EE41-856B-9E2644A83A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27412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0A617-2EEB-B944-AD40-9CCA5FBEF1F4}" type="datetime1">
              <a:rPr lang="en-US" smtClean="0"/>
              <a:t>1/9/15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D1A850-2867-EE41-856B-9E2644A83A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12510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A45446-0E25-764E-809B-2F669C9D04A5}" type="datetime1">
              <a:rPr lang="en-US" smtClean="0"/>
              <a:t>1/9/15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D1A850-2867-EE41-856B-9E2644A83A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71082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8DA436-B5EF-C140-BBBB-389D3EA0D4CF}" type="datetime1">
              <a:rPr lang="en-US" smtClean="0"/>
              <a:t>1/9/15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D1A850-2867-EE41-856B-9E2644A83A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41396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hyperlink" Target="mailto:tom.hamill@noaa.gov" TargetMode="Externa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e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e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e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em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dx.doi.org/10.1175/BAMS-D-12-00014.1" TargetMode="External"/><Relationship Id="rId3" Type="http://schemas.openxmlformats.org/officeDocument/2006/relationships/hyperlink" Target="http://dx.doi.org/10.1175/JHM-D-11-0140.1" TargetMode="Externa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em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em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em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em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emf"/><Relationship Id="rId3" Type="http://schemas.openxmlformats.org/officeDocument/2006/relationships/image" Target="../media/image45.em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em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em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em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em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emf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image" Target="../media/image9.png"/><Relationship Id="rId20" Type="http://schemas.openxmlformats.org/officeDocument/2006/relationships/image" Target="../media/image20.png"/><Relationship Id="rId21" Type="http://schemas.openxmlformats.org/officeDocument/2006/relationships/image" Target="../media/image21.png"/><Relationship Id="rId22" Type="http://schemas.openxmlformats.org/officeDocument/2006/relationships/image" Target="../media/image22.png"/><Relationship Id="rId23" Type="http://schemas.openxmlformats.org/officeDocument/2006/relationships/image" Target="../media/image23.png"/><Relationship Id="rId24" Type="http://schemas.openxmlformats.org/officeDocument/2006/relationships/image" Target="../media/image24.png"/><Relationship Id="rId25" Type="http://schemas.openxmlformats.org/officeDocument/2006/relationships/image" Target="../media/image25.png"/><Relationship Id="rId26" Type="http://schemas.openxmlformats.org/officeDocument/2006/relationships/image" Target="../media/image26.png"/><Relationship Id="rId27" Type="http://schemas.openxmlformats.org/officeDocument/2006/relationships/image" Target="../media/image27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7" Type="http://schemas.openxmlformats.org/officeDocument/2006/relationships/image" Target="../media/image17.png"/><Relationship Id="rId18" Type="http://schemas.openxmlformats.org/officeDocument/2006/relationships/image" Target="../media/image18.png"/><Relationship Id="rId19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emf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emf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emf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emf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emf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emf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emf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emf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emf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emf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2.emf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3.emf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4.emf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5.emf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6.emf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7.emf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8.emf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9.emf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0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emf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1.emf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2.emf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3.emf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4.emf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5.emf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6.emf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7.emf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8.emf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9.emf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0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1.emf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2.emf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3.emf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4.emf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5.emf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6.emf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7.emf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8.emf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9.emf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Relationship Id="rId3" Type="http://schemas.openxmlformats.org/officeDocument/2006/relationships/slide" Target="slide71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0.emf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1.emf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2.emf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3.emf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4.emf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5.e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0266" y="2246313"/>
            <a:ext cx="8739747" cy="1470025"/>
          </a:xfrm>
        </p:spPr>
        <p:txBody>
          <a:bodyPr>
            <a:noAutofit/>
          </a:bodyPr>
          <a:lstStyle/>
          <a:p>
            <a:r>
              <a:rPr lang="en-US" sz="3600" dirty="0" smtClean="0"/>
              <a:t>GEFS-based high-resolution </a:t>
            </a:r>
            <a:br>
              <a:rPr lang="en-US" sz="3600" dirty="0" smtClean="0"/>
            </a:br>
            <a:r>
              <a:rPr lang="en-US" sz="3600" dirty="0" smtClean="0"/>
              <a:t>probabilistic QPF over Northern California </a:t>
            </a:r>
            <a:br>
              <a:rPr lang="en-US" sz="3600" dirty="0" smtClean="0"/>
            </a:br>
            <a:r>
              <a:rPr lang="en-US" sz="3600" dirty="0" smtClean="0"/>
              <a:t>before and after post-processing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343728"/>
            <a:ext cx="6400800" cy="1752600"/>
          </a:xfrm>
        </p:spPr>
        <p:txBody>
          <a:bodyPr>
            <a:normAutofit/>
          </a:bodyPr>
          <a:lstStyle/>
          <a:p>
            <a:r>
              <a:rPr lang="en-US" dirty="0" smtClean="0"/>
              <a:t>Tom Hamill</a:t>
            </a:r>
          </a:p>
          <a:p>
            <a:r>
              <a:rPr lang="en-US" sz="2800" dirty="0" smtClean="0"/>
              <a:t>ESRL Physical Sciences Division </a:t>
            </a:r>
            <a:r>
              <a:rPr lang="en-US" sz="2800" dirty="0" smtClean="0">
                <a:hlinkClick r:id="rId2"/>
              </a:rPr>
              <a:t>tom.hamill@noaa.gov</a:t>
            </a:r>
            <a:r>
              <a:rPr lang="en-US" sz="2800" dirty="0" smtClean="0"/>
              <a:t> (303) 497-3060</a:t>
            </a:r>
            <a:endParaRPr lang="en-US" sz="2800" dirty="0"/>
          </a:p>
        </p:txBody>
      </p:sp>
      <p:pic>
        <p:nvPicPr>
          <p:cNvPr id="4" name="Picture 3" descr="NOAA_log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634" y="208968"/>
            <a:ext cx="1823689" cy="1849911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D1A850-2867-EE41-856B-9E2644A83A8B}" type="slidenum">
              <a:rPr lang="en-US" smtClean="0"/>
              <a:t>1</a:t>
            </a:fld>
            <a:endParaRPr lang="en-US"/>
          </a:p>
        </p:txBody>
      </p:sp>
      <p:pic>
        <p:nvPicPr>
          <p:cNvPr id="6" name="Picture 5" descr="dsrc_glob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28600"/>
            <a:ext cx="2895600" cy="2017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7620000" y="152400"/>
            <a:ext cx="137001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000">
                <a:solidFill>
                  <a:srgbClr val="AD7A3A"/>
                </a:solidFill>
              </a:rPr>
              <a:t>NOAA Earth System</a:t>
            </a:r>
          </a:p>
          <a:p>
            <a:r>
              <a:rPr lang="en-US" sz="1000">
                <a:solidFill>
                  <a:srgbClr val="AD7A3A"/>
                </a:solidFill>
              </a:rPr>
              <a:t>Research Laboratory</a:t>
            </a:r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25107488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SS_monthly_ccpa_25mm_NorCalif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898" y="850607"/>
            <a:ext cx="7045041" cy="587086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335708" y="2200871"/>
            <a:ext cx="1762847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Improvement</a:t>
            </a:r>
          </a:p>
          <a:p>
            <a:r>
              <a:rPr lang="en-US" dirty="0" smtClean="0"/>
              <a:t>that’s equivalent</a:t>
            </a:r>
          </a:p>
          <a:p>
            <a:r>
              <a:rPr lang="en-US" dirty="0" smtClean="0"/>
              <a:t>to several days</a:t>
            </a:r>
          </a:p>
          <a:p>
            <a:r>
              <a:rPr lang="en-US" dirty="0" smtClean="0"/>
              <a:t>lead time, </a:t>
            </a:r>
            <a:r>
              <a:rPr lang="en-US" dirty="0" err="1" smtClean="0"/>
              <a:t>e.g</a:t>
            </a:r>
            <a:r>
              <a:rPr lang="en-US" dirty="0" smtClean="0"/>
              <a:t>,</a:t>
            </a:r>
          </a:p>
          <a:p>
            <a:r>
              <a:rPr lang="en-US" dirty="0" smtClean="0"/>
              <a:t>a day+3 to 3.5</a:t>
            </a:r>
          </a:p>
          <a:p>
            <a:r>
              <a:rPr lang="en-US" dirty="0" smtClean="0"/>
              <a:t>analog</a:t>
            </a:r>
            <a:r>
              <a:rPr lang="en-US" dirty="0"/>
              <a:t> </a:t>
            </a:r>
            <a:r>
              <a:rPr lang="en-US" dirty="0" smtClean="0"/>
              <a:t>forecast </a:t>
            </a:r>
          </a:p>
          <a:p>
            <a:r>
              <a:rPr lang="en-US" dirty="0" smtClean="0"/>
              <a:t>is</a:t>
            </a:r>
            <a:r>
              <a:rPr lang="en-US" dirty="0"/>
              <a:t> </a:t>
            </a:r>
            <a:r>
              <a:rPr lang="en-US" dirty="0" smtClean="0"/>
              <a:t>roughly as </a:t>
            </a:r>
          </a:p>
          <a:p>
            <a:r>
              <a:rPr lang="en-US" dirty="0" smtClean="0"/>
              <a:t>skillful as a </a:t>
            </a:r>
          </a:p>
          <a:p>
            <a:r>
              <a:rPr lang="en-US" dirty="0" smtClean="0"/>
              <a:t>day +0 – 0.5</a:t>
            </a:r>
          </a:p>
          <a:p>
            <a:r>
              <a:rPr lang="en-US" dirty="0" smtClean="0"/>
              <a:t>raw ensemble</a:t>
            </a:r>
          </a:p>
          <a:p>
            <a:r>
              <a:rPr lang="en-US" dirty="0" smtClean="0"/>
              <a:t>forecast.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D1A850-2867-EE41-856B-9E2644A83A8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95878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SS_monthly_ccpa_q95_NorCalif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899" y="853843"/>
            <a:ext cx="6950389" cy="579199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248940" y="1270036"/>
            <a:ext cx="1741432" cy="4801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This is the skill</a:t>
            </a:r>
          </a:p>
          <a:p>
            <a:r>
              <a:rPr lang="en-US" dirty="0" smtClean="0"/>
              <a:t>in predicting </a:t>
            </a:r>
          </a:p>
          <a:p>
            <a:r>
              <a:rPr lang="en-US" dirty="0" smtClean="0"/>
              <a:t>forecasts </a:t>
            </a:r>
          </a:p>
          <a:p>
            <a:r>
              <a:rPr lang="en-US" dirty="0" smtClean="0"/>
              <a:t>greater than</a:t>
            </a:r>
          </a:p>
          <a:p>
            <a:r>
              <a:rPr lang="en-US" dirty="0" smtClean="0"/>
              <a:t>the 95</a:t>
            </a:r>
            <a:r>
              <a:rPr lang="en-US" baseline="30000" dirty="0" smtClean="0"/>
              <a:t>th</a:t>
            </a:r>
            <a:r>
              <a:rPr lang="en-US" dirty="0" smtClean="0"/>
              <a:t> </a:t>
            </a:r>
          </a:p>
          <a:p>
            <a:r>
              <a:rPr lang="en-US" dirty="0" smtClean="0"/>
              <a:t>percentile of the</a:t>
            </a:r>
          </a:p>
          <a:p>
            <a:r>
              <a:rPr lang="en-US" dirty="0" smtClean="0"/>
              <a:t>climatological</a:t>
            </a:r>
          </a:p>
          <a:p>
            <a:r>
              <a:rPr lang="en-US" dirty="0" smtClean="0"/>
              <a:t>distribution, </a:t>
            </a:r>
          </a:p>
          <a:p>
            <a:r>
              <a:rPr lang="en-US" dirty="0" smtClean="0"/>
              <a:t>which varies for</a:t>
            </a:r>
          </a:p>
          <a:p>
            <a:r>
              <a:rPr lang="en-US" dirty="0" smtClean="0"/>
              <a:t>each 4-km </a:t>
            </a:r>
          </a:p>
          <a:p>
            <a:r>
              <a:rPr lang="en-US" dirty="0" smtClean="0"/>
              <a:t>grid point and</a:t>
            </a:r>
          </a:p>
          <a:p>
            <a:r>
              <a:rPr lang="en-US" dirty="0" smtClean="0"/>
              <a:t>each month of</a:t>
            </a:r>
          </a:p>
          <a:p>
            <a:r>
              <a:rPr lang="en-US" dirty="0" smtClean="0"/>
              <a:t>the year.</a:t>
            </a:r>
          </a:p>
          <a:p>
            <a:endParaRPr lang="en-US" dirty="0"/>
          </a:p>
          <a:p>
            <a:r>
              <a:rPr lang="en-US" dirty="0" smtClean="0"/>
              <a:t>Again, notable </a:t>
            </a:r>
          </a:p>
          <a:p>
            <a:r>
              <a:rPr lang="en-US" dirty="0" smtClean="0"/>
              <a:t>improvement of </a:t>
            </a:r>
          </a:p>
          <a:p>
            <a:r>
              <a:rPr lang="en-US" dirty="0" smtClean="0"/>
              <a:t>analog over raw.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D1A850-2867-EE41-856B-9E2644A83A8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88444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relia_analog_rawens_012_to_024h_POP_NorCalif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" y="1143000"/>
            <a:ext cx="8915400" cy="4572000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D1A850-2867-EE41-856B-9E2644A83A8B}" type="slidenum">
              <a:rPr lang="en-US" smtClean="0"/>
              <a:t>12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14300" y="5722888"/>
            <a:ext cx="885370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These are reliability diagrams.  They help assess whether the forecast event happens at</a:t>
            </a:r>
          </a:p>
          <a:p>
            <a:r>
              <a:rPr lang="en-US" dirty="0" smtClean="0"/>
              <a:t>the same frequency they are forecast (does it rain 70% of the time when a 70% POP forecast</a:t>
            </a:r>
          </a:p>
          <a:p>
            <a:r>
              <a:rPr lang="en-US" dirty="0" smtClean="0"/>
              <a:t>is made?)  Inset histogram shows how often forecasts of a given probability were issued.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50826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elia_analog_rawens_024_to_036h_POP_NorCalif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" y="1143000"/>
            <a:ext cx="8915400" cy="45720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D1A850-2867-EE41-856B-9E2644A83A8B}" type="slidenum">
              <a:rPr lang="en-US" smtClean="0"/>
              <a:t>13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276075" y="5798145"/>
            <a:ext cx="789501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 characteristic you’ll see throughout is much improved reliability from the analog</a:t>
            </a:r>
          </a:p>
          <a:p>
            <a:r>
              <a:rPr lang="en-US" dirty="0" smtClean="0"/>
              <a:t>procedure, though the forecasts are not as “sharp,” i.e. they don’t forecast high</a:t>
            </a:r>
          </a:p>
          <a:p>
            <a:r>
              <a:rPr lang="en-US" dirty="0" smtClean="0"/>
              <a:t>probabilities as often as the raw.  But when they do, they’re usually reliable.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36846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elia_analog_rawens_036_to_048h_POP_NorCalif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" y="1143000"/>
            <a:ext cx="8915400" cy="45720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D1A850-2867-EE41-856B-9E2644A83A8B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58896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elia_analog_rawens_048_to_060h_POP_NorCalif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" y="1143000"/>
            <a:ext cx="8915400" cy="45720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D1A850-2867-EE41-856B-9E2644A83A8B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15338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elia_analog_rawens_072_to_084h_POP_NorCalif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" y="1143000"/>
            <a:ext cx="8915400" cy="45720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D1A850-2867-EE41-856B-9E2644A83A8B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66216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elia_analog_rawens_096_to_108h_POP_NorCalif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" y="1143000"/>
            <a:ext cx="8915400" cy="45720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D1A850-2867-EE41-856B-9E2644A83A8B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833454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relia_analog_rawens_120_to_132h_POP_NorCalif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" y="1143000"/>
            <a:ext cx="8915400" cy="457200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D1A850-2867-EE41-856B-9E2644A83A8B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50577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relia_analog_rawens_144_to_156h_POP_NorCalif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" y="1143000"/>
            <a:ext cx="8915400" cy="457200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D1A850-2867-EE41-856B-9E2644A83A8B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30374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Reforecast refresher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 smtClean="0"/>
              <a:t>Need many past forecast/analyses in order to statistically post-process precipitation forecasts; more past samples are needed for rare events, like especially heavy precipitation.</a:t>
            </a:r>
          </a:p>
          <a:p>
            <a:r>
              <a:rPr lang="en-US" dirty="0" smtClean="0"/>
              <a:t>We have “reforecasts” for the current version of the NWS Global Ensemble Forecast System (GEFS), 11 members daily from 1985-current.</a:t>
            </a:r>
          </a:p>
          <a:p>
            <a:pPr lvl="1"/>
            <a:r>
              <a:rPr lang="en-US" dirty="0" smtClean="0"/>
              <a:t>Ref: </a:t>
            </a:r>
            <a:r>
              <a:rPr lang="ro-RO" dirty="0" smtClean="0">
                <a:hlinkClick r:id="rId2"/>
              </a:rPr>
              <a:t>http://dx.doi.org</a:t>
            </a:r>
            <a:r>
              <a:rPr lang="en-US" dirty="0" smtClean="0">
                <a:hlinkClick r:id="rId2"/>
              </a:rPr>
              <a:t>/10.1175/BAMS-D-12-00014.1</a:t>
            </a:r>
            <a:r>
              <a:rPr lang="en-US" dirty="0" smtClean="0"/>
              <a:t> </a:t>
            </a:r>
          </a:p>
          <a:p>
            <a:r>
              <a:rPr lang="en-US" dirty="0" smtClean="0"/>
              <a:t>Reasonable quality precipitation analysis data over CONUS extends back to 2002 (on 4-km grid, 1/8-degree, 1 degree).</a:t>
            </a:r>
          </a:p>
          <a:p>
            <a:pPr lvl="1"/>
            <a:r>
              <a:rPr lang="en-US" dirty="0" smtClean="0"/>
              <a:t>Ref: </a:t>
            </a:r>
            <a:r>
              <a:rPr lang="ro-RO" dirty="0" smtClean="0">
                <a:hlinkClick r:id="rId3"/>
              </a:rPr>
              <a:t>http://dx.doi.org/10.1175/JHM-D-11-0140.1</a:t>
            </a:r>
            <a:r>
              <a:rPr lang="ro-RO" dirty="0" smtClean="0"/>
              <a:t> </a:t>
            </a:r>
            <a:endParaRPr lang="en-US" dirty="0" smtClean="0"/>
          </a:p>
          <a:p>
            <a:r>
              <a:rPr lang="en-US" dirty="0" smtClean="0"/>
              <a:t>Have frequently used “analog” method for post-processing in the past; form ensemble of observed data on dates when past forecast resembles current forecast.  Can this procedure be </a:t>
            </a:r>
            <a:r>
              <a:rPr lang="en-US" dirty="0" err="1" smtClean="0"/>
              <a:t>demo’ed</a:t>
            </a:r>
            <a:r>
              <a:rPr lang="en-US" dirty="0" smtClean="0"/>
              <a:t> to work with 4-km precipitation analysis data?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8E09B4-F0F3-1B4A-A409-CF8352FC026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080650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relia_analog_rawens_168_to_180h_POP_NorCalif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" y="1143000"/>
            <a:ext cx="8915400" cy="457200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D1A850-2867-EE41-856B-9E2644A83A8B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022118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elia_analog_rawens_012_to_024h_25mm_NorCalif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" y="1143000"/>
            <a:ext cx="8915400" cy="45720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D1A850-2867-EE41-856B-9E2644A83A8B}" type="slidenum">
              <a:rPr lang="en-US" smtClean="0"/>
              <a:t>21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276075" y="5939984"/>
            <a:ext cx="79724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Now we switch to a much rarer event &gt; 25 mm (~ 1 inch) in 12 hours. Again, analog</a:t>
            </a:r>
          </a:p>
          <a:p>
            <a:r>
              <a:rPr lang="en-US" dirty="0" smtClean="0"/>
              <a:t>is more reliable and skillful, but less sharp.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136654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relia_analog_rawens_024_to_036h_25mm_NorCalif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" y="1143000"/>
            <a:ext cx="8915400" cy="457200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D1A850-2867-EE41-856B-9E2644A83A8B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956174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relia_analog_rawens_036_to_048h_25mm_NorCalif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" y="1143000"/>
            <a:ext cx="8915400" cy="4572000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D1A850-2867-EE41-856B-9E2644A83A8B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499177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elia_analog_rawens_048_to_060h_POP_NorCalif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" y="1143000"/>
            <a:ext cx="8915400" cy="4572000"/>
          </a:xfrm>
          <a:prstGeom prst="rect">
            <a:avLst/>
          </a:prstGeom>
        </p:spPr>
      </p:pic>
      <p:pic>
        <p:nvPicPr>
          <p:cNvPr id="3" name="Picture 2" descr="relia_analog_rawens_048_to_060h_25mm_NorCalif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" y="1143000"/>
            <a:ext cx="8915400" cy="457200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D1A850-2867-EE41-856B-9E2644A83A8B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688132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relia_analog_rawens_072_to_084h_25mm_NorCalif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" y="1143000"/>
            <a:ext cx="8915400" cy="457200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D1A850-2867-EE41-856B-9E2644A83A8B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536777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relia_analog_rawens_096_to_108h_25mm_NorCalif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" y="1143000"/>
            <a:ext cx="8915400" cy="457200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D1A850-2867-EE41-856B-9E2644A83A8B}" type="slidenum">
              <a:rPr lang="en-US" smtClean="0"/>
              <a:t>26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339178" y="5798145"/>
            <a:ext cx="862921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The seeming lack of reliability for high-end probabilities with the analog is really more of a</a:t>
            </a:r>
          </a:p>
          <a:p>
            <a:r>
              <a:rPr lang="en-US" dirty="0" smtClean="0"/>
              <a:t>reflection of small sample size; at these longer leads, the analog method virtually </a:t>
            </a:r>
          </a:p>
          <a:p>
            <a:r>
              <a:rPr lang="en-US" dirty="0" smtClean="0"/>
              <a:t>never forecasts high probabilities.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988857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elia_analog_rawens_120_to_132h_25mm_NorCalif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" y="1143000"/>
            <a:ext cx="8915400" cy="457200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D1A850-2867-EE41-856B-9E2644A83A8B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399494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elia_analog_rawens_144_to_156h_25mm_NorCalif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" y="1143000"/>
            <a:ext cx="8915400" cy="457200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D1A850-2867-EE41-856B-9E2644A83A8B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136849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elia_analog_rawens_168_to_180h_25mm_NorCalif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" y="1143000"/>
            <a:ext cx="8915400" cy="457200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D1A850-2867-EE41-856B-9E2644A83A8B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17642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626358F4-3CD9-6A4E-8D75-0A8BD40E9846}" type="slidenum">
              <a:rPr lang="en-US" sz="1400">
                <a:latin typeface="Calibri" charset="0"/>
              </a:rPr>
              <a:pPr/>
              <a:t>3</a:t>
            </a:fld>
            <a:endParaRPr lang="en-US" sz="1400">
              <a:latin typeface="Calibri" charset="0"/>
            </a:endParaRPr>
          </a:p>
        </p:txBody>
      </p:sp>
      <p:pic>
        <p:nvPicPr>
          <p:cNvPr id="32771" name="Picture 2" descr="Mai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160463"/>
            <a:ext cx="2819400" cy="2170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2" name="Picture 3" descr="analog_0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762000"/>
            <a:ext cx="1447800" cy="93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3" name="Picture 4" descr="analog_0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1752600"/>
            <a:ext cx="1447800" cy="93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4" name="Picture 5" descr="analog_0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2743200"/>
            <a:ext cx="1447800" cy="93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5" name="Picture 6" descr="analog_0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3733800"/>
            <a:ext cx="1447800" cy="93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6" name="Picture 7" descr="analog_0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4724400"/>
            <a:ext cx="1447800" cy="93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7" name="Picture 8" descr="analog_0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5715000"/>
            <a:ext cx="1447800" cy="93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8" name="Picture 9" descr="analog_08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1752600"/>
            <a:ext cx="1447800" cy="93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9" name="Picture 10" descr="analog_09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2743200"/>
            <a:ext cx="1447800" cy="93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80" name="Picture 11" descr="analog_10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3733800"/>
            <a:ext cx="1447800" cy="93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81" name="Picture 12" descr="analog_11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4724400"/>
            <a:ext cx="1447800" cy="93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82" name="Picture 13" descr="analog_1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5715000"/>
            <a:ext cx="1447800" cy="93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83" name="Picture 14" descr="analog_13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762000"/>
            <a:ext cx="1422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84" name="Picture 15" descr="analog_14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1752600"/>
            <a:ext cx="1447800" cy="93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85" name="Picture 16" descr="analog_15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2743200"/>
            <a:ext cx="1447800" cy="93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86" name="Picture 17" descr="analog_16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3733800"/>
            <a:ext cx="1447800" cy="93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87" name="Picture 18" descr="analog_18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5715000"/>
            <a:ext cx="1447800" cy="93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88" name="Picture 19" descr="analog_19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762000"/>
            <a:ext cx="1447800" cy="93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89" name="Picture 20" descr="analog_20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1752600"/>
            <a:ext cx="1447800" cy="93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90" name="Picture 21" descr="analog_21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2743200"/>
            <a:ext cx="1447800" cy="93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91" name="Picture 22" descr="analog_22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3733800"/>
            <a:ext cx="1447800" cy="931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92" name="Picture 23" descr="analog_23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4724400"/>
            <a:ext cx="1447800" cy="928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93" name="Picture 24" descr="analog_24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5715000"/>
            <a:ext cx="1447800" cy="93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54" name="Rectangle 25"/>
          <p:cNvSpPr>
            <a:spLocks noChangeArrowheads="1"/>
          </p:cNvSpPr>
          <p:nvPr/>
        </p:nvSpPr>
        <p:spPr bwMode="auto">
          <a:xfrm>
            <a:off x="76200" y="152400"/>
            <a:ext cx="90678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800" dirty="0" smtClean="0">
                <a:latin typeface="Calibri" charset="0"/>
              </a:rPr>
              <a:t> “Analog” post-processing leveraging reforecasts</a:t>
            </a:r>
            <a:endParaRPr lang="en-US" sz="6600" dirty="0">
              <a:latin typeface="Calibri" charset="0"/>
            </a:endParaRPr>
          </a:p>
        </p:txBody>
      </p:sp>
      <p:sp>
        <p:nvSpPr>
          <p:cNvPr id="32795" name="Rectangle 26"/>
          <p:cNvSpPr>
            <a:spLocks noChangeArrowheads="1"/>
          </p:cNvSpPr>
          <p:nvPr/>
        </p:nvSpPr>
        <p:spPr bwMode="auto">
          <a:xfrm>
            <a:off x="152400" y="3365500"/>
            <a:ext cx="2514600" cy="356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300">
                <a:latin typeface="Calibri" charset="0"/>
              </a:rPr>
              <a:t>For each pair (e.g. red box), on the left are old forecasts that are somewhat similar to this day</a:t>
            </a:r>
            <a:r>
              <a:rPr lang="ja-JP" altLang="en-US" sz="1300">
                <a:latin typeface="Calibri" charset="0"/>
              </a:rPr>
              <a:t>’</a:t>
            </a:r>
            <a:r>
              <a:rPr lang="en-US" sz="1300">
                <a:latin typeface="Calibri" charset="0"/>
              </a:rPr>
              <a:t>s ensemble-mean forecast.  The boxed data on the right, the analyzed precipitation for the same dates as the chosen analog forecasts, can be used to</a:t>
            </a:r>
          </a:p>
          <a:p>
            <a:pPr>
              <a:spcAft>
                <a:spcPts val="600"/>
              </a:spcAft>
            </a:pPr>
            <a:r>
              <a:rPr lang="en-US" sz="1300">
                <a:latin typeface="Calibri" charset="0"/>
              </a:rPr>
              <a:t>statistically adjust and downscale the forecast.</a:t>
            </a:r>
          </a:p>
          <a:p>
            <a:r>
              <a:rPr lang="en-US" sz="1300">
                <a:latin typeface="Calibri" charset="0"/>
              </a:rPr>
              <a:t>Analog approaches like this</a:t>
            </a:r>
          </a:p>
          <a:p>
            <a:r>
              <a:rPr lang="en-US" sz="1300">
                <a:latin typeface="Calibri" charset="0"/>
              </a:rPr>
              <a:t>may be particularly useful for</a:t>
            </a:r>
          </a:p>
          <a:p>
            <a:r>
              <a:rPr lang="en-US" sz="1300">
                <a:latin typeface="Calibri" charset="0"/>
              </a:rPr>
              <a:t>hydrologic ensemble applications, where an ensemble of weather realizations is needed as inputs to a hydrologic ensemble streamflow system. </a:t>
            </a:r>
          </a:p>
        </p:txBody>
      </p:sp>
      <p:sp>
        <p:nvSpPr>
          <p:cNvPr id="48156" name="Line 27"/>
          <p:cNvSpPr>
            <a:spLocks noChangeShapeType="1"/>
          </p:cNvSpPr>
          <p:nvPr/>
        </p:nvSpPr>
        <p:spPr bwMode="auto">
          <a:xfrm flipV="1">
            <a:off x="2667000" y="3810000"/>
            <a:ext cx="228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pPr>
              <a:defRPr/>
            </a:pPr>
            <a:endParaRPr lang="en-US">
              <a:latin typeface="+mj-lt"/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32797" name="Picture 28" descr="analog_07"/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762000"/>
            <a:ext cx="1447800" cy="93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98" name="Picture 29" descr="analog_17"/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4724400"/>
            <a:ext cx="1447800" cy="93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59" name="Rectangle 30"/>
          <p:cNvSpPr>
            <a:spLocks noChangeArrowheads="1"/>
          </p:cNvSpPr>
          <p:nvPr/>
        </p:nvSpPr>
        <p:spPr bwMode="auto">
          <a:xfrm>
            <a:off x="3657600" y="838200"/>
            <a:ext cx="838200" cy="9144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48160" name="Rectangle 31"/>
          <p:cNvSpPr>
            <a:spLocks noChangeArrowheads="1"/>
          </p:cNvSpPr>
          <p:nvPr/>
        </p:nvSpPr>
        <p:spPr bwMode="auto">
          <a:xfrm>
            <a:off x="3657600" y="1828800"/>
            <a:ext cx="838200" cy="9144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48161" name="Rectangle 32"/>
          <p:cNvSpPr>
            <a:spLocks noChangeArrowheads="1"/>
          </p:cNvSpPr>
          <p:nvPr/>
        </p:nvSpPr>
        <p:spPr bwMode="auto">
          <a:xfrm>
            <a:off x="3657600" y="838200"/>
            <a:ext cx="838200" cy="9144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48162" name="Rectangle 33"/>
          <p:cNvSpPr>
            <a:spLocks noChangeArrowheads="1"/>
          </p:cNvSpPr>
          <p:nvPr/>
        </p:nvSpPr>
        <p:spPr bwMode="auto">
          <a:xfrm>
            <a:off x="3657600" y="2819400"/>
            <a:ext cx="838200" cy="9144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48163" name="Rectangle 34"/>
          <p:cNvSpPr>
            <a:spLocks noChangeArrowheads="1"/>
          </p:cNvSpPr>
          <p:nvPr/>
        </p:nvSpPr>
        <p:spPr bwMode="auto">
          <a:xfrm>
            <a:off x="3657600" y="3810000"/>
            <a:ext cx="838200" cy="9144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48164" name="Rectangle 35"/>
          <p:cNvSpPr>
            <a:spLocks noChangeArrowheads="1"/>
          </p:cNvSpPr>
          <p:nvPr/>
        </p:nvSpPr>
        <p:spPr bwMode="auto">
          <a:xfrm>
            <a:off x="3657600" y="5791200"/>
            <a:ext cx="838200" cy="9144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48165" name="Rectangle 36"/>
          <p:cNvSpPr>
            <a:spLocks noChangeArrowheads="1"/>
          </p:cNvSpPr>
          <p:nvPr/>
        </p:nvSpPr>
        <p:spPr bwMode="auto">
          <a:xfrm>
            <a:off x="3657600" y="4800600"/>
            <a:ext cx="838200" cy="9144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48166" name="Rectangle 37"/>
          <p:cNvSpPr>
            <a:spLocks noChangeArrowheads="1"/>
          </p:cNvSpPr>
          <p:nvPr/>
        </p:nvSpPr>
        <p:spPr bwMode="auto">
          <a:xfrm>
            <a:off x="5181600" y="838200"/>
            <a:ext cx="838200" cy="9144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48167" name="Rectangle 38"/>
          <p:cNvSpPr>
            <a:spLocks noChangeArrowheads="1"/>
          </p:cNvSpPr>
          <p:nvPr/>
        </p:nvSpPr>
        <p:spPr bwMode="auto">
          <a:xfrm>
            <a:off x="5181600" y="1828800"/>
            <a:ext cx="838200" cy="9144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48168" name="Rectangle 39"/>
          <p:cNvSpPr>
            <a:spLocks noChangeArrowheads="1"/>
          </p:cNvSpPr>
          <p:nvPr/>
        </p:nvSpPr>
        <p:spPr bwMode="auto">
          <a:xfrm>
            <a:off x="5181600" y="838200"/>
            <a:ext cx="838200" cy="9144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48169" name="Rectangle 40"/>
          <p:cNvSpPr>
            <a:spLocks noChangeArrowheads="1"/>
          </p:cNvSpPr>
          <p:nvPr/>
        </p:nvSpPr>
        <p:spPr bwMode="auto">
          <a:xfrm>
            <a:off x="5181600" y="2819400"/>
            <a:ext cx="838200" cy="9144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48170" name="Rectangle 41"/>
          <p:cNvSpPr>
            <a:spLocks noChangeArrowheads="1"/>
          </p:cNvSpPr>
          <p:nvPr/>
        </p:nvSpPr>
        <p:spPr bwMode="auto">
          <a:xfrm>
            <a:off x="5181600" y="3810000"/>
            <a:ext cx="838200" cy="9144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48171" name="Rectangle 42"/>
          <p:cNvSpPr>
            <a:spLocks noChangeArrowheads="1"/>
          </p:cNvSpPr>
          <p:nvPr/>
        </p:nvSpPr>
        <p:spPr bwMode="auto">
          <a:xfrm>
            <a:off x="5181600" y="5791200"/>
            <a:ext cx="838200" cy="9144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48172" name="Rectangle 43"/>
          <p:cNvSpPr>
            <a:spLocks noChangeArrowheads="1"/>
          </p:cNvSpPr>
          <p:nvPr/>
        </p:nvSpPr>
        <p:spPr bwMode="auto">
          <a:xfrm>
            <a:off x="5181600" y="4800600"/>
            <a:ext cx="838200" cy="9144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48173" name="Rectangle 44"/>
          <p:cNvSpPr>
            <a:spLocks noChangeArrowheads="1"/>
          </p:cNvSpPr>
          <p:nvPr/>
        </p:nvSpPr>
        <p:spPr bwMode="auto">
          <a:xfrm>
            <a:off x="6705600" y="838200"/>
            <a:ext cx="838200" cy="9144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48174" name="Rectangle 45"/>
          <p:cNvSpPr>
            <a:spLocks noChangeArrowheads="1"/>
          </p:cNvSpPr>
          <p:nvPr/>
        </p:nvSpPr>
        <p:spPr bwMode="auto">
          <a:xfrm>
            <a:off x="6705600" y="1828800"/>
            <a:ext cx="838200" cy="9144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48175" name="Rectangle 46"/>
          <p:cNvSpPr>
            <a:spLocks noChangeArrowheads="1"/>
          </p:cNvSpPr>
          <p:nvPr/>
        </p:nvSpPr>
        <p:spPr bwMode="auto">
          <a:xfrm>
            <a:off x="6705600" y="838200"/>
            <a:ext cx="838200" cy="9144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48176" name="Rectangle 47"/>
          <p:cNvSpPr>
            <a:spLocks noChangeArrowheads="1"/>
          </p:cNvSpPr>
          <p:nvPr/>
        </p:nvSpPr>
        <p:spPr bwMode="auto">
          <a:xfrm>
            <a:off x="6705600" y="2819400"/>
            <a:ext cx="838200" cy="9144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48177" name="Rectangle 48"/>
          <p:cNvSpPr>
            <a:spLocks noChangeArrowheads="1"/>
          </p:cNvSpPr>
          <p:nvPr/>
        </p:nvSpPr>
        <p:spPr bwMode="auto">
          <a:xfrm>
            <a:off x="6705600" y="3810000"/>
            <a:ext cx="838200" cy="9144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48178" name="Rectangle 49"/>
          <p:cNvSpPr>
            <a:spLocks noChangeArrowheads="1"/>
          </p:cNvSpPr>
          <p:nvPr/>
        </p:nvSpPr>
        <p:spPr bwMode="auto">
          <a:xfrm>
            <a:off x="6705600" y="5791200"/>
            <a:ext cx="838200" cy="9144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48179" name="Rectangle 50"/>
          <p:cNvSpPr>
            <a:spLocks noChangeArrowheads="1"/>
          </p:cNvSpPr>
          <p:nvPr/>
        </p:nvSpPr>
        <p:spPr bwMode="auto">
          <a:xfrm>
            <a:off x="6705600" y="4800600"/>
            <a:ext cx="838200" cy="9144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48180" name="Rectangle 51"/>
          <p:cNvSpPr>
            <a:spLocks noChangeArrowheads="1"/>
          </p:cNvSpPr>
          <p:nvPr/>
        </p:nvSpPr>
        <p:spPr bwMode="auto">
          <a:xfrm>
            <a:off x="8229600" y="838200"/>
            <a:ext cx="838200" cy="9144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48181" name="Rectangle 52"/>
          <p:cNvSpPr>
            <a:spLocks noChangeArrowheads="1"/>
          </p:cNvSpPr>
          <p:nvPr/>
        </p:nvSpPr>
        <p:spPr bwMode="auto">
          <a:xfrm>
            <a:off x="8229600" y="1828800"/>
            <a:ext cx="838200" cy="9144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48182" name="Rectangle 53"/>
          <p:cNvSpPr>
            <a:spLocks noChangeArrowheads="1"/>
          </p:cNvSpPr>
          <p:nvPr/>
        </p:nvSpPr>
        <p:spPr bwMode="auto">
          <a:xfrm>
            <a:off x="8229600" y="838200"/>
            <a:ext cx="838200" cy="9144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48183" name="Rectangle 54"/>
          <p:cNvSpPr>
            <a:spLocks noChangeArrowheads="1"/>
          </p:cNvSpPr>
          <p:nvPr/>
        </p:nvSpPr>
        <p:spPr bwMode="auto">
          <a:xfrm>
            <a:off x="8229600" y="2819400"/>
            <a:ext cx="838200" cy="9144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48184" name="Rectangle 55"/>
          <p:cNvSpPr>
            <a:spLocks noChangeArrowheads="1"/>
          </p:cNvSpPr>
          <p:nvPr/>
        </p:nvSpPr>
        <p:spPr bwMode="auto">
          <a:xfrm>
            <a:off x="8229600" y="3810000"/>
            <a:ext cx="838200" cy="9144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48185" name="Rectangle 56"/>
          <p:cNvSpPr>
            <a:spLocks noChangeArrowheads="1"/>
          </p:cNvSpPr>
          <p:nvPr/>
        </p:nvSpPr>
        <p:spPr bwMode="auto">
          <a:xfrm>
            <a:off x="8229600" y="5791200"/>
            <a:ext cx="838200" cy="9144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48186" name="Rectangle 57"/>
          <p:cNvSpPr>
            <a:spLocks noChangeArrowheads="1"/>
          </p:cNvSpPr>
          <p:nvPr/>
        </p:nvSpPr>
        <p:spPr bwMode="auto">
          <a:xfrm>
            <a:off x="8229600" y="4800600"/>
            <a:ext cx="838200" cy="9144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28575" y="822325"/>
            <a:ext cx="2943225" cy="3698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 dirty="0">
                <a:latin typeface="+mj-lt"/>
                <a:ea typeface="ＭＳ Ｐゴシック" charset="-128"/>
                <a:cs typeface="ＭＳ Ｐゴシック" charset="-128"/>
              </a:rPr>
              <a:t>Today’s forecast (&amp; observed)</a:t>
            </a:r>
          </a:p>
        </p:txBody>
      </p:sp>
      <p:sp>
        <p:nvSpPr>
          <p:cNvPr id="60" name="Rectangle 59"/>
          <p:cNvSpPr/>
          <p:nvPr/>
        </p:nvSpPr>
        <p:spPr>
          <a:xfrm>
            <a:off x="2895600" y="762000"/>
            <a:ext cx="1701800" cy="106680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latin typeface="+mj-lt"/>
            </a:endParaRPr>
          </a:p>
        </p:txBody>
      </p:sp>
      <p:sp>
        <p:nvSpPr>
          <p:cNvPr id="61" name="Line 27"/>
          <p:cNvSpPr>
            <a:spLocks noChangeShapeType="1"/>
          </p:cNvSpPr>
          <p:nvPr/>
        </p:nvSpPr>
        <p:spPr bwMode="auto">
          <a:xfrm>
            <a:off x="592138" y="1192213"/>
            <a:ext cx="0" cy="1539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pPr>
              <a:defRPr/>
            </a:pPr>
            <a:endParaRPr lang="en-US">
              <a:latin typeface="+mj-lt"/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992955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relia_analog_rawens_012_to_024h_q95_NorCalif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" y="1143000"/>
            <a:ext cx="8915400" cy="457200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D1A850-2867-EE41-856B-9E2644A83A8B}" type="slidenum">
              <a:rPr lang="en-US" smtClean="0"/>
              <a:t>30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88818" y="5790257"/>
            <a:ext cx="884088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Now we’re looking at the skill of the ensemble in predicting whether precipitation exceeded</a:t>
            </a:r>
          </a:p>
          <a:p>
            <a:r>
              <a:rPr lang="en-US" dirty="0" smtClean="0"/>
              <a:t>the 95</a:t>
            </a:r>
            <a:r>
              <a:rPr lang="en-US" baseline="30000" dirty="0" smtClean="0"/>
              <a:t>th</a:t>
            </a:r>
            <a:r>
              <a:rPr lang="en-US" dirty="0" smtClean="0"/>
              <a:t> percentile of the distribution, and again, that 95</a:t>
            </a:r>
            <a:r>
              <a:rPr lang="en-US" baseline="30000" dirty="0" smtClean="0"/>
              <a:t>th</a:t>
            </a:r>
            <a:r>
              <a:rPr lang="en-US" dirty="0" smtClean="0"/>
              <a:t> percentile is computed separately</a:t>
            </a:r>
          </a:p>
          <a:p>
            <a:r>
              <a:rPr lang="en-US" dirty="0" smtClean="0"/>
              <a:t>for each 4-km grid point and each month of the year.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721559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elia_analog_rawens_024_to_036h_q95_NorCalif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" y="1143000"/>
            <a:ext cx="8915400" cy="457200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D1A850-2867-EE41-856B-9E2644A83A8B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305488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elia_analog_rawens_036_to_048h_q95_NorCalif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" y="1143000"/>
            <a:ext cx="8915400" cy="457200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D1A850-2867-EE41-856B-9E2644A83A8B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938032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relia_analog_rawens_048_to_060h_q95_NorCalif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" y="1143000"/>
            <a:ext cx="8915400" cy="4572000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D1A850-2867-EE41-856B-9E2644A83A8B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738566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elia_analog_rawens_072_to_084h_q95_NorCalif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" y="1143000"/>
            <a:ext cx="8915400" cy="457200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D1A850-2867-EE41-856B-9E2644A83A8B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929144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elia_analog_rawens_096_to_108h_q95_NorCalif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" y="1143000"/>
            <a:ext cx="8915400" cy="457200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D1A850-2867-EE41-856B-9E2644A83A8B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893060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relia_analog_rawens_120_to_132h_q95_NorCalif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" y="1143000"/>
            <a:ext cx="8915400" cy="457200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D1A850-2867-EE41-856B-9E2644A83A8B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230986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relia_analog_rawens_144_to_156h_q95_NorCalif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" y="1143000"/>
            <a:ext cx="8915400" cy="457200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D1A850-2867-EE41-856B-9E2644A83A8B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815169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relia_analog_rawens_168_to_180h_q95_NorCalif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" y="1143000"/>
            <a:ext cx="8915400" cy="457200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D1A850-2867-EE41-856B-9E2644A83A8B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387844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ssmap_000_to_012_pPOP_NorCalif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762000"/>
            <a:ext cx="8229600" cy="5321300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D1A850-2867-EE41-856B-9E2644A83A8B}" type="slidenum">
              <a:rPr lang="en-US" smtClean="0"/>
              <a:t>39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512711" y="6137196"/>
            <a:ext cx="66279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Finally, we present some maps of the skill of analog forecasts vs. raw.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02935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Modifications to previously documented analog algorithm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80484"/>
            <a:ext cx="8229600" cy="4525963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Analog algorithm matches </a:t>
            </a:r>
            <a:r>
              <a:rPr lang="en-US" i="1" dirty="0" smtClean="0"/>
              <a:t>point data </a:t>
            </a:r>
            <a:r>
              <a:rPr lang="en-US" dirty="0" smtClean="0"/>
              <a:t>now, not patterns around a grid point.</a:t>
            </a:r>
          </a:p>
          <a:p>
            <a:pPr lvl="1"/>
            <a:r>
              <a:rPr lang="en-US" dirty="0" smtClean="0"/>
              <a:t>This allows use of supplemental data locations for training purposes (next slide).</a:t>
            </a:r>
          </a:p>
          <a:p>
            <a:pPr lvl="1"/>
            <a:r>
              <a:rPr lang="en-US" dirty="0" smtClean="0"/>
              <a:t>Finding analogs: 70% match of mean precipitation forecast, 30% match of total-column </a:t>
            </a:r>
            <a:r>
              <a:rPr lang="en-US" dirty="0" err="1" smtClean="0"/>
              <a:t>precipitable</a:t>
            </a:r>
            <a:r>
              <a:rPr lang="en-US" dirty="0" smtClean="0"/>
              <a:t> water forecast.</a:t>
            </a:r>
          </a:p>
          <a:p>
            <a:r>
              <a:rPr lang="en-US" dirty="0" smtClean="0"/>
              <a:t>Analog method’s forecasts have some sampling noise, so where terrain is ~ even, we smooth probabilities with a </a:t>
            </a:r>
            <a:r>
              <a:rPr lang="en-US" dirty="0" err="1" smtClean="0"/>
              <a:t>Savitzky</a:t>
            </a:r>
            <a:r>
              <a:rPr lang="en-US" dirty="0" err="1"/>
              <a:t>-</a:t>
            </a:r>
            <a:r>
              <a:rPr lang="en-US" dirty="0" err="1" smtClean="0"/>
              <a:t>Golay</a:t>
            </a:r>
            <a:r>
              <a:rPr lang="en-US" dirty="0" smtClean="0"/>
              <a:t> smoother before dissemination.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8E09B4-F0F3-1B4A-A409-CF8352FC026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461523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ssmap_012_to_024_pPOP_NorCalif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762000"/>
            <a:ext cx="8229600" cy="53213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D1A850-2867-EE41-856B-9E2644A83A8B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049521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ssmap_024_to_036_pPOP_NorCalif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762000"/>
            <a:ext cx="8229600" cy="53213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D1A850-2867-EE41-856B-9E2644A83A8B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080038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ssmap_036_to_048_pPOP_NorCalif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762000"/>
            <a:ext cx="8229600" cy="53213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D1A850-2867-EE41-856B-9E2644A83A8B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593313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ssmap_048_to_060_pPOP_NorCalif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762000"/>
            <a:ext cx="8229600" cy="53213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D1A850-2867-EE41-856B-9E2644A83A8B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68254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ssmap_072_to_084_pPOP_NorCalif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762000"/>
            <a:ext cx="8229600" cy="532130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D1A850-2867-EE41-856B-9E2644A83A8B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225171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ssmap_096_to_108_pPOP_NorCalif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762000"/>
            <a:ext cx="8229600" cy="532130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D1A850-2867-EE41-856B-9E2644A83A8B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018651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ssmap_120_to_132_pPOP_NorCalif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762000"/>
            <a:ext cx="8229600" cy="532130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D1A850-2867-EE41-856B-9E2644A83A8B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999156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ssmap_144_to_156_pPOP_NorCalif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762000"/>
            <a:ext cx="8229600" cy="532130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D1A850-2867-EE41-856B-9E2644A83A8B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946166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ssmap_168_to_180_pPOP_NorCalif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762000"/>
            <a:ext cx="8229600" cy="532130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D1A850-2867-EE41-856B-9E2644A83A8B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655510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ssmap_000_to_012_p25mm_NorCalif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762000"/>
            <a:ext cx="8229600" cy="53213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D1A850-2867-EE41-856B-9E2644A83A8B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34036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74092"/>
          </a:xfrm>
        </p:spPr>
        <p:txBody>
          <a:bodyPr/>
          <a:lstStyle/>
          <a:p>
            <a:r>
              <a:rPr lang="en-US" dirty="0" smtClean="0"/>
              <a:t>Supplemental data locations</a:t>
            </a:r>
            <a:endParaRPr lang="en-US" dirty="0"/>
          </a:p>
        </p:txBody>
      </p:sp>
      <p:pic>
        <p:nvPicPr>
          <p:cNvPr id="6" name="Picture 5" descr="supp_locns_ppnfcst95_ccpagrid_flead024_to_048_Jan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88494"/>
            <a:ext cx="6999971" cy="490430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907583" y="1295594"/>
            <a:ext cx="1984851" cy="52629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Idea is to supplement</a:t>
            </a:r>
          </a:p>
          <a:p>
            <a:r>
              <a:rPr lang="en-US" sz="1400" dirty="0" smtClean="0"/>
              <a:t>training data at</a:t>
            </a:r>
          </a:p>
          <a:p>
            <a:r>
              <a:rPr lang="en-US" sz="1400" dirty="0" smtClean="0"/>
              <a:t>each grid point using</a:t>
            </a:r>
          </a:p>
          <a:p>
            <a:r>
              <a:rPr lang="en-US" sz="1400" dirty="0" smtClean="0"/>
              <a:t>n extra grid points</a:t>
            </a:r>
          </a:p>
          <a:p>
            <a:r>
              <a:rPr lang="en-US" sz="1400" dirty="0" smtClean="0"/>
              <a:t>that have similar</a:t>
            </a:r>
          </a:p>
          <a:p>
            <a:r>
              <a:rPr lang="en-US" sz="1400" dirty="0" smtClean="0"/>
              <a:t>observed climatology</a:t>
            </a:r>
          </a:p>
          <a:p>
            <a:r>
              <a:rPr lang="en-US" sz="1400" dirty="0" smtClean="0"/>
              <a:t>and similar </a:t>
            </a:r>
          </a:p>
          <a:p>
            <a:r>
              <a:rPr lang="en-US" sz="1400" dirty="0" smtClean="0"/>
              <a:t>forecast-observed</a:t>
            </a:r>
          </a:p>
          <a:p>
            <a:r>
              <a:rPr lang="en-US" sz="1400" dirty="0" smtClean="0"/>
              <a:t>relationships. In this</a:t>
            </a:r>
          </a:p>
          <a:p>
            <a:r>
              <a:rPr lang="en-US" sz="1400" dirty="0" smtClean="0"/>
              <a:t>plot, big symbol is</a:t>
            </a:r>
          </a:p>
          <a:p>
            <a:r>
              <a:rPr lang="en-US" sz="1400" dirty="0" smtClean="0"/>
              <a:t>where we’re training,</a:t>
            </a:r>
          </a:p>
          <a:p>
            <a:r>
              <a:rPr lang="en-US" sz="1400" dirty="0" smtClean="0"/>
              <a:t>smaller symbol where</a:t>
            </a:r>
          </a:p>
          <a:p>
            <a:r>
              <a:rPr lang="en-US" sz="1400" dirty="0" smtClean="0"/>
              <a:t>we’re supplementing </a:t>
            </a:r>
          </a:p>
          <a:p>
            <a:r>
              <a:rPr lang="en-US" sz="1400" dirty="0" smtClean="0"/>
              <a:t>training data.</a:t>
            </a:r>
          </a:p>
          <a:p>
            <a:endParaRPr lang="en-US" sz="1400" dirty="0" smtClean="0"/>
          </a:p>
          <a:p>
            <a:r>
              <a:rPr lang="en-US" sz="1400" dirty="0" smtClean="0"/>
              <a:t>In subsequent analog</a:t>
            </a:r>
          </a:p>
          <a:p>
            <a:r>
              <a:rPr lang="en-US" sz="1400" dirty="0" smtClean="0"/>
              <a:t>method plots shown,</a:t>
            </a:r>
          </a:p>
          <a:p>
            <a:r>
              <a:rPr lang="en-US" sz="1400" dirty="0" smtClean="0"/>
              <a:t>n=20.</a:t>
            </a:r>
          </a:p>
          <a:p>
            <a:endParaRPr lang="en-US" sz="1400" dirty="0"/>
          </a:p>
          <a:p>
            <a:r>
              <a:rPr lang="en-US" sz="1400" dirty="0" smtClean="0"/>
              <a:t>We’ll process only in a</a:t>
            </a:r>
          </a:p>
          <a:p>
            <a:r>
              <a:rPr lang="en-US" sz="1400" dirty="0" smtClean="0"/>
              <a:t>domain surrounding </a:t>
            </a:r>
          </a:p>
          <a:p>
            <a:r>
              <a:rPr lang="en-US" sz="1400" dirty="0" smtClean="0"/>
              <a:t>N. CA, and supplemental</a:t>
            </a:r>
          </a:p>
          <a:p>
            <a:r>
              <a:rPr lang="en-US" sz="1400" dirty="0" smtClean="0"/>
              <a:t>locations must be</a:t>
            </a:r>
          </a:p>
          <a:p>
            <a:r>
              <a:rPr lang="en-US" sz="1400" dirty="0" smtClean="0"/>
              <a:t>within this domain.</a:t>
            </a:r>
            <a:endParaRPr lang="en-US" sz="14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8E09B4-F0F3-1B4A-A409-CF8352FC0263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014255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ssmap_012_to_024_p25mm_NorCalif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762000"/>
            <a:ext cx="8229600" cy="532130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D1A850-2867-EE41-856B-9E2644A83A8B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89284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ssmap_024_to_036_p25mm_NorCalif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762000"/>
            <a:ext cx="8229600" cy="532130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D1A850-2867-EE41-856B-9E2644A83A8B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401062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ssmap_036_to_048_p25mm_NorCalif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762000"/>
            <a:ext cx="8229600" cy="532130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D1A850-2867-EE41-856B-9E2644A83A8B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895148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ssmap_048_to_060_p25mm_NorCalif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762000"/>
            <a:ext cx="8229600" cy="532130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D1A850-2867-EE41-856B-9E2644A83A8B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161186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ssmap_072_to_084_p25mm_NorCalif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762000"/>
            <a:ext cx="8229600" cy="532130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D1A850-2867-EE41-856B-9E2644A83A8B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855073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ssmap_096_to_108_p25mm_NorCalif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762000"/>
            <a:ext cx="8229600" cy="532130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D1A850-2867-EE41-856B-9E2644A83A8B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354145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ssmap_120_to_132_p25mm_NorCalif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762000"/>
            <a:ext cx="8229600" cy="532130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D1A850-2867-EE41-856B-9E2644A83A8B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767803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ssmap_144_to_156_p25mm_NorCalif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762000"/>
            <a:ext cx="8229600" cy="532130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D1A850-2867-EE41-856B-9E2644A83A8B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684158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ssmap_168_to_180_p25mm_NorCalif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762000"/>
            <a:ext cx="8229600" cy="532130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D1A850-2867-EE41-856B-9E2644A83A8B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015944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ssmap_000_to_012_pq95_NorCalif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762000"/>
            <a:ext cx="8229600" cy="532130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D1A850-2867-EE41-856B-9E2644A83A8B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93174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Smoothing the post-processed precipitation forecasts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37125"/>
            <a:ext cx="8229600" cy="4525963"/>
          </a:xfrm>
        </p:spPr>
        <p:txBody>
          <a:bodyPr>
            <a:normAutofit lnSpcReduction="10000"/>
          </a:bodyPr>
          <a:lstStyle/>
          <a:p>
            <a:r>
              <a:rPr lang="en-US" dirty="0" err="1" smtClean="0"/>
              <a:t>Savitzky-Golay</a:t>
            </a:r>
            <a:r>
              <a:rPr lang="en-US" dirty="0" smtClean="0"/>
              <a:t> (S-G) filter used.  For more details, see:</a:t>
            </a:r>
          </a:p>
          <a:p>
            <a:pPr lvl="1"/>
            <a:r>
              <a:rPr lang="en-US" dirty="0" smtClean="0">
                <a:hlinkClick r:id=""/>
              </a:rPr>
              <a:t>http://research.microsoft.com/en-us/um/people/jckrumm/SavGol/SavGol.htm</a:t>
            </a:r>
          </a:p>
          <a:p>
            <a:pPr lvl="1"/>
            <a:r>
              <a:rPr lang="en-US" dirty="0" smtClean="0">
                <a:hlinkClick r:id=""/>
              </a:rPr>
              <a:t>http://www.wire.tu-bs.de/OLDWEB/mameyer/cmr/savgol.pdf</a:t>
            </a:r>
            <a:r>
              <a:rPr lang="en-US" dirty="0" smtClean="0"/>
              <a:t> (good tutorial)</a:t>
            </a:r>
          </a:p>
          <a:p>
            <a:pPr lvl="1"/>
            <a:r>
              <a:rPr lang="en-US" i="1" dirty="0" smtClean="0"/>
              <a:t>Numerical Recipes </a:t>
            </a:r>
            <a:r>
              <a:rPr lang="en-US" dirty="0" smtClean="0"/>
              <a:t>text.</a:t>
            </a:r>
          </a:p>
          <a:p>
            <a:r>
              <a:rPr lang="en-US" dirty="0" smtClean="0"/>
              <a:t>I coded up the S-G filter with a window size of 9 and using 3</a:t>
            </a:r>
            <a:r>
              <a:rPr lang="en-US" baseline="30000" dirty="0" smtClean="0"/>
              <a:t>rd</a:t>
            </a:r>
            <a:r>
              <a:rPr lang="en-US" dirty="0" smtClean="0"/>
              <a:t>-order polynomial fitting.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8E09B4-F0F3-1B4A-A409-CF8352FC026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326774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ssmap_012_to_024_pq95_NorCalif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762000"/>
            <a:ext cx="8229600" cy="532130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D1A850-2867-EE41-856B-9E2644A83A8B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174112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ssmap_024_to_036_pq95_NorCalif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762000"/>
            <a:ext cx="8229600" cy="532130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D1A850-2867-EE41-856B-9E2644A83A8B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584013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ssmap_036_to_048_pq95_NorCalif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762000"/>
            <a:ext cx="8229600" cy="532130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D1A850-2867-EE41-856B-9E2644A83A8B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830201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ssmap_048_to_060_pq95_NorCalif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762000"/>
            <a:ext cx="8229600" cy="532130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D1A850-2867-EE41-856B-9E2644A83A8B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064762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ssmap_072_to_084_pq95_NorCalif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762000"/>
            <a:ext cx="8229600" cy="532130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D1A850-2867-EE41-856B-9E2644A83A8B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9019410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ssmap_096_to_108_pq95_NorCalif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762000"/>
            <a:ext cx="8229600" cy="532130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D1A850-2867-EE41-856B-9E2644A83A8B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1338575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ssmap_120_to_132_pq95_NorCalif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762000"/>
            <a:ext cx="8229600" cy="532130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D1A850-2867-EE41-856B-9E2644A83A8B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674777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ssmap_144_to_156_pq95_NorCalif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762000"/>
            <a:ext cx="8229600" cy="532130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D1A850-2867-EE41-856B-9E2644A83A8B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8820573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ssmap_168_to_180_pq95_NorCalif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762000"/>
            <a:ext cx="8229600" cy="532130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D1A850-2867-EE41-856B-9E2644A83A8B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8329926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Analog procedure has been demonstrated previously, in many situations, to work well when one has a long time series of past forecasts from the same modeling system used operationally.</a:t>
            </a:r>
          </a:p>
          <a:p>
            <a:r>
              <a:rPr lang="en-US" dirty="0" smtClean="0"/>
              <a:t>The novel aspect here was applying the analog methodology to 4-km gridded data, effectively doing a much finer statistical downscaling.</a:t>
            </a:r>
          </a:p>
          <a:p>
            <a:r>
              <a:rPr lang="en-US" dirty="0" smtClean="0"/>
              <a:t>Results are consistent with previous results; analog method significantly improves reliability and skill, though forecasts are less sharp.</a:t>
            </a:r>
          </a:p>
          <a:p>
            <a:r>
              <a:rPr lang="en-US" dirty="0" smtClean="0"/>
              <a:t>Scripts have been developed to permit this sort of analysis to be done on any other region in the CONUS.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D1A850-2867-EE41-856B-9E2644A83A8B}" type="slidenum">
              <a:rPr lang="en-US" smtClean="0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61553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9369" y="274638"/>
            <a:ext cx="2846289" cy="1650698"/>
          </a:xfrm>
        </p:spPr>
        <p:txBody>
          <a:bodyPr>
            <a:normAutofit fontScale="90000"/>
          </a:bodyPr>
          <a:lstStyle/>
          <a:p>
            <a:r>
              <a:rPr lang="en-US" dirty="0" err="1" smtClean="0"/>
              <a:t>Savitzky-Golay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filter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44978" y="2394536"/>
            <a:ext cx="2564325" cy="4028645"/>
          </a:xfrm>
        </p:spPr>
        <p:txBody>
          <a:bodyPr>
            <a:normAutofit/>
          </a:bodyPr>
          <a:lstStyle/>
          <a:p>
            <a:r>
              <a:rPr lang="en-US" sz="2800" dirty="0" smtClean="0"/>
              <a:t>designed to preserve amplitudes, unlike more common </a:t>
            </a:r>
            <a:r>
              <a:rPr lang="en-US" sz="2800" dirty="0" err="1" smtClean="0"/>
              <a:t>n</a:t>
            </a:r>
            <a:r>
              <a:rPr lang="en-US" sz="2000" dirty="0" err="1" smtClean="0"/>
              <a:t>x</a:t>
            </a:r>
            <a:r>
              <a:rPr lang="en-US" sz="2800" dirty="0" err="1" smtClean="0"/>
              <a:t>n</a:t>
            </a:r>
            <a:r>
              <a:rPr lang="en-US" sz="2800" dirty="0" smtClean="0"/>
              <a:t> block smoothers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4715" y="6447450"/>
            <a:ext cx="30858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from Press et al. Numerical Recipes text</a:t>
            </a:r>
            <a:endParaRPr lang="en-US" sz="1400" dirty="0"/>
          </a:p>
        </p:txBody>
      </p:sp>
      <p:pic>
        <p:nvPicPr>
          <p:cNvPr id="5" name="Picture 4" descr="Screen Shot 2014-06-27 at 8.02.19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914" y="0"/>
            <a:ext cx="6091064" cy="6246416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8E09B4-F0F3-1B4A-A409-CF8352FC0263}" type="slidenum">
              <a:rPr lang="en-US" smtClean="0"/>
              <a:t>7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204229" y="6270081"/>
            <a:ext cx="36915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[</a:t>
            </a:r>
            <a:r>
              <a:rPr lang="en-US" dirty="0" smtClean="0">
                <a:hlinkClick r:id="rId3" action="ppaction://hlinksldjump"/>
              </a:rPr>
              <a:t>More detail in supplementary slides</a:t>
            </a:r>
            <a:r>
              <a:rPr lang="en-US" dirty="0" smtClean="0"/>
              <a:t>]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4457020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Supplementary slides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D1A850-2867-EE41-856B-9E2644A83A8B}" type="slidenum">
              <a:rPr lang="en-US" smtClean="0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9065074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Savitzky-Golay</a:t>
            </a:r>
            <a:r>
              <a:rPr lang="en-US" dirty="0" smtClean="0"/>
              <a:t> smoothing example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endParaRPr lang="en-US" dirty="0" smtClean="0"/>
          </a:p>
          <a:p>
            <a:r>
              <a:rPr lang="en-US" dirty="0" smtClean="0"/>
              <a:t>Applying S-G smoother uniformly over the </a:t>
            </a:r>
            <a:r>
              <a:rPr lang="en-US" dirty="0" err="1" smtClean="0"/>
              <a:t>US?Detail</a:t>
            </a:r>
            <a:r>
              <a:rPr lang="en-US" dirty="0" smtClean="0"/>
              <a:t> in areas of complex terrain also smoothed out, too, perhaps inappropriately.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In the following plots, we illustrate how the S-G smoother was applied to smooth these probabilistic forecasts from the analog procedure.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D1A850-2867-EE41-856B-9E2644A83A8B}" type="slidenum">
              <a:rPr lang="en-US" smtClean="0"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0006175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0794"/>
            <a:ext cx="8229600" cy="80937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Example: raw ensemble mean forecast</a:t>
            </a:r>
            <a:endParaRPr lang="en-US" dirty="0"/>
          </a:p>
        </p:txBody>
      </p:sp>
      <p:pic>
        <p:nvPicPr>
          <p:cNvPr id="4" name="Picture 3" descr="refcst_rawmean_flead012_to_024_IC2014060700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914400"/>
            <a:ext cx="8229600" cy="5943600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8E09B4-F0F3-1B4A-A409-CF8352FC0263}" type="slidenum">
              <a:rPr lang="en-US" smtClean="0"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8355315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refcst_raw_p1mm_flead012_to_024_IC2014060700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914400"/>
            <a:ext cx="8229600" cy="5943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812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Example: raw probabilities </a:t>
            </a:r>
            <a:br>
              <a:rPr lang="en-US" dirty="0" smtClean="0"/>
            </a:br>
            <a:r>
              <a:rPr lang="en-US" dirty="0" smtClean="0"/>
              <a:t>from ensemble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8E09B4-F0F3-1B4A-A409-CF8352FC0263}" type="slidenum">
              <a:rPr lang="en-US" smtClean="0"/>
              <a:t>73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817097" y="5167247"/>
            <a:ext cx="7085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too </a:t>
            </a:r>
          </a:p>
          <a:p>
            <a:r>
              <a:rPr lang="en-US" dirty="0" smtClean="0"/>
              <a:t>sharp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5084014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refcst_p1mm_supp_smoothed_flead012_to_024_IC2014060700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914400"/>
            <a:ext cx="8229600" cy="5943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3859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Example: analog probabilities, unsmoothed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8E09B4-F0F3-1B4A-A409-CF8352FC0263}" type="slidenum">
              <a:rPr lang="en-US" smtClean="0"/>
              <a:t>74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745996" y="4981984"/>
            <a:ext cx="170142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noisiness due to</a:t>
            </a:r>
          </a:p>
          <a:p>
            <a:r>
              <a:rPr lang="en-US" dirty="0" smtClean="0"/>
              <a:t>finite ensemble</a:t>
            </a:r>
          </a:p>
          <a:p>
            <a:r>
              <a:rPr lang="en-US" dirty="0" smtClean="0"/>
              <a:t>size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9032639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refcst_p1mm_supp_smoothed_flead012_to_024_IC2014060700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914400"/>
            <a:ext cx="8229600" cy="5943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3859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Analog probabilities after domain-wide </a:t>
            </a:r>
            <a:r>
              <a:rPr lang="en-US" dirty="0" err="1" smtClean="0"/>
              <a:t>Savitzky-Golay</a:t>
            </a:r>
            <a:r>
              <a:rPr lang="en-US" dirty="0" smtClean="0"/>
              <a:t> filtering</a:t>
            </a:r>
            <a:endParaRPr lang="en-US" dirty="0"/>
          </a:p>
        </p:txBody>
      </p:sp>
      <p:sp>
        <p:nvSpPr>
          <p:cNvPr id="7" name="Oval 6"/>
          <p:cNvSpPr/>
          <p:nvPr/>
        </p:nvSpPr>
        <p:spPr>
          <a:xfrm>
            <a:off x="3001149" y="3405742"/>
            <a:ext cx="606701" cy="1367151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8E09B4-F0F3-1B4A-A409-CF8352FC0263}" type="slidenum">
              <a:rPr lang="en-US" smtClean="0"/>
              <a:t>75</a:t>
            </a:fld>
            <a:endParaRPr lang="en-US"/>
          </a:p>
        </p:txBody>
      </p:sp>
      <p:sp>
        <p:nvSpPr>
          <p:cNvPr id="9" name="Oval 8"/>
          <p:cNvSpPr/>
          <p:nvPr/>
        </p:nvSpPr>
        <p:spPr>
          <a:xfrm rot="3286355">
            <a:off x="6401524" y="3965524"/>
            <a:ext cx="303351" cy="866896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2515788" y="2393233"/>
            <a:ext cx="485361" cy="1012510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719353" y="4706689"/>
            <a:ext cx="153118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smoother, but</a:t>
            </a:r>
          </a:p>
          <a:p>
            <a:r>
              <a:rPr lang="en-US" dirty="0" smtClean="0"/>
              <a:t>too smooth in</a:t>
            </a:r>
          </a:p>
          <a:p>
            <a:r>
              <a:rPr lang="en-US" dirty="0" smtClean="0"/>
              <a:t>mountainous</a:t>
            </a:r>
          </a:p>
          <a:p>
            <a:r>
              <a:rPr lang="en-US" dirty="0" smtClean="0"/>
              <a:t>regions?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8935685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50733"/>
            <a:ext cx="8229600" cy="1143000"/>
          </a:xfrm>
        </p:spPr>
        <p:txBody>
          <a:bodyPr>
            <a:noAutofit/>
          </a:bodyPr>
          <a:lstStyle/>
          <a:p>
            <a:r>
              <a:rPr lang="en-US" sz="3600" dirty="0" smtClean="0"/>
              <a:t>Tentative solution: weight smoothed S-G more in even terrain, weight the raw analog more in complex terrain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195512"/>
            <a:ext cx="8229600" cy="4525963"/>
          </a:xfrm>
        </p:spPr>
        <p:txBody>
          <a:bodyPr>
            <a:normAutofit/>
          </a:bodyPr>
          <a:lstStyle/>
          <a:p>
            <a:r>
              <a:rPr lang="en-US" sz="2800" dirty="0" smtClean="0"/>
              <a:t>Specifically, compute standard deviation </a:t>
            </a:r>
            <a:r>
              <a:rPr lang="en-US" sz="2800" dirty="0" err="1" smtClean="0"/>
              <a:t>σ</a:t>
            </a:r>
            <a:r>
              <a:rPr lang="en-US" sz="2800" dirty="0" smtClean="0"/>
              <a:t> of terrain elevation in 3x3 box around each forecast grid point (using terrain data on a 1/2-degree grid).</a:t>
            </a:r>
          </a:p>
          <a:p>
            <a:r>
              <a:rPr lang="en-US" sz="2800" dirty="0" smtClean="0"/>
              <a:t>Weight of raw forecast:</a:t>
            </a:r>
          </a:p>
          <a:p>
            <a:pPr marL="457200" lvl="1" indent="0">
              <a:buNone/>
            </a:pPr>
            <a:r>
              <a:rPr lang="en-US" sz="2400" dirty="0" smtClean="0"/>
              <a:t>= 0.8 if √</a:t>
            </a:r>
            <a:r>
              <a:rPr lang="en-US" sz="2400" dirty="0" err="1" smtClean="0"/>
              <a:t>σ</a:t>
            </a:r>
            <a:r>
              <a:rPr lang="en-US" sz="2400" dirty="0" smtClean="0"/>
              <a:t> &gt; 18</a:t>
            </a:r>
          </a:p>
          <a:p>
            <a:pPr marL="457200" lvl="1" indent="0">
              <a:buNone/>
            </a:pPr>
            <a:r>
              <a:rPr lang="en-US" sz="2400" dirty="0" smtClean="0"/>
              <a:t>= (√σ-8) / 16.667 if  8 &gt; √</a:t>
            </a:r>
            <a:r>
              <a:rPr lang="en-US" sz="2400" dirty="0" err="1" smtClean="0"/>
              <a:t>σ</a:t>
            </a:r>
            <a:r>
              <a:rPr lang="en-US" sz="2400" dirty="0" smtClean="0"/>
              <a:t> ≥ 18</a:t>
            </a:r>
          </a:p>
          <a:p>
            <a:pPr marL="457200" lvl="1" indent="0">
              <a:buNone/>
            </a:pPr>
            <a:r>
              <a:rPr lang="en-US" sz="2400" dirty="0" smtClean="0"/>
              <a:t>= 0.2 if √</a:t>
            </a:r>
            <a:r>
              <a:rPr lang="en-US" sz="2400" dirty="0" err="1" smtClean="0"/>
              <a:t>σ</a:t>
            </a:r>
            <a:r>
              <a:rPr lang="en-US" sz="2400" dirty="0" smtClean="0"/>
              <a:t> ≥ 8</a:t>
            </a:r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8E09B4-F0F3-1B4A-A409-CF8352FC0263}" type="slidenum">
              <a:rPr lang="en-US" smtClean="0"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4146302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errain_stdev_sqrt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914400"/>
            <a:ext cx="8229600" cy="5943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√</a:t>
            </a:r>
            <a:r>
              <a:rPr lang="en-US" dirty="0" err="1" smtClean="0"/>
              <a:t>σ</a:t>
            </a:r>
            <a:r>
              <a:rPr lang="en-US" dirty="0"/>
              <a:t> </a:t>
            </a:r>
            <a:r>
              <a:rPr lang="en-US" dirty="0" smtClean="0"/>
              <a:t>as determined from </a:t>
            </a:r>
            <a:br>
              <a:rPr lang="en-US" dirty="0" smtClean="0"/>
            </a:br>
            <a:r>
              <a:rPr lang="en-US" dirty="0" smtClean="0"/>
              <a:t>~ ½ degree terrain elevation data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8E09B4-F0F3-1B4A-A409-CF8352FC0263}" type="slidenum">
              <a:rPr lang="en-US" smtClean="0"/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8146532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refcst_p1mm_supp_smoothed_flead012_to_024_IC2014060700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914400"/>
            <a:ext cx="8229600" cy="5943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571" y="0"/>
            <a:ext cx="8925308" cy="1143000"/>
          </a:xfrm>
        </p:spPr>
        <p:txBody>
          <a:bodyPr>
            <a:noAutofit/>
          </a:bodyPr>
          <a:lstStyle/>
          <a:p>
            <a:r>
              <a:rPr lang="en-US" sz="3600" dirty="0" smtClean="0"/>
              <a:t>Partially S-G smoothed analog probabilities based on terrain roughness</a:t>
            </a:r>
            <a:endParaRPr lang="en-US" sz="36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8E09B4-F0F3-1B4A-A409-CF8352FC0263}" type="slidenum">
              <a:rPr lang="en-US" smtClean="0"/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51991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 over Northern California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Brier skill scores throughout the year</a:t>
            </a:r>
          </a:p>
          <a:p>
            <a:pPr lvl="1"/>
            <a:r>
              <a:rPr lang="en-US" dirty="0" smtClean="0"/>
              <a:t>Brier skill score measures skill of a particular event (1=perfect skill, 0=skill of climatology forecast)</a:t>
            </a:r>
          </a:p>
          <a:p>
            <a:r>
              <a:rPr lang="en-US" dirty="0" smtClean="0"/>
              <a:t>Reliability diagrams</a:t>
            </a:r>
          </a:p>
          <a:p>
            <a:pPr lvl="1"/>
            <a:r>
              <a:rPr lang="en-US" dirty="0" smtClean="0"/>
              <a:t>Show you whether the probabilistic forecasts produced probabilities consistent with event frequency</a:t>
            </a:r>
          </a:p>
          <a:p>
            <a:r>
              <a:rPr lang="en-US" dirty="0" smtClean="0"/>
              <a:t>Maps of yearly-average Brier skill score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D1A850-2867-EE41-856B-9E2644A83A8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9549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BSS_monthly_ccpa_POP_NorCalif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899" y="851129"/>
            <a:ext cx="7045041" cy="587086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312045" y="1916887"/>
            <a:ext cx="1672340" cy="36933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the strongly</a:t>
            </a:r>
          </a:p>
          <a:p>
            <a:r>
              <a:rPr lang="en-US" dirty="0" smtClean="0"/>
              <a:t>negative values</a:t>
            </a:r>
          </a:p>
          <a:p>
            <a:r>
              <a:rPr lang="en-US" dirty="0" smtClean="0"/>
              <a:t>in the warm</a:t>
            </a:r>
          </a:p>
          <a:p>
            <a:r>
              <a:rPr lang="en-US" dirty="0" smtClean="0"/>
              <a:t>season for raw</a:t>
            </a:r>
          </a:p>
          <a:p>
            <a:r>
              <a:rPr lang="en-US" dirty="0" smtClean="0"/>
              <a:t>ensembles is</a:t>
            </a:r>
          </a:p>
          <a:p>
            <a:r>
              <a:rPr lang="en-US" dirty="0" smtClean="0"/>
              <a:t>probably </a:t>
            </a:r>
          </a:p>
          <a:p>
            <a:r>
              <a:rPr lang="en-US" dirty="0" smtClean="0"/>
              <a:t>reflective of the</a:t>
            </a:r>
          </a:p>
          <a:p>
            <a:r>
              <a:rPr lang="en-US" dirty="0" smtClean="0"/>
              <a:t>tendency for </a:t>
            </a:r>
          </a:p>
          <a:p>
            <a:r>
              <a:rPr lang="en-US" dirty="0" smtClean="0"/>
              <a:t>the GEFS to </a:t>
            </a:r>
          </a:p>
          <a:p>
            <a:r>
              <a:rPr lang="en-US" dirty="0" smtClean="0"/>
              <a:t>produce </a:t>
            </a:r>
          </a:p>
          <a:p>
            <a:r>
              <a:rPr lang="en-US" dirty="0" smtClean="0"/>
              <a:t>drizzle where</a:t>
            </a:r>
          </a:p>
          <a:p>
            <a:r>
              <a:rPr lang="en-US" dirty="0" smtClean="0"/>
              <a:t>it’s normally</a:t>
            </a:r>
          </a:p>
          <a:p>
            <a:r>
              <a:rPr lang="en-US" dirty="0" smtClean="0"/>
              <a:t>quite dry.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D1A850-2867-EE41-856B-9E2644A83A8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003052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6988</TotalTime>
  <Words>1346</Words>
  <Application>Microsoft Macintosh PowerPoint</Application>
  <PresentationFormat>On-screen Show (4:3)</PresentationFormat>
  <Paragraphs>232</Paragraphs>
  <Slides>78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78</vt:i4>
      </vt:variant>
    </vt:vector>
  </HeadingPairs>
  <TitlesOfParts>
    <vt:vector size="79" baseType="lpstr">
      <vt:lpstr>Office Theme</vt:lpstr>
      <vt:lpstr>GEFS-based high-resolution  probabilistic QPF over Northern California  before and after post-processing</vt:lpstr>
      <vt:lpstr>Reforecast refresher</vt:lpstr>
      <vt:lpstr>PowerPoint Presentation</vt:lpstr>
      <vt:lpstr>Modifications to previously documented analog algorithm</vt:lpstr>
      <vt:lpstr>Supplemental data locations</vt:lpstr>
      <vt:lpstr>Smoothing the post-processed precipitation forecasts</vt:lpstr>
      <vt:lpstr>Savitzky-Golay filter</vt:lpstr>
      <vt:lpstr>Results over Northern California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Conclusions</vt:lpstr>
      <vt:lpstr>Supplementary slides</vt:lpstr>
      <vt:lpstr>Savitzky-Golay smoothing example</vt:lpstr>
      <vt:lpstr>Example: raw ensemble mean forecast</vt:lpstr>
      <vt:lpstr>Example: raw probabilities  from ensemble</vt:lpstr>
      <vt:lpstr>Example: analog probabilities, unsmoothed</vt:lpstr>
      <vt:lpstr>Analog probabilities after domain-wide Savitzky-Golay filtering</vt:lpstr>
      <vt:lpstr>Tentative solution: weight smoothed S-G more in even terrain, weight the raw analog more in complex terrain</vt:lpstr>
      <vt:lpstr>√σ as determined from  ~ ½ degree terrain elevation data</vt:lpstr>
      <vt:lpstr>Partially S-G smoothed analog probabilities based on terrain roughness</vt:lpstr>
    </vt:vector>
  </TitlesOfParts>
  <Company>NOAA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Tom Hamill</dc:creator>
  <cp:lastModifiedBy>Tom Hamill</cp:lastModifiedBy>
  <cp:revision>13</cp:revision>
  <dcterms:created xsi:type="dcterms:W3CDTF">2014-11-12T19:29:32Z</dcterms:created>
  <dcterms:modified xsi:type="dcterms:W3CDTF">2015-01-12T20:54:32Z</dcterms:modified>
</cp:coreProperties>
</file>