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56" r:id="rId2"/>
    <p:sldId id="295" r:id="rId3"/>
    <p:sldId id="356" r:id="rId4"/>
    <p:sldId id="350" r:id="rId5"/>
    <p:sldId id="351" r:id="rId6"/>
    <p:sldId id="352" r:id="rId7"/>
    <p:sldId id="353" r:id="rId8"/>
    <p:sldId id="375" r:id="rId9"/>
    <p:sldId id="354" r:id="rId10"/>
    <p:sldId id="355" r:id="rId11"/>
    <p:sldId id="370" r:id="rId12"/>
    <p:sldId id="293" r:id="rId13"/>
    <p:sldId id="322" r:id="rId14"/>
    <p:sldId id="324" r:id="rId15"/>
    <p:sldId id="325" r:id="rId16"/>
    <p:sldId id="366" r:id="rId17"/>
    <p:sldId id="367" r:id="rId18"/>
    <p:sldId id="368" r:id="rId19"/>
    <p:sldId id="327" r:id="rId20"/>
    <p:sldId id="360" r:id="rId21"/>
    <p:sldId id="361" r:id="rId22"/>
    <p:sldId id="369" r:id="rId23"/>
    <p:sldId id="371" r:id="rId24"/>
    <p:sldId id="373" r:id="rId25"/>
    <p:sldId id="363" r:id="rId26"/>
    <p:sldId id="364" r:id="rId27"/>
    <p:sldId id="372" r:id="rId28"/>
    <p:sldId id="374" r:id="rId29"/>
    <p:sldId id="284" r:id="rId30"/>
    <p:sldId id="285" r:id="rId31"/>
    <p:sldId id="286" r:id="rId32"/>
    <p:sldId id="314" r:id="rId33"/>
    <p:sldId id="309" r:id="rId34"/>
    <p:sldId id="288" r:id="rId35"/>
    <p:sldId id="315" r:id="rId36"/>
    <p:sldId id="316" r:id="rId37"/>
    <p:sldId id="317" r:id="rId38"/>
    <p:sldId id="318" r:id="rId39"/>
    <p:sldId id="291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20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07" autoAdjust="0"/>
    <p:restoredTop sz="94660"/>
  </p:normalViewPr>
  <p:slideViewPr>
    <p:cSldViewPr snapToGrid="0" snapToObjects="1">
      <p:cViewPr varScale="1">
        <p:scale>
          <a:sx n="131" d="100"/>
          <a:sy n="131" d="100"/>
        </p:scale>
        <p:origin x="-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45B80-B5E9-D047-B247-7780D69EA7AA}" type="datetimeFigureOut">
              <a:rPr lang="en-US" smtClean="0"/>
              <a:t>3/18/11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B2BC-B84B-6C4A-A408-568250C4D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781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5745C-F978-7B4A-95C8-32D69DFE8A35}" type="datetimeFigureOut">
              <a:rPr lang="en-US" smtClean="0"/>
              <a:t>3/18/11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005DC-32F5-DA45-B579-54E9700BD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81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1733E7-0D83-7F46-A257-7963AB315D37}" type="slidenum">
              <a:rPr lang="en-US"/>
              <a:pPr/>
              <a:t>41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338E39-0FCD-2246-ABC9-1D91EBA6EC77}" type="slidenum">
              <a:rPr lang="en-US"/>
              <a:pPr/>
              <a:t>48</a:t>
            </a:fld>
            <a:endParaRPr 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219C3-9BC9-1C40-B143-6B8821307778}" type="slidenum">
              <a:rPr lang="en-US"/>
              <a:pPr/>
              <a:t>49</a:t>
            </a:fld>
            <a:endParaRPr 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F35DF1-D090-6F44-8FF3-29E45176A3E8}" type="slidenum">
              <a:rPr lang="en-US"/>
              <a:pPr/>
              <a:t>50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40313-EBFB-FE4D-B647-97971CD0ABC1}" type="slidenum">
              <a:rPr lang="en-US"/>
              <a:pPr/>
              <a:t>51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EF05-2EA7-9548-BAAD-0158AA236E8C}" type="datetime1">
              <a:rPr lang="en-US" smtClean="0"/>
              <a:t>3/18/11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79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B4B3B-14E4-374F-8D8B-26E540591DAB}" type="datetime1">
              <a:rPr lang="en-US" smtClean="0"/>
              <a:t>3/18/11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5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43BB1-66A5-A24A-9228-B0BC31162013}" type="datetime1">
              <a:rPr lang="en-US" smtClean="0"/>
              <a:t>3/18/11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3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1D0A8-DB7B-B340-9E94-758CB0E9499F}" type="datetime1">
              <a:rPr lang="en-US" smtClean="0"/>
              <a:t>3/18/11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4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01132-0D91-EC4B-8AB6-D0C45AC13705}" type="datetime1">
              <a:rPr lang="en-US" smtClean="0"/>
              <a:t>3/18/11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4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CE73-EDC6-B64E-8E60-B11E2D7C0742}" type="datetime1">
              <a:rPr lang="en-US" smtClean="0"/>
              <a:t>3/18/11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4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3EF5A-5C2F-F54D-B324-5B59BFE9AA02}" type="datetime1">
              <a:rPr lang="en-US" smtClean="0"/>
              <a:t>3/18/11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7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E50D9-89AB-3E4D-80CF-84E6BC29930D}" type="datetime1">
              <a:rPr lang="en-US" smtClean="0"/>
              <a:t>3/18/11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02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59BD6-046F-434A-AE79-2A5D96C64840}" type="datetime1">
              <a:rPr lang="en-US" smtClean="0"/>
              <a:t>3/18/11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19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9F0E3-8D3D-0840-968C-3CEBCCD6DC23}" type="datetime1">
              <a:rPr lang="en-US" smtClean="0"/>
              <a:t>3/18/11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9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4AAB7-1818-A148-863A-1CE4A7842B78}" type="datetime1">
              <a:rPr lang="en-US" smtClean="0"/>
              <a:t>3/18/11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65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1B09E-567F-3E4B-8078-F6A417F54472}" type="datetime1">
              <a:rPr lang="en-US" smtClean="0"/>
              <a:t>3/18/11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485AD-97C3-C04C-97EB-225D724CC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3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6.emf"/><Relationship Id="rId9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8.e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39.e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4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inyurl.com/4kzamb3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45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46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7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917" y="2217327"/>
            <a:ext cx="8721196" cy="1470025"/>
          </a:xfrm>
        </p:spPr>
        <p:txBody>
          <a:bodyPr>
            <a:noAutofit/>
          </a:bodyPr>
          <a:lstStyle/>
          <a:p>
            <a:r>
              <a:rPr lang="en-US" sz="4000" dirty="0"/>
              <a:t>Comparison of GFS/EnKF ensemble precipitation forecasts for Jul-Oct 2010 over CONUS relative to NCEP, ECMWF, UKMO, and CMC operational ensembles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66219"/>
            <a:ext cx="6400800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4200" dirty="0" smtClean="0"/>
              <a:t>Tom Hamill</a:t>
            </a:r>
          </a:p>
          <a:p>
            <a:r>
              <a:rPr lang="en-US" dirty="0" smtClean="0"/>
              <a:t>NOAA ESRL, Physical Sciences Division</a:t>
            </a:r>
          </a:p>
          <a:p>
            <a:r>
              <a:rPr lang="en-US" dirty="0" smtClean="0">
                <a:hlinkClick r:id="rId2"/>
              </a:rPr>
              <a:t>tom.hamill@noaa.gov</a:t>
            </a:r>
            <a:endParaRPr lang="en-US" dirty="0" smtClean="0"/>
          </a:p>
          <a:p>
            <a:r>
              <a:rPr lang="en-US" dirty="0" smtClean="0"/>
              <a:t>(303) 497-3060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04583" y="6403485"/>
            <a:ext cx="360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(thanks to Jeff Whitaker for support)</a:t>
            </a:r>
            <a:endParaRPr lang="en-US" dirty="0"/>
          </a:p>
        </p:txBody>
      </p:sp>
      <p:pic>
        <p:nvPicPr>
          <p:cNvPr id="8" name="Picture 4" descr="dsrc_glo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46050"/>
            <a:ext cx="2365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7823200" y="146050"/>
            <a:ext cx="124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</a:p>
        </p:txBody>
      </p:sp>
      <p:pic>
        <p:nvPicPr>
          <p:cNvPr id="10" name="Picture 7" descr="NOAA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55563"/>
            <a:ext cx="16033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775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techniques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CRPS, continuous ranked probability score</a:t>
            </a:r>
          </a:p>
          <a:p>
            <a:r>
              <a:rPr lang="en-US" dirty="0" smtClean="0"/>
              <a:t>Brier skill scores</a:t>
            </a:r>
          </a:p>
          <a:p>
            <a:r>
              <a:rPr lang="en-US" dirty="0" smtClean="0"/>
              <a:t>Reliability diagrams</a:t>
            </a:r>
          </a:p>
          <a:p>
            <a:r>
              <a:rPr lang="en-US" dirty="0" smtClean="0"/>
              <a:t>ETS (Equitable Threat Score) &amp; Bias</a:t>
            </a:r>
          </a:p>
          <a:p>
            <a:r>
              <a:rPr lang="en-US" dirty="0" smtClean="0"/>
              <a:t>Sharpness plots</a:t>
            </a:r>
          </a:p>
          <a:p>
            <a:endParaRPr lang="en-US" dirty="0"/>
          </a:p>
          <a:p>
            <a:r>
              <a:rPr lang="en-US" dirty="0" smtClean="0"/>
              <a:t>Details in supplementary slides, </a:t>
            </a:r>
            <a:r>
              <a:rPr lang="en-US" dirty="0" smtClean="0">
                <a:hlinkClick r:id="rId2" action="ppaction://hlinksldjump"/>
              </a:rPr>
              <a:t>here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5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4638"/>
            <a:ext cx="8229600" cy="1143000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8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5083" y="338667"/>
            <a:ext cx="2982383" cy="1820333"/>
          </a:xfrm>
        </p:spPr>
        <p:txBody>
          <a:bodyPr/>
          <a:lstStyle/>
          <a:p>
            <a:r>
              <a:rPr lang="en-US" dirty="0" smtClean="0"/>
              <a:t>Brier skill 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184" y="2434151"/>
            <a:ext cx="3539206" cy="359834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EnKF + T254 </a:t>
            </a:r>
            <a:r>
              <a:rPr lang="en-US" sz="2400" dirty="0" smtClean="0"/>
              <a:t>+ new GFS </a:t>
            </a:r>
            <a:r>
              <a:rPr lang="en-US" sz="2400" dirty="0" smtClean="0"/>
              <a:t>narrows the difference between NCEP and ECMWF,  especially at higher amounts.</a:t>
            </a:r>
            <a:endParaRPr lang="en-US" sz="2000" dirty="0" smtClean="0"/>
          </a:p>
          <a:p>
            <a:r>
              <a:rPr lang="en-US" sz="2400" dirty="0" smtClean="0"/>
              <a:t>Confidence interval 2.5% to 97.5% based</a:t>
            </a:r>
            <a:r>
              <a:rPr lang="en-US" sz="2400" dirty="0"/>
              <a:t> </a:t>
            </a:r>
            <a:r>
              <a:rPr lang="en-US" sz="2400" dirty="0" smtClean="0"/>
              <a:t>on paired t-test between EnKF and NCEP, including correction for sample size due to autocorrelation.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44F85-B91C-AB4C-858C-75C9F2190BC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104"/>
          </a:xfrm>
        </p:spPr>
        <p:txBody>
          <a:bodyPr/>
          <a:lstStyle/>
          <a:p>
            <a:r>
              <a:rPr lang="en-US" dirty="0" smtClean="0"/>
              <a:t>1-mm reliability, day +1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32715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129" y="5473290"/>
            <a:ext cx="792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Solid lines on inset frequency of usage histogram are the frequency of usage of the</a:t>
            </a:r>
          </a:p>
          <a:p>
            <a:r>
              <a:rPr lang="en-US" dirty="0" smtClean="0"/>
              <a:t>climatological probabilities across the CONUS and over the 4-month period.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66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104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10-mm </a:t>
            </a:r>
            <a:r>
              <a:rPr lang="en-US" dirty="0" smtClean="0"/>
              <a:t>reliability, day +1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327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6645" y="5317612"/>
            <a:ext cx="113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(sharpest)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07161" y="5309419"/>
            <a:ext cx="155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(most reliable)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1419" y="5309419"/>
            <a:ext cx="138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(in between)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25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104"/>
          </a:xfrm>
        </p:spPr>
        <p:txBody>
          <a:bodyPr/>
          <a:lstStyle/>
          <a:p>
            <a:r>
              <a:rPr lang="en-US" dirty="0" smtClean="0"/>
              <a:t>10-mm reliability, </a:t>
            </a:r>
            <a:r>
              <a:rPr lang="en-US" dirty="0" smtClean="0">
                <a:solidFill>
                  <a:srgbClr val="FF0000"/>
                </a:solidFill>
              </a:rPr>
              <a:t>day +3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327152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0"/>
            <a:ext cx="9144000" cy="32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58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083" y="612776"/>
            <a:ext cx="422063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Sharpness of the </a:t>
            </a:r>
            <a:br>
              <a:rPr lang="en-US" sz="3600" dirty="0" smtClean="0"/>
            </a:br>
            <a:r>
              <a:rPr lang="en-US" sz="3600" dirty="0" smtClean="0"/>
              <a:t>probabilistic </a:t>
            </a:r>
            <a:br>
              <a:rPr lang="en-US" sz="3600" dirty="0" smtClean="0"/>
            </a:br>
            <a:r>
              <a:rPr lang="en-US" sz="3600" dirty="0" err="1" smtClean="0"/>
              <a:t>precip</a:t>
            </a:r>
            <a:r>
              <a:rPr lang="en-US" sz="3600" dirty="0" smtClean="0"/>
              <a:t>. forecasts,</a:t>
            </a:r>
            <a:br>
              <a:rPr lang="en-US" sz="3600" dirty="0" smtClean="0"/>
            </a:br>
            <a:r>
              <a:rPr lang="en-US" sz="3600" dirty="0" smtClean="0"/>
              <a:t>day +1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6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083" y="612776"/>
            <a:ext cx="422063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Sharpness of the </a:t>
            </a:r>
            <a:br>
              <a:rPr lang="en-US" sz="3600" dirty="0" smtClean="0"/>
            </a:br>
            <a:r>
              <a:rPr lang="en-US" sz="3600" dirty="0" smtClean="0"/>
              <a:t>probabilistic </a:t>
            </a:r>
            <a:br>
              <a:rPr lang="en-US" sz="3600" dirty="0" smtClean="0"/>
            </a:br>
            <a:r>
              <a:rPr lang="en-US" sz="3600" dirty="0" err="1" smtClean="0"/>
              <a:t>precip</a:t>
            </a:r>
            <a:r>
              <a:rPr lang="en-US" sz="3600" dirty="0" smtClean="0"/>
              <a:t>. forecasts,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day +3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3083" y="612776"/>
            <a:ext cx="422063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Sharpness of the </a:t>
            </a:r>
            <a:br>
              <a:rPr lang="en-US" sz="3600" dirty="0" smtClean="0"/>
            </a:br>
            <a:r>
              <a:rPr lang="en-US" sz="3600" dirty="0" smtClean="0"/>
              <a:t>probabilistic </a:t>
            </a:r>
            <a:br>
              <a:rPr lang="en-US" sz="3600" dirty="0" smtClean="0"/>
            </a:br>
            <a:r>
              <a:rPr lang="en-US" sz="3600" dirty="0" err="1" smtClean="0"/>
              <a:t>precip</a:t>
            </a:r>
            <a:r>
              <a:rPr lang="en-US" sz="3600" dirty="0" smtClean="0"/>
              <a:t>. forecasts,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day +5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29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745"/>
            <a:ext cx="8229600" cy="5203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Continuous ranked probability scores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635373"/>
            <a:ext cx="9212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measures the integrated squared difference between the forecast and observed cumulative</a:t>
            </a:r>
          </a:p>
          <a:p>
            <a:r>
              <a:rPr lang="en-US" dirty="0" smtClean="0"/>
              <a:t>distribution functions</a:t>
            </a:r>
            <a:r>
              <a:rPr lang="en-US" b="1" dirty="0" smtClean="0">
                <a:solidFill>
                  <a:srgbClr val="FF0000"/>
                </a:solidFill>
              </a:rPr>
              <a:t>.  Lower is better</a:t>
            </a:r>
            <a:r>
              <a:rPr lang="en-US" dirty="0" smtClean="0"/>
              <a:t>.  Main point here is that the time series shows that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T254 EnKF +new </a:t>
            </a:r>
            <a:r>
              <a:rPr lang="en-US" dirty="0" smtClean="0"/>
              <a:t>GFS </a:t>
            </a:r>
            <a:r>
              <a:rPr lang="en-US" dirty="0" smtClean="0"/>
              <a:t>is </a:t>
            </a:r>
            <a:r>
              <a:rPr lang="en-US" dirty="0" smtClean="0"/>
              <a:t>rather consistently lower in error than the NCEP system.  Would see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same </a:t>
            </a:r>
            <a:r>
              <a:rPr lang="en-US" dirty="0" smtClean="0"/>
              <a:t>in a </a:t>
            </a:r>
            <a:r>
              <a:rPr lang="en-US" dirty="0" smtClean="0"/>
              <a:t>time series of BSS.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088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4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points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 examined precipitation forecasts from T254 GFS/EnKF and other 20-member operational </a:t>
            </a:r>
            <a:r>
              <a:rPr lang="en-US" dirty="0"/>
              <a:t>ensembles (NCEP, ECMWF, CMC, UKMO</a:t>
            </a:r>
            <a:r>
              <a:rPr lang="en-US" dirty="0" smtClean="0"/>
              <a:t>) run during Jul-Oct 2010.</a:t>
            </a:r>
          </a:p>
          <a:p>
            <a:endParaRPr lang="en-US" dirty="0"/>
          </a:p>
          <a:p>
            <a:r>
              <a:rPr lang="en-US" dirty="0" smtClean="0"/>
              <a:t>Validated against EMC-derived “CCPA” 1-degree analysis of daily precipitation, which uses regression correction of Stage-IV to CPC analysis (</a:t>
            </a:r>
            <a:r>
              <a:rPr lang="en-US" dirty="0" err="1" smtClean="0"/>
              <a:t>Luo</a:t>
            </a:r>
            <a:r>
              <a:rPr lang="en-US" dirty="0" smtClean="0"/>
              <a:t> et al. 2010).</a:t>
            </a:r>
          </a:p>
          <a:p>
            <a:endParaRPr lang="en-US" dirty="0" smtClean="0"/>
          </a:p>
          <a:p>
            <a:r>
              <a:rPr lang="en-US" dirty="0" smtClean="0"/>
              <a:t>Key results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etter (consistently better) Brier skill scores in EnKF </a:t>
            </a:r>
            <a:r>
              <a:rPr lang="en-US" dirty="0" smtClean="0">
                <a:solidFill>
                  <a:srgbClr val="FF0000"/>
                </a:solidFill>
              </a:rPr>
              <a:t>with new GFS relative </a:t>
            </a:r>
            <a:r>
              <a:rPr lang="en-US" dirty="0" smtClean="0">
                <a:solidFill>
                  <a:srgbClr val="FF0000"/>
                </a:solidFill>
              </a:rPr>
              <a:t>to NCEP operational.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Less sharp (less binary) probabilistic forecasts.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Better equitable threat scores in </a:t>
            </a:r>
            <a:r>
              <a:rPr lang="en-US" dirty="0" smtClean="0">
                <a:solidFill>
                  <a:srgbClr val="FF0000"/>
                </a:solidFill>
              </a:rPr>
              <a:t>EnKF with new GFS, </a:t>
            </a:r>
            <a:r>
              <a:rPr lang="en-US" dirty="0" smtClean="0">
                <a:solidFill>
                  <a:srgbClr val="FF0000"/>
                </a:solidFill>
              </a:rPr>
              <a:t>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2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745"/>
            <a:ext cx="8229600" cy="5203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Continuous ranked probability scores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74122" y="5752174"/>
            <a:ext cx="734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T254 EnKF + new GFS preserves </a:t>
            </a:r>
            <a:r>
              <a:rPr lang="en-US" dirty="0" smtClean="0"/>
              <a:t>relative advantage over NCEP at day +3 lead.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088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1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745"/>
            <a:ext cx="8229600" cy="5203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Continuous ranked probability scores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5917" y="5820039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forecasts are all more similar as predictability of daily precipitation is</a:t>
            </a:r>
          </a:p>
          <a:p>
            <a:r>
              <a:rPr lang="en-US" dirty="0" smtClean="0"/>
              <a:t>marginal.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088"/>
            <a:ext cx="9144000" cy="492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28" y="79410"/>
            <a:ext cx="8926525" cy="520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Comparison w. </a:t>
            </a:r>
            <a:r>
              <a:rPr lang="en-US" dirty="0" err="1" smtClean="0"/>
              <a:t>Yuejian</a:t>
            </a:r>
            <a:r>
              <a:rPr lang="en-US" dirty="0" smtClean="0"/>
              <a:t> Zhu’s time series</a:t>
            </a:r>
            <a:endParaRPr lang="en-US" dirty="0"/>
          </a:p>
        </p:txBody>
      </p:sp>
      <p:pic>
        <p:nvPicPr>
          <p:cNvPr id="26626" name="Picture 3" descr="CRPS-Da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575063"/>
            <a:ext cx="7719766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81568-3D2C-4394-AE65-F191A46A7342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07" y="4640900"/>
            <a:ext cx="8202847" cy="215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1970074" y="4578738"/>
            <a:ext cx="3944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400" i="1" u="sng" dirty="0">
                <a:solidFill>
                  <a:schemeClr val="hlink"/>
                </a:solidFill>
              </a:rPr>
              <a:t>NCEP’s verification - Zhu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8328" y="2911760"/>
            <a:ext cx="17918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Differences</a:t>
            </a:r>
            <a:r>
              <a:rPr lang="en-US" dirty="0" smtClean="0"/>
              <a:t>:</a:t>
            </a:r>
          </a:p>
          <a:p>
            <a:pPr marL="342900" indent="-342900">
              <a:buAutoNum type="arabicParenBoth"/>
            </a:pPr>
            <a:r>
              <a:rPr lang="en-US" dirty="0" smtClean="0"/>
              <a:t>NCEP only </a:t>
            </a:r>
          </a:p>
          <a:p>
            <a:r>
              <a:rPr lang="en-US" dirty="0" smtClean="0"/>
              <a:t>12Z forecasts</a:t>
            </a:r>
          </a:p>
          <a:p>
            <a:r>
              <a:rPr lang="en-US" dirty="0" smtClean="0"/>
              <a:t>(2) NCEP verified</a:t>
            </a:r>
          </a:p>
          <a:p>
            <a:r>
              <a:rPr lang="en-US" dirty="0" smtClean="0"/>
              <a:t>against rain gage</a:t>
            </a:r>
          </a:p>
          <a:p>
            <a:r>
              <a:rPr lang="en-US" dirty="0" smtClean="0"/>
              <a:t>observations,</a:t>
            </a:r>
          </a:p>
          <a:p>
            <a:r>
              <a:rPr lang="en-US" dirty="0" smtClean="0"/>
              <a:t>mine here with</a:t>
            </a:r>
          </a:p>
          <a:p>
            <a:r>
              <a:rPr lang="en-US" dirty="0" smtClean="0"/>
              <a:t>Stage–IV analysis</a:t>
            </a:r>
          </a:p>
          <a:p>
            <a:r>
              <a:rPr lang="en-US" dirty="0" smtClean="0"/>
              <a:t>(3) Code used --</a:t>
            </a:r>
          </a:p>
          <a:p>
            <a:r>
              <a:rPr lang="en-US" dirty="0" smtClean="0"/>
              <a:t>mine at end of</a:t>
            </a:r>
          </a:p>
          <a:p>
            <a:r>
              <a:rPr lang="en-US" dirty="0" smtClean="0"/>
              <a:t>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26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8256" y="274638"/>
            <a:ext cx="3298543" cy="2393520"/>
          </a:xfrm>
        </p:spPr>
        <p:txBody>
          <a:bodyPr>
            <a:normAutofit/>
          </a:bodyPr>
          <a:lstStyle/>
          <a:p>
            <a:r>
              <a:rPr lang="en-US" dirty="0" smtClean="0"/>
              <a:t>Equitable </a:t>
            </a:r>
            <a:br>
              <a:rPr lang="en-US" dirty="0" smtClean="0"/>
            </a:br>
            <a:r>
              <a:rPr lang="en-US" dirty="0" smtClean="0"/>
              <a:t>Threat Score </a:t>
            </a:r>
            <a:br>
              <a:rPr lang="en-US" dirty="0" smtClean="0"/>
            </a:br>
            <a:r>
              <a:rPr lang="en-US" dirty="0" smtClean="0"/>
              <a:t>and Bias</a:t>
            </a:r>
            <a:endParaRPr lang="en-US" dirty="0"/>
          </a:p>
        </p:txBody>
      </p:sp>
      <p:pic>
        <p:nvPicPr>
          <p:cNvPr id="4" name="Picture 3" descr="ets-day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0891" y="2912541"/>
            <a:ext cx="33227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ETS of the 20-member ensemble-mean forecast.  Again, improvement with </a:t>
            </a:r>
            <a:r>
              <a:rPr lang="en-US" dirty="0" smtClean="0"/>
              <a:t>EnKF + new GFS.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CMC forecasts less</a:t>
            </a:r>
            <a:r>
              <a:rPr lang="en-US" dirty="0"/>
              <a:t> </a:t>
            </a:r>
            <a:r>
              <a:rPr lang="en-US" dirty="0" smtClean="0"/>
              <a:t>skillful because their forecasts are less sharp (see later slides).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79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316" y="274638"/>
            <a:ext cx="3232484" cy="2385678"/>
          </a:xfrm>
        </p:spPr>
        <p:txBody>
          <a:bodyPr/>
          <a:lstStyle/>
          <a:p>
            <a:r>
              <a:rPr lang="en-US" dirty="0" smtClean="0"/>
              <a:t>ETS of </a:t>
            </a:r>
            <a:r>
              <a:rPr lang="en-US" dirty="0" smtClean="0">
                <a:solidFill>
                  <a:srgbClr val="FF0000"/>
                </a:solidFill>
              </a:rPr>
              <a:t>single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member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forecast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9209" y="2660316"/>
            <a:ext cx="346704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ETS and BIA will be affected by</a:t>
            </a:r>
          </a:p>
          <a:p>
            <a:r>
              <a:rPr lang="en-US" dirty="0" smtClean="0"/>
              <a:t>the ensemble averaging</a:t>
            </a:r>
          </a:p>
          <a:p>
            <a:r>
              <a:rPr lang="en-US" dirty="0" smtClean="0"/>
              <a:t>process, e.g., smearing out and </a:t>
            </a:r>
            <a:endParaRPr lang="en-US" dirty="0"/>
          </a:p>
          <a:p>
            <a:r>
              <a:rPr lang="en-US" dirty="0" smtClean="0"/>
              <a:t>reducing the amplitude of the</a:t>
            </a:r>
          </a:p>
          <a:p>
            <a:r>
              <a:rPr lang="en-US" dirty="0" smtClean="0"/>
              <a:t>precipitation maxima.  Here’s </a:t>
            </a:r>
          </a:p>
          <a:p>
            <a:r>
              <a:rPr lang="en-US" dirty="0" smtClean="0"/>
              <a:t>stats for one member only.</a:t>
            </a:r>
          </a:p>
          <a:p>
            <a:endParaRPr lang="en-US" dirty="0"/>
          </a:p>
          <a:p>
            <a:r>
              <a:rPr lang="en-US" dirty="0" smtClean="0"/>
              <a:t>EnKF with new GFS</a:t>
            </a:r>
          </a:p>
          <a:p>
            <a:r>
              <a:rPr lang="en-US" dirty="0" smtClean="0"/>
              <a:t>at </a:t>
            </a:r>
            <a:r>
              <a:rPr lang="en-US" dirty="0" smtClean="0"/>
              <a:t>the top of the pack (but</a:t>
            </a:r>
          </a:p>
          <a:p>
            <a:r>
              <a:rPr lang="en-US" dirty="0" smtClean="0"/>
              <a:t>worse than ECMWF in probabilistic</a:t>
            </a:r>
          </a:p>
          <a:p>
            <a:r>
              <a:rPr lang="en-US" dirty="0" smtClean="0"/>
              <a:t>metrics)?!  Our ensemble system</a:t>
            </a:r>
          </a:p>
          <a:p>
            <a:r>
              <a:rPr lang="en-US" dirty="0" smtClean="0"/>
              <a:t>doesn’t simulate model error in</a:t>
            </a:r>
          </a:p>
          <a:p>
            <a:r>
              <a:rPr lang="en-US" dirty="0" smtClean="0"/>
              <a:t>any fashion, e.g., no stochastic</a:t>
            </a:r>
          </a:p>
          <a:p>
            <a:r>
              <a:rPr lang="en-US" dirty="0" smtClean="0"/>
              <a:t>backscatter.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86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ts-day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7" y="71672"/>
            <a:ext cx="4901236" cy="6786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2053" y="3154601"/>
            <a:ext cx="2212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similar story for the </a:t>
            </a:r>
          </a:p>
          <a:p>
            <a:r>
              <a:rPr lang="en-US" dirty="0" smtClean="0"/>
              <a:t>day +3 forecasts.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88256" y="274638"/>
            <a:ext cx="3298543" cy="2393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Equitable </a:t>
            </a:r>
            <a:br>
              <a:rPr lang="en-US" smtClean="0"/>
            </a:br>
            <a:r>
              <a:rPr lang="en-US" smtClean="0"/>
              <a:t>Threat Score </a:t>
            </a:r>
            <a:br>
              <a:rPr lang="en-US" smtClean="0"/>
            </a:br>
            <a:r>
              <a:rPr lang="en-US" smtClean="0"/>
              <a:t>and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0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4258" y="274638"/>
            <a:ext cx="3172542" cy="2552136"/>
          </a:xfrm>
        </p:spPr>
        <p:txBody>
          <a:bodyPr>
            <a:normAutofit/>
          </a:bodyPr>
          <a:lstStyle/>
          <a:p>
            <a:r>
              <a:rPr lang="en-US" dirty="0" smtClean="0"/>
              <a:t>Equitable </a:t>
            </a:r>
            <a:br>
              <a:rPr lang="en-US" dirty="0" smtClean="0"/>
            </a:br>
            <a:r>
              <a:rPr lang="en-US" dirty="0" smtClean="0"/>
              <a:t>Threat Score </a:t>
            </a:r>
            <a:br>
              <a:rPr lang="en-US" dirty="0" smtClean="0"/>
            </a:br>
            <a:r>
              <a:rPr lang="en-US" dirty="0" smtClean="0"/>
              <a:t>and Bias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60182" y="3875591"/>
            <a:ext cx="3426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the advantage of the EnKF </a:t>
            </a:r>
            <a:endParaRPr lang="en-US" dirty="0" smtClean="0"/>
          </a:p>
          <a:p>
            <a:r>
              <a:rPr lang="en-US" dirty="0" smtClean="0"/>
              <a:t>+ new GFS </a:t>
            </a:r>
            <a:r>
              <a:rPr lang="en-US" dirty="0" smtClean="0"/>
              <a:t>has</a:t>
            </a:r>
            <a:r>
              <a:rPr lang="en-US" dirty="0"/>
              <a:t> </a:t>
            </a:r>
            <a:r>
              <a:rPr lang="en-US" dirty="0" smtClean="0"/>
              <a:t>largely </a:t>
            </a:r>
            <a:r>
              <a:rPr lang="en-US" dirty="0" smtClean="0"/>
              <a:t>disappeared </a:t>
            </a:r>
            <a:endParaRPr lang="en-US" dirty="0" smtClean="0"/>
          </a:p>
          <a:p>
            <a:r>
              <a:rPr lang="en-US" dirty="0" smtClean="0"/>
              <a:t>relative </a:t>
            </a:r>
            <a:r>
              <a:rPr lang="en-US" dirty="0" smtClean="0"/>
              <a:t>to </a:t>
            </a:r>
            <a:r>
              <a:rPr lang="en-US" dirty="0" smtClean="0"/>
              <a:t>NCEP in </a:t>
            </a:r>
            <a:r>
              <a:rPr lang="en-US" dirty="0" smtClean="0"/>
              <a:t>this norm.</a:t>
            </a:r>
            <a:endParaRPr lang="en-US" dirty="0"/>
          </a:p>
        </p:txBody>
      </p:sp>
      <p:pic>
        <p:nvPicPr>
          <p:cNvPr id="6" name="Picture 5" descr="ets-day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7"/>
            <a:ext cx="4940710" cy="684098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526" y="274637"/>
            <a:ext cx="3619273" cy="2611591"/>
          </a:xfrm>
        </p:spPr>
        <p:txBody>
          <a:bodyPr/>
          <a:lstStyle/>
          <a:p>
            <a:r>
              <a:rPr lang="en-US" dirty="0" smtClean="0"/>
              <a:t>ETS as a function of lead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7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7527" y="555373"/>
            <a:ext cx="3619273" cy="26115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ETS as a function of </a:t>
            </a:r>
            <a:br>
              <a:rPr lang="en-US" dirty="0" smtClean="0"/>
            </a:br>
            <a:r>
              <a:rPr lang="en-US" dirty="0" smtClean="0"/>
              <a:t>lead time,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single member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of ensemble.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28</a:t>
            </a:fld>
            <a:endParaRPr lang="en-US"/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94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4341813" y="274638"/>
            <a:ext cx="4344987" cy="2611437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Calibri" charset="0"/>
              </a:rPr>
              <a:t>Case study:</a:t>
            </a:r>
            <a:br>
              <a:rPr lang="en-US" sz="3200" dirty="0">
                <a:latin typeface="Calibri" charset="0"/>
              </a:rPr>
            </a:br>
            <a:r>
              <a:rPr lang="en-US" sz="3200" dirty="0">
                <a:latin typeface="Calibri" charset="0"/>
              </a:rPr>
              <a:t>Extreme rainfall from remnants of </a:t>
            </a:r>
            <a:r>
              <a:rPr lang="en-US" sz="3200" dirty="0" smtClean="0">
                <a:latin typeface="Calibri" charset="0"/>
              </a:rPr>
              <a:t>TS Nicole</a:t>
            </a:r>
            <a:r>
              <a:rPr lang="en-US" sz="3200" dirty="0">
                <a:latin typeface="Calibri" charset="0"/>
              </a:rPr>
              <a:t>, 29-30 September 2010</a:t>
            </a:r>
            <a:br>
              <a:rPr lang="en-US" sz="3200" dirty="0">
                <a:latin typeface="Calibri" charset="0"/>
              </a:rPr>
            </a:br>
            <a:endParaRPr lang="en-US" sz="3200" dirty="0">
              <a:latin typeface="Calibri" charset="0"/>
            </a:endParaRPr>
          </a:p>
        </p:txBody>
      </p:sp>
      <p:pic>
        <p:nvPicPr>
          <p:cNvPr id="37890" name="Picture 4" descr="Screen shot 2010-10-01 at 4.0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7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A2572-5D51-7F4B-813F-9D7DD91B89D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3153833"/>
            <a:ext cx="4011083" cy="3704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164418" y="5894685"/>
            <a:ext cx="36198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precipitation analysis, c/o Rich </a:t>
            </a:r>
            <a:r>
              <a:rPr lang="en-US" sz="1800" dirty="0" err="1"/>
              <a:t>Grumm</a:t>
            </a:r>
            <a:r>
              <a:rPr lang="en-US" sz="1800" dirty="0"/>
              <a:t>, NWS/WFO,</a:t>
            </a:r>
            <a:br>
              <a:rPr lang="en-US" sz="1800" dirty="0"/>
            </a:br>
            <a:r>
              <a:rPr lang="en-US" sz="1800" dirty="0"/>
              <a:t>State College PA</a:t>
            </a:r>
          </a:p>
        </p:txBody>
      </p:sp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164418" y="4264025"/>
            <a:ext cx="3603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Massive and widespread East-coast</a:t>
            </a:r>
          </a:p>
          <a:p>
            <a:pPr eaLnBrk="1" hangingPunct="1"/>
            <a:r>
              <a:rPr lang="en-US" sz="1800" dirty="0"/>
              <a:t>rain event, linked in part to moisture</a:t>
            </a:r>
          </a:p>
          <a:p>
            <a:pPr eaLnBrk="1" hangingPunct="1"/>
            <a:r>
              <a:rPr lang="en-US" sz="1800" dirty="0" err="1"/>
              <a:t>advected</a:t>
            </a:r>
            <a:r>
              <a:rPr lang="en-US" sz="1800" dirty="0"/>
              <a:t> ahead of remnants of </a:t>
            </a:r>
          </a:p>
          <a:p>
            <a:pPr eaLnBrk="1" hangingPunct="1"/>
            <a:r>
              <a:rPr lang="en-US" sz="1800" dirty="0"/>
              <a:t>tropical storm Nicole.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167" y="3164416"/>
            <a:ext cx="3619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24-h accumulated precipitation valid</a:t>
            </a:r>
          </a:p>
          <a:p>
            <a:r>
              <a:rPr lang="en-US" dirty="0" smtClean="0"/>
              <a:t>1100 UTC 1 October 2011</a:t>
            </a:r>
            <a:endParaRPr lang="en-US" dirty="0"/>
          </a:p>
        </p:txBody>
      </p:sp>
      <p:pic>
        <p:nvPicPr>
          <p:cNvPr id="5" name="Picture 4" descr="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3881" y="2199336"/>
            <a:ext cx="3767427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57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0631" y="469764"/>
            <a:ext cx="2982383" cy="18203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teaser: improved probabilistic skill 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6184" y="2930733"/>
            <a:ext cx="3539206" cy="359834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EnKF + T254 </a:t>
            </a:r>
            <a:r>
              <a:rPr lang="en-US" sz="2400" dirty="0" smtClean="0"/>
              <a:t>new GFS </a:t>
            </a:r>
            <a:r>
              <a:rPr lang="en-US" sz="2400" dirty="0" smtClean="0"/>
              <a:t>narrows the difference between NCEP and ECMWF,  especially at higher amounts.</a:t>
            </a:r>
            <a:endParaRPr lang="en-US" sz="2000" dirty="0" smtClean="0"/>
          </a:p>
          <a:p>
            <a:r>
              <a:rPr lang="en-US" sz="2400" dirty="0" smtClean="0"/>
              <a:t>Confidence interval 2.5% to 97.5% based</a:t>
            </a:r>
            <a:r>
              <a:rPr lang="en-US" sz="2400" dirty="0"/>
              <a:t> </a:t>
            </a:r>
            <a:r>
              <a:rPr lang="en-US" sz="2400" dirty="0" smtClean="0"/>
              <a:t>on paired t-test between EnKF and NCEP, including correction for sample size due to autocorrelation.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44F85-B91C-AB4C-858C-75C9F2190BC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60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765175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Probability and ensemble mean, GFS/EnKF</a:t>
            </a:r>
          </a:p>
        </p:txBody>
      </p:sp>
      <p:pic>
        <p:nvPicPr>
          <p:cNvPr id="40962" name="Picture 5" descr="precip_prob_2010092900_ATL_gfsenkf_f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588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6"/>
          <p:cNvSpPr txBox="1">
            <a:spLocks noChangeArrowheads="1"/>
          </p:cNvSpPr>
          <p:nvPr/>
        </p:nvSpPr>
        <p:spPr bwMode="auto">
          <a:xfrm>
            <a:off x="204788" y="5821363"/>
            <a:ext cx="8377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Axis of high probability for 100 mm too far west, but axis for 200 mm better.  Ensemble-</a:t>
            </a:r>
          </a:p>
          <a:p>
            <a:pPr eaLnBrk="1" hangingPunct="1"/>
            <a:r>
              <a:rPr lang="en-US" sz="1800"/>
              <a:t>mean amounts in excess of 150 mm.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6D5CCB-321D-8041-83D0-0C6826EBB92B}" type="slidenum">
              <a:rPr lang="en-US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5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765175"/>
          </a:xfrm>
        </p:spPr>
        <p:txBody>
          <a:bodyPr/>
          <a:lstStyle/>
          <a:p>
            <a:pPr eaLnBrk="1" hangingPunct="1"/>
            <a:r>
              <a:rPr lang="en-US" sz="3600">
                <a:latin typeface="Calibri" charset="0"/>
              </a:rPr>
              <a:t>Probability and ensemble mean, NCEP opnl</a:t>
            </a:r>
          </a:p>
        </p:txBody>
      </p:sp>
      <p:sp>
        <p:nvSpPr>
          <p:cNvPr id="41986" name="TextBox 6"/>
          <p:cNvSpPr txBox="1">
            <a:spLocks noChangeArrowheads="1"/>
          </p:cNvSpPr>
          <p:nvPr/>
        </p:nvSpPr>
        <p:spPr bwMode="auto">
          <a:xfrm>
            <a:off x="204788" y="5821363"/>
            <a:ext cx="8548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Better job with axis of high probability for 100 mm relative to GFS/EnKF on previous slide, </a:t>
            </a:r>
          </a:p>
          <a:p>
            <a:pPr eaLnBrk="1" hangingPunct="1"/>
            <a:r>
              <a:rPr lang="en-US" sz="1800"/>
              <a:t>but no probabilities in excess of 200 mm.  Are the lesser amounts relative to GFS/EnKF </a:t>
            </a:r>
          </a:p>
          <a:p>
            <a:pPr eaLnBrk="1" hangingPunct="1"/>
            <a:r>
              <a:rPr lang="en-US" sz="1800"/>
              <a:t>a function of the coarser grid size (here, 1-degree grid vs. 0.5-degree for GFS-EnKF)?</a:t>
            </a:r>
          </a:p>
        </p:txBody>
      </p:sp>
      <p:pic>
        <p:nvPicPr>
          <p:cNvPr id="41987" name="Picture 4" descr="precip_prob_2010092900_ATL_ncep_f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B102F-3DEC-8C46-9B1B-CA703160A184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103"/>
            <a:ext cx="8229600" cy="765178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Probability and ensemble mean, GFS/EnKF,</a:t>
            </a:r>
            <a:br>
              <a:rPr lang="en-US" sz="3600" dirty="0" smtClean="0"/>
            </a:br>
            <a:r>
              <a:rPr lang="en-US" sz="3600" dirty="0" smtClean="0"/>
              <a:t>degraded to 1-degree grid of operational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05084" y="5821658"/>
            <a:ext cx="8376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Axis of high probability for 100 mm too far west, but axis for 200 mm better.  Ensemble-</a:t>
            </a:r>
          </a:p>
          <a:p>
            <a:r>
              <a:rPr lang="en-US" dirty="0" smtClean="0"/>
              <a:t>mean amounts in excess of 150 mm.</a:t>
            </a:r>
            <a:endParaRPr lang="en-US" dirty="0"/>
          </a:p>
        </p:txBody>
      </p:sp>
      <p:pic>
        <p:nvPicPr>
          <p:cNvPr id="5" name="Picture 4" descr="precip_prob_2010092900_ATL_gfsenkf_f60.1d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7C61-2AB1-8442-9AF3-E866F699B02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103"/>
            <a:ext cx="8229600" cy="765178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Probability and ensemble mean, GFS/EnKF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05084" y="5821658"/>
            <a:ext cx="8049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 appears to be a bit slow at this lead, with </a:t>
            </a:r>
            <a:r>
              <a:rPr lang="en-US" dirty="0" err="1" smtClean="0"/>
              <a:t>precip</a:t>
            </a:r>
            <a:r>
              <a:rPr lang="en-US" dirty="0" smtClean="0"/>
              <a:t> max too far south and west.</a:t>
            </a:r>
          </a:p>
          <a:p>
            <a:r>
              <a:rPr lang="en-US" dirty="0" smtClean="0"/>
              <a:t>Ensemble mean is indicating widespread significant rain along I-95 corridor.</a:t>
            </a:r>
            <a:endParaRPr lang="en-US" dirty="0"/>
          </a:p>
        </p:txBody>
      </p:sp>
      <p:pic>
        <p:nvPicPr>
          <p:cNvPr id="12" name="Picture 11" descr="precip_prob_2010092612_ATL_gfsenkf_f1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108"/>
            <a:ext cx="9144000" cy="4572000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07C61-2AB1-8442-9AF3-E866F699B02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43150" y="1014731"/>
            <a:ext cx="1603648" cy="4861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37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Representative day-1 forecast of 1-mm probabilities from NCEP, ECMWF, EnKF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 descr="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569" y="335519"/>
            <a:ext cx="5418387" cy="73535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3526" y="2032000"/>
            <a:ext cx="1697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 penalized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overforecast</a:t>
            </a:r>
            <a:endParaRPr lang="en-US" dirty="0" smtClean="0"/>
          </a:p>
          <a:p>
            <a:r>
              <a:rPr lang="en-US" dirty="0" smtClean="0"/>
              <a:t>in central MO,</a:t>
            </a:r>
          </a:p>
          <a:p>
            <a:r>
              <a:rPr lang="en-US" dirty="0" smtClean="0"/>
              <a:t>IL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82105" y="2299368"/>
            <a:ext cx="1471421" cy="267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09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Representative day-1 forecast of 1-mm probabilities from NCEP, ECMWF, EnKF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80846" y="2032000"/>
            <a:ext cx="1903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 penalized</a:t>
            </a:r>
          </a:p>
          <a:p>
            <a:r>
              <a:rPr lang="en-US" dirty="0" smtClean="0"/>
              <a:t>for under-forecast</a:t>
            </a:r>
          </a:p>
          <a:p>
            <a:r>
              <a:rPr lang="en-US" dirty="0" smtClean="0"/>
              <a:t>in upper Great</a:t>
            </a:r>
          </a:p>
          <a:p>
            <a:r>
              <a:rPr lang="en-US" dirty="0" smtClean="0"/>
              <a:t>Plains, WY, MT</a:t>
            </a:r>
            <a:endParaRPr lang="en-US" dirty="0"/>
          </a:p>
        </p:txBody>
      </p:sp>
      <p:pic>
        <p:nvPicPr>
          <p:cNvPr id="3" name="Picture 2" descr="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748" y="448902"/>
            <a:ext cx="5340991" cy="724848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053263" y="2152316"/>
            <a:ext cx="2300264" cy="1737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81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Representative day-1 forecast of 1-mm probabilities from NCEP, ECMWF, EnKF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3526" y="2032000"/>
            <a:ext cx="16057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 less filled</a:t>
            </a:r>
          </a:p>
          <a:p>
            <a:r>
              <a:rPr lang="en-US" dirty="0" smtClean="0"/>
              <a:t>in with higher</a:t>
            </a:r>
          </a:p>
          <a:p>
            <a:r>
              <a:rPr lang="en-US" dirty="0" smtClean="0"/>
              <a:t>probabilities</a:t>
            </a:r>
          </a:p>
          <a:p>
            <a:r>
              <a:rPr lang="en-US" dirty="0" smtClean="0"/>
              <a:t>in eastern</a:t>
            </a:r>
          </a:p>
          <a:p>
            <a:r>
              <a:rPr lang="en-US" dirty="0" smtClean="0"/>
              <a:t>Rockies</a:t>
            </a:r>
            <a:endParaRPr lang="en-US" dirty="0"/>
          </a:p>
        </p:txBody>
      </p:sp>
      <p:pic>
        <p:nvPicPr>
          <p:cNvPr id="6" name="Picture 5" descr="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748" y="500213"/>
            <a:ext cx="5340991" cy="724848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959684" y="2326106"/>
            <a:ext cx="2393843" cy="4277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17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Representative day-1 forecast of 10-mm probabilities from NCEP, ECMWF, EnKF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3526" y="2032000"/>
            <a:ext cx="14107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 more</a:t>
            </a:r>
          </a:p>
          <a:p>
            <a:r>
              <a:rPr lang="en-US" dirty="0" smtClean="0"/>
              <a:t>penalized for </a:t>
            </a:r>
          </a:p>
          <a:p>
            <a:r>
              <a:rPr lang="en-US" dirty="0" err="1" smtClean="0"/>
              <a:t>overforecast</a:t>
            </a:r>
            <a:endParaRPr lang="en-US" dirty="0" smtClean="0"/>
          </a:p>
          <a:p>
            <a:r>
              <a:rPr lang="en-US" dirty="0" smtClean="0"/>
              <a:t>in central IL.</a:t>
            </a:r>
            <a:endParaRPr lang="en-US" dirty="0"/>
          </a:p>
        </p:txBody>
      </p:sp>
      <p:pic>
        <p:nvPicPr>
          <p:cNvPr id="3" name="Picture 2" descr="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569" y="512047"/>
            <a:ext cx="5418387" cy="735352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975684" y="2326106"/>
            <a:ext cx="1377843" cy="1470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036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008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Representative day-1 forecast of 10-mm probabilities from NCEP, ECMWF, EnKF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53526" y="2032000"/>
            <a:ext cx="14595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 </a:t>
            </a:r>
            <a:endParaRPr lang="en-US" dirty="0"/>
          </a:p>
          <a:p>
            <a:r>
              <a:rPr lang="en-US" dirty="0" err="1" smtClean="0"/>
              <a:t>overforecasts</a:t>
            </a:r>
            <a:endParaRPr lang="en-US" dirty="0" smtClean="0"/>
          </a:p>
          <a:p>
            <a:r>
              <a:rPr lang="en-US" dirty="0" smtClean="0"/>
              <a:t>the most in</a:t>
            </a:r>
            <a:endParaRPr lang="en-US" dirty="0"/>
          </a:p>
          <a:p>
            <a:r>
              <a:rPr lang="en-US" dirty="0" smtClean="0"/>
              <a:t>northern </a:t>
            </a:r>
          </a:p>
          <a:p>
            <a:r>
              <a:rPr lang="en-US" dirty="0" smtClean="0"/>
              <a:t>Great Plains.</a:t>
            </a:r>
          </a:p>
        </p:txBody>
      </p:sp>
      <p:pic>
        <p:nvPicPr>
          <p:cNvPr id="5" name="Picture 4" descr="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7569" y="447908"/>
            <a:ext cx="5418387" cy="735352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882105" y="2032000"/>
            <a:ext cx="1471422" cy="2941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3644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Improved performance of the EnKF </a:t>
            </a:r>
            <a:r>
              <a:rPr lang="en-US" dirty="0" smtClean="0"/>
              <a:t>+ new GFS is </a:t>
            </a:r>
            <a:r>
              <a:rPr lang="en-US" dirty="0" smtClean="0"/>
              <a:t>consistent with the improved performance we’ve seen for, e.g., hurricane track, tropical winds, 500 hPa anomaly correlations.</a:t>
            </a:r>
          </a:p>
          <a:p>
            <a:endParaRPr lang="en-US" dirty="0" smtClean="0"/>
          </a:p>
          <a:p>
            <a:r>
              <a:rPr lang="en-US" dirty="0" smtClean="0"/>
              <a:t>More evidence that the </a:t>
            </a:r>
            <a:r>
              <a:rPr lang="en-US" dirty="0" smtClean="0"/>
              <a:t>new GFS and the EnKF </a:t>
            </a:r>
            <a:r>
              <a:rPr lang="en-US" dirty="0" smtClean="0"/>
              <a:t>should benefit the hybrid system, in development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suggestion that impact of improved precipitation forecasts here may be more due to new GFS than EnKF, however.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Thanks to Daryl Kleist, John Derber, Dave Parrish for their work in developing EnKF &amp; hybrid, </a:t>
            </a:r>
            <a:r>
              <a:rPr lang="en-US" dirty="0" err="1" smtClean="0"/>
              <a:t>Yuejian</a:t>
            </a:r>
            <a:r>
              <a:rPr lang="en-US" dirty="0" smtClean="0"/>
              <a:t> Zhu for discussions, Yan </a:t>
            </a:r>
            <a:r>
              <a:rPr lang="en-US" dirty="0" err="1" smtClean="0"/>
              <a:t>Luo</a:t>
            </a:r>
            <a:r>
              <a:rPr lang="en-US" dirty="0" smtClean="0"/>
              <a:t> for </a:t>
            </a:r>
            <a:r>
              <a:rPr lang="en-US" dirty="0" err="1" smtClean="0"/>
              <a:t>precip</a:t>
            </a:r>
            <a:r>
              <a:rPr lang="en-US" dirty="0" smtClean="0"/>
              <a:t>. data set.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36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 EMC “CCPA” dataset of Stage-IV precipitation, regression-corrected to CPC analysis over CONUS, and </a:t>
            </a:r>
            <a:r>
              <a:rPr lang="en-US" dirty="0" err="1" smtClean="0"/>
              <a:t>upscaled</a:t>
            </a:r>
            <a:r>
              <a:rPr lang="en-US" dirty="0" smtClean="0"/>
              <a:t> to 1-degree.  Described in </a:t>
            </a:r>
            <a:r>
              <a:rPr lang="en-US" dirty="0" err="1" smtClean="0"/>
              <a:t>Luo</a:t>
            </a:r>
            <a:r>
              <a:rPr lang="en-US" dirty="0" smtClean="0"/>
              <a:t> et al. (2010).</a:t>
            </a:r>
          </a:p>
          <a:p>
            <a:r>
              <a:rPr lang="en-US" dirty="0" smtClean="0"/>
              <a:t>Verify only where 1-degree box is within CONUS.</a:t>
            </a:r>
          </a:p>
          <a:p>
            <a:r>
              <a:rPr lang="en-US" dirty="0" smtClean="0"/>
              <a:t>Verify 24-h accumulations.</a:t>
            </a:r>
          </a:p>
          <a:p>
            <a:r>
              <a:rPr lang="en-US" dirty="0" smtClean="0"/>
              <a:t>Verify forecasts initialized from both 00Z and 12Z.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3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Verification details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080297" y="1987884"/>
            <a:ext cx="5852695" cy="3827379"/>
          </a:xfrm>
        </p:spPr>
        <p:txBody>
          <a:bodyPr/>
          <a:lstStyle/>
          <a:p>
            <a:r>
              <a:rPr lang="en-US" dirty="0"/>
              <a:t>CRPS</a:t>
            </a:r>
          </a:p>
          <a:p>
            <a:r>
              <a:rPr lang="en-US" dirty="0"/>
              <a:t>Brier skill scores</a:t>
            </a:r>
          </a:p>
          <a:p>
            <a:r>
              <a:rPr lang="en-US" dirty="0"/>
              <a:t>Reliability diagrams</a:t>
            </a:r>
          </a:p>
          <a:p>
            <a:r>
              <a:rPr lang="en-US" dirty="0"/>
              <a:t>ETS &amp; Bias</a:t>
            </a:r>
          </a:p>
          <a:p>
            <a:r>
              <a:rPr lang="en-US" dirty="0"/>
              <a:t>Sharpness plots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40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006645" y="6251677"/>
            <a:ext cx="1147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 action="ppaction://hlinksldjump"/>
              </a:rPr>
              <a:t>[ go back 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14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Cumulative</a:t>
            </a:r>
            <a:r>
              <a:rPr lang="en-US" dirty="0" smtClean="0"/>
              <a:t> distribution function </a:t>
            </a:r>
            <a:r>
              <a:rPr lang="en-US" dirty="0"/>
              <a:t>(CDF</a:t>
            </a:r>
            <a:r>
              <a:rPr lang="en-US" dirty="0" smtClean="0"/>
              <a:t>); used in CRPS</a:t>
            </a:r>
            <a:endParaRPr lang="en-US" dirty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1600200"/>
          </a:xfrm>
        </p:spPr>
        <p:txBody>
          <a:bodyPr/>
          <a:lstStyle/>
          <a:p>
            <a:r>
              <a:rPr lang="en-US" i="1"/>
              <a:t>F</a:t>
            </a:r>
            <a:r>
              <a:rPr lang="en-US" i="1" baseline="30000"/>
              <a:t>f</a:t>
            </a:r>
            <a:r>
              <a:rPr lang="en-US"/>
              <a:t>(x) = Pr {X ≤ x}</a:t>
            </a:r>
          </a:p>
          <a:p>
            <a:pPr lvl="1">
              <a:buFontTx/>
              <a:buNone/>
            </a:pPr>
            <a:r>
              <a:rPr lang="en-US"/>
              <a:t>where X is the random variable, x is some specified threshold.</a:t>
            </a:r>
          </a:p>
        </p:txBody>
      </p:sp>
      <p:pic>
        <p:nvPicPr>
          <p:cNvPr id="226308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7391400" cy="287496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14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762000"/>
          </a:xfrm>
        </p:spPr>
        <p:txBody>
          <a:bodyPr/>
          <a:lstStyle/>
          <a:p>
            <a:r>
              <a:rPr lang="en-US" sz="3800"/>
              <a:t>Continuous Ranked Probability Score</a:t>
            </a:r>
            <a:endParaRPr lang="en-US"/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457200" y="1371600"/>
            <a:ext cx="82518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/>
              <a:t> Let </a:t>
            </a:r>
            <a:r>
              <a:rPr lang="en-US" sz="2000" dirty="0" smtClean="0"/>
              <a:t>             </a:t>
            </a:r>
            <a:r>
              <a:rPr lang="en-US" sz="2000" dirty="0"/>
              <a:t>be the forecast probability CDF for the </a:t>
            </a:r>
            <a:r>
              <a:rPr lang="en-US" sz="2000" i="1" dirty="0"/>
              <a:t>i</a:t>
            </a:r>
            <a:r>
              <a:rPr lang="en-US" sz="2000" dirty="0"/>
              <a:t>th forecast case.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/>
              <a:t> Let </a:t>
            </a:r>
            <a:r>
              <a:rPr lang="en-US" sz="2000" dirty="0" smtClean="0"/>
              <a:t>            </a:t>
            </a:r>
            <a:r>
              <a:rPr lang="en-US" sz="2000" dirty="0"/>
              <a:t>be the observed probability CDF (Heaviside function).</a:t>
            </a:r>
            <a:r>
              <a:rPr lang="en-US" sz="2800" dirty="0"/>
              <a:t>  </a:t>
            </a:r>
          </a:p>
          <a:p>
            <a:pPr eaLnBrk="1" hangingPunct="1">
              <a:spcBef>
                <a:spcPct val="20000"/>
              </a:spcBef>
            </a:pPr>
            <a:endParaRPr lang="en-US" sz="3200" dirty="0"/>
          </a:p>
          <a:p>
            <a:endParaRPr lang="en-US" dirty="0"/>
          </a:p>
        </p:txBody>
      </p:sp>
      <p:graphicFrame>
        <p:nvGraphicFramePr>
          <p:cNvPr id="224262" name="Object 6"/>
          <p:cNvGraphicFramePr>
            <a:graphicFrameLocks noChangeAspect="1"/>
          </p:cNvGraphicFramePr>
          <p:nvPr/>
        </p:nvGraphicFramePr>
        <p:xfrm>
          <a:off x="1143000" y="1371600"/>
          <a:ext cx="6858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3" imgW="406400" imgH="228600" progId="Equation.DSMT4">
                  <p:embed/>
                </p:oleObj>
              </mc:Choice>
              <mc:Fallback>
                <p:oleObj name="Equation" r:id="rId3" imgW="406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71600"/>
                        <a:ext cx="68580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63" name="Object 7"/>
          <p:cNvGraphicFramePr>
            <a:graphicFrameLocks noChangeAspect="1"/>
          </p:cNvGraphicFramePr>
          <p:nvPr/>
        </p:nvGraphicFramePr>
        <p:xfrm>
          <a:off x="1143000" y="1905000"/>
          <a:ext cx="6096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5" imgW="393700" imgH="228600" progId="Equation.DSMT4">
                  <p:embed/>
                </p:oleObj>
              </mc:Choice>
              <mc:Fallback>
                <p:oleObj name="Equation" r:id="rId5" imgW="393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05000"/>
                        <a:ext cx="6096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64" name="Object 8"/>
          <p:cNvGraphicFramePr>
            <a:graphicFrameLocks noChangeAspect="1"/>
          </p:cNvGraphicFramePr>
          <p:nvPr/>
        </p:nvGraphicFramePr>
        <p:xfrm>
          <a:off x="1676400" y="2362200"/>
          <a:ext cx="528387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7" imgW="2374900" imgH="444500" progId="Equation.DSMT4">
                  <p:embed/>
                </p:oleObj>
              </mc:Choice>
              <mc:Fallback>
                <p:oleObj name="Equation" r:id="rId7" imgW="2374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362200"/>
                        <a:ext cx="528387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4266" name="Picture 10" descr="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7696200" cy="3367088"/>
          </a:xfrm>
          <a:prstGeom prst="rect">
            <a:avLst/>
          </a:prstGeom>
          <a:noFill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fld id="{9ED718A1-D9DE-254A-BEB9-8E314E6B109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81600" y="3429000"/>
            <a:ext cx="284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0316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60" name="Picture 8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7391400" cy="3233738"/>
          </a:xfrm>
          <a:prstGeom prst="rect">
            <a:avLst/>
          </a:prstGeom>
          <a:noFill/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82000" cy="762000"/>
          </a:xfrm>
        </p:spPr>
        <p:txBody>
          <a:bodyPr/>
          <a:lstStyle/>
          <a:p>
            <a:r>
              <a:rPr lang="en-US" sz="3800"/>
              <a:t>Continuous Ranked Probability Score</a:t>
            </a:r>
            <a:endParaRPr lang="en-US"/>
          </a:p>
        </p:txBody>
      </p:sp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457200" y="1371600"/>
            <a:ext cx="82518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/>
              <a:t> Let </a:t>
            </a:r>
            <a:r>
              <a:rPr lang="en-US" sz="2000" dirty="0" smtClean="0"/>
              <a:t>             </a:t>
            </a:r>
            <a:r>
              <a:rPr lang="en-US" sz="2000" dirty="0"/>
              <a:t>be the forecast probability CDF for the </a:t>
            </a:r>
            <a:r>
              <a:rPr lang="en-US" sz="2000" i="1" dirty="0"/>
              <a:t>i</a:t>
            </a:r>
            <a:r>
              <a:rPr lang="en-US" sz="2000" dirty="0"/>
              <a:t>th forecast case.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 smtClean="0"/>
              <a:t>Let              </a:t>
            </a:r>
            <a:r>
              <a:rPr lang="en-US" sz="2000" dirty="0"/>
              <a:t>be the observed probability CDF (Heaviside function</a:t>
            </a:r>
            <a:r>
              <a:rPr lang="en-US" sz="2000" dirty="0" smtClean="0"/>
              <a:t>)*.</a:t>
            </a:r>
            <a:r>
              <a:rPr lang="en-US" sz="2800" dirty="0" smtClean="0"/>
              <a:t>  </a:t>
            </a:r>
            <a:endParaRPr lang="en-US" sz="2800" dirty="0"/>
          </a:p>
          <a:p>
            <a:pPr eaLnBrk="1" hangingPunct="1">
              <a:spcBef>
                <a:spcPct val="20000"/>
              </a:spcBef>
            </a:pPr>
            <a:endParaRPr lang="en-US" sz="3200" dirty="0"/>
          </a:p>
          <a:p>
            <a:endParaRPr lang="en-US" dirty="0"/>
          </a:p>
        </p:txBody>
      </p:sp>
      <p:graphicFrame>
        <p:nvGraphicFramePr>
          <p:cNvPr id="228356" name="Object 4"/>
          <p:cNvGraphicFramePr>
            <a:graphicFrameLocks noChangeAspect="1"/>
          </p:cNvGraphicFramePr>
          <p:nvPr/>
        </p:nvGraphicFramePr>
        <p:xfrm>
          <a:off x="1143000" y="1371600"/>
          <a:ext cx="6858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Equation" r:id="rId4" imgW="406400" imgH="228600" progId="Equation.DSMT4">
                  <p:embed/>
                </p:oleObj>
              </mc:Choice>
              <mc:Fallback>
                <p:oleObj name="Equation" r:id="rId4" imgW="406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71600"/>
                        <a:ext cx="68580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8357" name="Object 5"/>
          <p:cNvGraphicFramePr>
            <a:graphicFrameLocks noChangeAspect="1"/>
          </p:cNvGraphicFramePr>
          <p:nvPr/>
        </p:nvGraphicFramePr>
        <p:xfrm>
          <a:off x="1143000" y="1905000"/>
          <a:ext cx="609600" cy="35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6" name="Equation" r:id="rId6" imgW="393700" imgH="228600" progId="Equation.DSMT4">
                  <p:embed/>
                </p:oleObj>
              </mc:Choice>
              <mc:Fallback>
                <p:oleObj name="Equation" r:id="rId6" imgW="3937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905000"/>
                        <a:ext cx="609600" cy="35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8358" name="Object 6"/>
          <p:cNvGraphicFramePr>
            <a:graphicFrameLocks noChangeAspect="1"/>
          </p:cNvGraphicFramePr>
          <p:nvPr/>
        </p:nvGraphicFramePr>
        <p:xfrm>
          <a:off x="2352675" y="2286000"/>
          <a:ext cx="4132263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7" name="Equation" r:id="rId8" imgW="2374900" imgH="444500" progId="Equation.DSMT4">
                  <p:embed/>
                </p:oleObj>
              </mc:Choice>
              <mc:Fallback>
                <p:oleObj name="Equation" r:id="rId8" imgW="2374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2675" y="2286000"/>
                        <a:ext cx="4132263" cy="77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361" name="Line 9"/>
          <p:cNvSpPr>
            <a:spLocks noChangeShapeType="1"/>
          </p:cNvSpPr>
          <p:nvPr/>
        </p:nvSpPr>
        <p:spPr bwMode="auto">
          <a:xfrm>
            <a:off x="5181600" y="2895600"/>
            <a:ext cx="1371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718A1-D9DE-254A-BEB9-8E314E6B109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0" y="6550223"/>
            <a:ext cx="56302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or incorporate </a:t>
            </a:r>
            <a:r>
              <a:rPr lang="en-US" sz="1400" dirty="0" err="1" smtClean="0"/>
              <a:t>obs</a:t>
            </a:r>
            <a:r>
              <a:rPr lang="en-US" sz="1400" dirty="0" smtClean="0"/>
              <a:t> error; see </a:t>
            </a:r>
            <a:r>
              <a:rPr lang="en-US" sz="1400" dirty="0" err="1" smtClean="0"/>
              <a:t>Candille</a:t>
            </a:r>
            <a:r>
              <a:rPr lang="en-US" sz="1400" dirty="0" smtClean="0"/>
              <a:t> and Talagrand, QJRMS,2007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0" y="2895600"/>
            <a:ext cx="1042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(difference</a:t>
            </a:r>
          </a:p>
          <a:p>
            <a:r>
              <a:rPr lang="en-US" sz="1400" dirty="0" smtClean="0"/>
              <a:t>   squared)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3276600"/>
            <a:ext cx="284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06893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Brier score and skill score</a:t>
            </a:r>
            <a:endParaRPr lang="en-US" sz="5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092018"/>
              </p:ext>
            </p:extLst>
          </p:nvPr>
        </p:nvGraphicFramePr>
        <p:xfrm>
          <a:off x="2899833" y="1663700"/>
          <a:ext cx="3302000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3" imgW="1397000" imgH="1117600" progId="Equation.3">
                  <p:embed/>
                </p:oleObj>
              </mc:Choice>
              <mc:Fallback>
                <p:oleObj name="Equation" r:id="rId3" imgW="1397000" imgH="1117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9833" y="1663700"/>
                        <a:ext cx="3302000" cy="264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5667" y="5132916"/>
            <a:ext cx="80752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past research has discussed how this can over-estimate forecast skill (Hamill and</a:t>
            </a:r>
          </a:p>
          <a:p>
            <a:r>
              <a:rPr lang="en-US" dirty="0" err="1" smtClean="0"/>
              <a:t>Juras</a:t>
            </a:r>
            <a:r>
              <a:rPr lang="en-US" dirty="0" smtClean="0"/>
              <a:t>, October 2006 QJRMS).  For purposes today, we’ll ignore this effect, as we’re</a:t>
            </a:r>
          </a:p>
          <a:p>
            <a:r>
              <a:rPr lang="en-US" dirty="0" smtClean="0"/>
              <a:t>more interested in relative scores of various models than in the absolute scores.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59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Calculation of climatological</a:t>
            </a:r>
            <a:br>
              <a:rPr lang="en-US" dirty="0" smtClean="0"/>
            </a:br>
            <a:r>
              <a:rPr lang="en-US" dirty="0" smtClean="0"/>
              <a:t>probabilities for BSS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283" y="185367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Based on climatology of Stage-4 data, 2005-2009. Trouble generating off EMC CCPA product.</a:t>
            </a:r>
          </a:p>
          <a:p>
            <a:r>
              <a:rPr lang="en-US" dirty="0" smtClean="0"/>
              <a:t>Climatological probabilities determined separately for each month.</a:t>
            </a:r>
          </a:p>
          <a:p>
            <a:r>
              <a:rPr lang="en-US" dirty="0" smtClean="0"/>
              <a:t>In very dry regions, probabilities directly estimated from event relative frequency will be distorted by “small” sample size.</a:t>
            </a:r>
          </a:p>
          <a:p>
            <a:r>
              <a:rPr lang="en-US" dirty="0" smtClean="0"/>
              <a:t>Remedy this by fitting Gamma distribution to nonzero precipitation amounts using maximum likelihood estimation technique to power transformed (^0.75) precipitation.</a:t>
            </a:r>
          </a:p>
          <a:p>
            <a:r>
              <a:rPr lang="en-US" dirty="0" smtClean="0"/>
              <a:t>Resulting fields look reasonable.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87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5250" y="5069417"/>
            <a:ext cx="2975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can find regions of slight</a:t>
            </a:r>
          </a:p>
          <a:p>
            <a:r>
              <a:rPr lang="en-US" dirty="0" smtClean="0"/>
              <a:t>underestimate (e.g., northern</a:t>
            </a:r>
          </a:p>
          <a:p>
            <a:r>
              <a:rPr lang="en-US" dirty="0" smtClean="0"/>
              <a:t>NM).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94183" y="466966"/>
            <a:ext cx="36984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Climatological probability of</a:t>
            </a:r>
          </a:p>
          <a:p>
            <a:r>
              <a:rPr lang="en-US" sz="2400" dirty="0" smtClean="0"/>
              <a:t>&gt; 1 mm / 24h,</a:t>
            </a:r>
          </a:p>
          <a:p>
            <a:r>
              <a:rPr lang="en-US" sz="2400" dirty="0" smtClean="0"/>
              <a:t>estimated from event </a:t>
            </a:r>
          </a:p>
          <a:p>
            <a:r>
              <a:rPr lang="en-US" sz="2400" dirty="0" smtClean="0"/>
              <a:t>relative frequency (top)</a:t>
            </a:r>
          </a:p>
          <a:p>
            <a:r>
              <a:rPr lang="en-US" sz="2400" dirty="0" smtClean="0"/>
              <a:t>and modeled (bottom)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377740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94183" y="466966"/>
            <a:ext cx="36984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Climatological probability of</a:t>
            </a:r>
          </a:p>
          <a:p>
            <a:r>
              <a:rPr lang="en-US" sz="2400" dirty="0" smtClean="0"/>
              <a:t>&gt; </a:t>
            </a:r>
            <a:r>
              <a:rPr lang="en-US" sz="2400" dirty="0" smtClean="0">
                <a:solidFill>
                  <a:srgbClr val="FF0000"/>
                </a:solidFill>
              </a:rPr>
              <a:t>10 </a:t>
            </a:r>
            <a:r>
              <a:rPr lang="en-US" sz="2400" dirty="0" smtClean="0"/>
              <a:t>mm / 24h,</a:t>
            </a:r>
          </a:p>
          <a:p>
            <a:r>
              <a:rPr lang="en-US" sz="2400" dirty="0" smtClean="0"/>
              <a:t>estimated from event </a:t>
            </a:r>
          </a:p>
          <a:p>
            <a:r>
              <a:rPr lang="en-US" sz="2400" dirty="0" smtClean="0"/>
              <a:t>relative frequency (top)</a:t>
            </a:r>
          </a:p>
          <a:p>
            <a:r>
              <a:rPr lang="en-US" sz="2400" dirty="0" smtClean="0"/>
              <a:t>and modeled (bottom)</a:t>
            </a:r>
            <a:endParaRPr lang="en-US" sz="2400" dirty="0"/>
          </a:p>
        </p:txBody>
      </p:sp>
      <p:pic>
        <p:nvPicPr>
          <p:cNvPr id="2" name="Picture 1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300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Reliability</a:t>
            </a:r>
            <a:r>
              <a:rPr lang="en-US" dirty="0" smtClean="0"/>
              <a:t> diagrams</a:t>
            </a:r>
            <a:endParaRPr lang="en-US" dirty="0"/>
          </a:p>
        </p:txBody>
      </p:sp>
      <p:pic>
        <p:nvPicPr>
          <p:cNvPr id="125956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0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Reliability</a:t>
            </a:r>
            <a:r>
              <a:rPr lang="en-US" dirty="0" smtClean="0"/>
              <a:t> diagrams</a:t>
            </a:r>
            <a:endParaRPr lang="en-US" dirty="0"/>
          </a:p>
        </p:txBody>
      </p:sp>
      <p:pic>
        <p:nvPicPr>
          <p:cNvPr id="126979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410200" y="3048000"/>
            <a:ext cx="348773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Curve tells you what</a:t>
            </a:r>
          </a:p>
          <a:p>
            <a:r>
              <a:rPr lang="en-US" sz="2000">
                <a:solidFill>
                  <a:srgbClr val="FF0000"/>
                </a:solidFill>
              </a:rPr>
              <a:t>the observed frequency</a:t>
            </a:r>
          </a:p>
          <a:p>
            <a:r>
              <a:rPr lang="en-US" sz="2000">
                <a:solidFill>
                  <a:srgbClr val="FF0000"/>
                </a:solidFill>
              </a:rPr>
              <a:t>was each time you</a:t>
            </a:r>
          </a:p>
          <a:p>
            <a:r>
              <a:rPr lang="en-US" sz="2000">
                <a:solidFill>
                  <a:srgbClr val="FF0000"/>
                </a:solidFill>
              </a:rPr>
              <a:t>forecast a given probability.</a:t>
            </a:r>
          </a:p>
          <a:p>
            <a:r>
              <a:rPr lang="en-US" sz="2000">
                <a:solidFill>
                  <a:srgbClr val="FF0000"/>
                </a:solidFill>
              </a:rPr>
              <a:t>This curve ought to lie</a:t>
            </a:r>
          </a:p>
          <a:p>
            <a:r>
              <a:rPr lang="en-US" sz="2000">
                <a:solidFill>
                  <a:srgbClr val="FF0000"/>
                </a:solidFill>
              </a:rPr>
              <a:t>along  </a:t>
            </a:r>
            <a:r>
              <a:rPr lang="en-US" sz="2000" i="1">
                <a:solidFill>
                  <a:srgbClr val="FF0000"/>
                </a:solidFill>
              </a:rPr>
              <a:t>y = x</a:t>
            </a:r>
            <a:r>
              <a:rPr lang="en-US" sz="2000">
                <a:solidFill>
                  <a:srgbClr val="FF0000"/>
                </a:solidFill>
              </a:rPr>
              <a:t>  line. Here this</a:t>
            </a:r>
          </a:p>
          <a:p>
            <a:r>
              <a:rPr lang="en-US" sz="2000">
                <a:solidFill>
                  <a:srgbClr val="FF0000"/>
                </a:solidFill>
              </a:rPr>
              <a:t>shows the ensemble-forecast</a:t>
            </a:r>
          </a:p>
          <a:p>
            <a:r>
              <a:rPr lang="en-US" sz="2000">
                <a:solidFill>
                  <a:srgbClr val="FF0000"/>
                </a:solidFill>
              </a:rPr>
              <a:t>system over-forecasts the</a:t>
            </a:r>
          </a:p>
          <a:p>
            <a:r>
              <a:rPr lang="en-US" sz="2000">
                <a:solidFill>
                  <a:srgbClr val="FF0000"/>
                </a:solidFill>
              </a:rPr>
              <a:t>probability of light rain.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26981" name="Line 5"/>
          <p:cNvSpPr>
            <a:spLocks noChangeShapeType="1"/>
          </p:cNvSpPr>
          <p:nvPr/>
        </p:nvSpPr>
        <p:spPr bwMode="auto">
          <a:xfrm flipH="1" flipV="1">
            <a:off x="4495800" y="4343400"/>
            <a:ext cx="914400" cy="76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5257800" y="6613525"/>
            <a:ext cx="377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Ref: Wilks text, </a:t>
            </a:r>
            <a:r>
              <a:rPr lang="en-US" sz="1000" i="1"/>
              <a:t>Statistical Methods in the Atmospheric Sciences</a:t>
            </a:r>
            <a:endParaRPr lang="en-US" sz="100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05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GFS/EnKF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2010 version 9.01 of </a:t>
            </a:r>
            <a:r>
              <a:rPr lang="en-US" dirty="0"/>
              <a:t>GFS; T254L64, 80 members cycled for </a:t>
            </a:r>
            <a:r>
              <a:rPr lang="en-US" dirty="0" smtClean="0"/>
              <a:t>EnKF assimilation</a:t>
            </a:r>
          </a:p>
          <a:p>
            <a:pPr lvl="1"/>
            <a:r>
              <a:rPr lang="en-US" dirty="0"/>
              <a:t>Assimilate all observations used in GSI + TCVitals sea-level pressure </a:t>
            </a:r>
            <a:r>
              <a:rPr lang="en-US" dirty="0" smtClean="0"/>
              <a:t>observation.</a:t>
            </a:r>
          </a:p>
          <a:p>
            <a:pPr lvl="1"/>
            <a:r>
              <a:rPr lang="en-US" dirty="0" smtClean="0"/>
              <a:t>Run in quasi-</a:t>
            </a:r>
            <a:r>
              <a:rPr lang="en-US" dirty="0" err="1" smtClean="0"/>
              <a:t>realtime</a:t>
            </a:r>
            <a:r>
              <a:rPr lang="en-US" dirty="0" smtClean="0"/>
              <a:t> during hurricane season; leveraging these forecasts.</a:t>
            </a:r>
          </a:p>
          <a:p>
            <a:r>
              <a:rPr lang="en-US" dirty="0"/>
              <a:t>Hurricane verification discussed at </a:t>
            </a:r>
            <a:r>
              <a:rPr lang="en-US" b="1" dirty="0">
                <a:hlinkClick r:id="rId2"/>
              </a:rPr>
              <a:t>http://tinyurl.com/4kzamb3</a:t>
            </a:r>
            <a:r>
              <a:rPr lang="en-US" dirty="0"/>
              <a:t> , AMS Annual </a:t>
            </a:r>
            <a:r>
              <a:rPr lang="fr-FR" dirty="0"/>
              <a:t>’</a:t>
            </a:r>
            <a:r>
              <a:rPr lang="en-US" dirty="0" smtClean="0"/>
              <a:t>11</a:t>
            </a:r>
          </a:p>
          <a:p>
            <a:r>
              <a:rPr lang="en-US" dirty="0" smtClean="0"/>
              <a:t>Thereafter, 20 perturbed member forecasts + control computed to 5 days lead.</a:t>
            </a:r>
          </a:p>
          <a:p>
            <a:r>
              <a:rPr lang="en-US" dirty="0" smtClean="0"/>
              <a:t>The EnKF here approximates that which will be used in GSI-EnKF hybrid; we are working with data assimilation group members, e.g., Kleist, Derber, Parrish, aiming for April 2012 implementation.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2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Reliability</a:t>
            </a:r>
            <a:r>
              <a:rPr lang="en-US" dirty="0" smtClean="0"/>
              <a:t> diagrams</a:t>
            </a:r>
            <a:endParaRPr lang="en-US" dirty="0"/>
          </a:p>
        </p:txBody>
      </p:sp>
      <p:pic>
        <p:nvPicPr>
          <p:cNvPr id="128003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128004" name="Line 4"/>
          <p:cNvSpPr>
            <a:spLocks noChangeShapeType="1"/>
          </p:cNvSpPr>
          <p:nvPr/>
        </p:nvSpPr>
        <p:spPr bwMode="auto">
          <a:xfrm flipH="1">
            <a:off x="2286000" y="2667000"/>
            <a:ext cx="3276600" cy="4572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5791200" y="2057400"/>
            <a:ext cx="22558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Inset histogram tells</a:t>
            </a:r>
          </a:p>
          <a:p>
            <a:r>
              <a:rPr lang="en-US" sz="1800">
                <a:solidFill>
                  <a:srgbClr val="FF0000"/>
                </a:solidFill>
              </a:rPr>
              <a:t>you how frequently</a:t>
            </a:r>
          </a:p>
          <a:p>
            <a:r>
              <a:rPr lang="en-US" sz="1800">
                <a:solidFill>
                  <a:srgbClr val="FF0000"/>
                </a:solidFill>
              </a:rPr>
              <a:t>each probability was</a:t>
            </a:r>
          </a:p>
          <a:p>
            <a:r>
              <a:rPr lang="en-US" sz="1800">
                <a:solidFill>
                  <a:srgbClr val="FF0000"/>
                </a:solidFill>
              </a:rPr>
              <a:t>issued.  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>
                <a:solidFill>
                  <a:srgbClr val="FF0000"/>
                </a:solidFill>
              </a:rPr>
              <a:t>Perfectly sharp: </a:t>
            </a:r>
          </a:p>
          <a:p>
            <a:r>
              <a:rPr lang="en-US" sz="1800">
                <a:solidFill>
                  <a:srgbClr val="FF0000"/>
                </a:solidFill>
              </a:rPr>
              <a:t>frequency of usage</a:t>
            </a:r>
          </a:p>
          <a:p>
            <a:r>
              <a:rPr lang="en-US" sz="1800">
                <a:solidFill>
                  <a:srgbClr val="FF0000"/>
                </a:solidFill>
              </a:rPr>
              <a:t>populates only</a:t>
            </a:r>
          </a:p>
          <a:p>
            <a:r>
              <a:rPr lang="en-US" sz="1800">
                <a:solidFill>
                  <a:srgbClr val="FF0000"/>
                </a:solidFill>
              </a:rPr>
              <a:t>0% and 100%.</a:t>
            </a:r>
            <a:endParaRPr lang="en-US"/>
          </a:p>
          <a:p>
            <a:endParaRPr lang="en-US"/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5181600" y="6553200"/>
            <a:ext cx="377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Ref: Wilks text, </a:t>
            </a:r>
            <a:r>
              <a:rPr lang="en-US" sz="1000" i="1"/>
              <a:t>Statistical Methods in the Atmospheric Sciences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Reliability</a:t>
            </a:r>
            <a:r>
              <a:rPr lang="en-US" dirty="0" smtClean="0"/>
              <a:t> diagrams</a:t>
            </a:r>
            <a:endParaRPr lang="en-US" dirty="0"/>
          </a:p>
        </p:txBody>
      </p:sp>
      <p:pic>
        <p:nvPicPr>
          <p:cNvPr id="129027" name="Picture 3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4673600" cy="5257800"/>
          </a:xfrm>
          <a:prstGeom prst="rect">
            <a:avLst/>
          </a:prstGeom>
          <a:noFill/>
        </p:spPr>
      </p:pic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410200" y="2028825"/>
            <a:ext cx="278923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>
                <a:solidFill>
                  <a:srgbClr val="FF0000"/>
                </a:solidFill>
              </a:rPr>
              <a:t>BSS</a:t>
            </a:r>
            <a:r>
              <a:rPr lang="en-US" sz="2000">
                <a:solidFill>
                  <a:srgbClr val="FF0000"/>
                </a:solidFill>
              </a:rPr>
              <a:t> = Brier Skill Score</a:t>
            </a:r>
            <a:endParaRPr lang="en-US">
              <a:solidFill>
                <a:srgbClr val="FF0000"/>
              </a:solidFill>
            </a:endParaRPr>
          </a:p>
          <a:p>
            <a:endParaRPr lang="en-US"/>
          </a:p>
          <a:p>
            <a:endParaRPr lang="en-US"/>
          </a:p>
        </p:txBody>
      </p:sp>
      <p:graphicFrame>
        <p:nvGraphicFramePr>
          <p:cNvPr id="129029" name="Object 5"/>
          <p:cNvGraphicFramePr>
            <a:graphicFrameLocks noChangeAspect="1"/>
          </p:cNvGraphicFramePr>
          <p:nvPr/>
        </p:nvGraphicFramePr>
        <p:xfrm>
          <a:off x="5524500" y="2667000"/>
          <a:ext cx="3198813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5" imgW="2108200" imgH="419100" progId="Equation.DSMT4">
                  <p:embed/>
                </p:oleObj>
              </mc:Choice>
              <mc:Fallback>
                <p:oleObj name="Equation" r:id="rId5" imgW="21082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2667000"/>
                        <a:ext cx="3198813" cy="6365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5638800" y="3681413"/>
            <a:ext cx="2611438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solidFill>
                  <a:srgbClr val="FF0000"/>
                </a:solidFill>
              </a:rPr>
              <a:t>BS</a:t>
            </a:r>
            <a:r>
              <a:rPr lang="en-US" sz="1800">
                <a:solidFill>
                  <a:srgbClr val="FF0000"/>
                </a:solidFill>
              </a:rPr>
              <a:t>(•) measures the</a:t>
            </a:r>
          </a:p>
          <a:p>
            <a:r>
              <a:rPr lang="en-US" sz="1800">
                <a:solidFill>
                  <a:srgbClr val="FF0000"/>
                </a:solidFill>
              </a:rPr>
              <a:t>Brier Score, which you</a:t>
            </a:r>
          </a:p>
          <a:p>
            <a:r>
              <a:rPr lang="en-US" sz="1800">
                <a:solidFill>
                  <a:srgbClr val="FF0000"/>
                </a:solidFill>
              </a:rPr>
              <a:t>can think of as the </a:t>
            </a:r>
          </a:p>
          <a:p>
            <a:r>
              <a:rPr lang="en-US" sz="1800">
                <a:solidFill>
                  <a:srgbClr val="FF0000"/>
                </a:solidFill>
              </a:rPr>
              <a:t>squared error of a </a:t>
            </a:r>
          </a:p>
          <a:p>
            <a:r>
              <a:rPr lang="en-US" sz="1800">
                <a:solidFill>
                  <a:srgbClr val="FF0000"/>
                </a:solidFill>
              </a:rPr>
              <a:t>probabilistic forecast.</a:t>
            </a:r>
          </a:p>
          <a:p>
            <a:endParaRPr lang="en-US" sz="1800">
              <a:solidFill>
                <a:srgbClr val="FF0000"/>
              </a:solidFill>
            </a:endParaRPr>
          </a:p>
          <a:p>
            <a:r>
              <a:rPr lang="en-US" sz="1800">
                <a:solidFill>
                  <a:srgbClr val="FF0000"/>
                </a:solidFill>
              </a:rPr>
              <a:t>Perfect: </a:t>
            </a:r>
            <a:r>
              <a:rPr lang="en-US" sz="1800" i="1">
                <a:solidFill>
                  <a:srgbClr val="FF0000"/>
                </a:solidFill>
              </a:rPr>
              <a:t>BSS</a:t>
            </a:r>
            <a:r>
              <a:rPr lang="en-US" sz="1800">
                <a:solidFill>
                  <a:srgbClr val="FF0000"/>
                </a:solidFill>
              </a:rPr>
              <a:t> = 1.0</a:t>
            </a:r>
          </a:p>
          <a:p>
            <a:r>
              <a:rPr lang="en-US" sz="1800">
                <a:solidFill>
                  <a:srgbClr val="FF0000"/>
                </a:solidFill>
              </a:rPr>
              <a:t>Climatology: </a:t>
            </a:r>
            <a:r>
              <a:rPr lang="en-US" sz="1800" i="1">
                <a:solidFill>
                  <a:srgbClr val="FF0000"/>
                </a:solidFill>
              </a:rPr>
              <a:t>BSS</a:t>
            </a:r>
            <a:r>
              <a:rPr lang="en-US" sz="1800">
                <a:solidFill>
                  <a:srgbClr val="FF0000"/>
                </a:solidFill>
              </a:rPr>
              <a:t> = 0.0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129031" name="Line 7"/>
          <p:cNvSpPr>
            <a:spLocks noChangeShapeType="1"/>
          </p:cNvSpPr>
          <p:nvPr/>
        </p:nvSpPr>
        <p:spPr bwMode="auto">
          <a:xfrm flipH="1">
            <a:off x="2590800" y="3657600"/>
            <a:ext cx="28956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2" name="Rectangle 8"/>
          <p:cNvSpPr>
            <a:spLocks noChangeArrowheads="1"/>
          </p:cNvSpPr>
          <p:nvPr/>
        </p:nvSpPr>
        <p:spPr bwMode="auto">
          <a:xfrm>
            <a:off x="5257800" y="6553200"/>
            <a:ext cx="377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Ref: Wilks text, </a:t>
            </a:r>
            <a:r>
              <a:rPr lang="en-US" sz="1000" i="1"/>
              <a:t>Statistical Methods in the Atmospheric Sciences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F031F-5820-5C4B-BE79-191DD9DAA68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3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7878"/>
          </a:xfrm>
        </p:spPr>
        <p:txBody>
          <a:bodyPr/>
          <a:lstStyle/>
          <a:p>
            <a:r>
              <a:rPr lang="en-US" dirty="0" smtClean="0"/>
              <a:t>Equitable Threat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90259"/>
              </p:ext>
            </p:extLst>
          </p:nvPr>
        </p:nvGraphicFramePr>
        <p:xfrm>
          <a:off x="1761612" y="2027902"/>
          <a:ext cx="2720260" cy="1905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130"/>
                <a:gridCol w="1360130"/>
              </a:tblGrid>
              <a:tr h="952501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/>
                </a:tc>
              </a:tr>
              <a:tr h="952501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-255567" y="2742312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 &gt;  Threshold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30710" y="2253226"/>
            <a:ext cx="5180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00903" y="1391336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Observed &gt; Threshold?</a:t>
            </a:r>
          </a:p>
          <a:p>
            <a:r>
              <a:rPr lang="en-US" dirty="0" smtClean="0"/>
              <a:t>     YES                    NO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470730"/>
              </p:ext>
            </p:extLst>
          </p:nvPr>
        </p:nvGraphicFramePr>
        <p:xfrm>
          <a:off x="4985978" y="1687870"/>
          <a:ext cx="2910091" cy="2376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Equation" r:id="rId3" imgW="1384300" imgH="1130300" progId="Equation.3">
                  <p:embed/>
                </p:oleObj>
              </mc:Choice>
              <mc:Fallback>
                <p:oleObj name="Equation" r:id="rId3" imgW="1384300" imgH="1130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5978" y="1687870"/>
                        <a:ext cx="2910091" cy="2376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9470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334287"/>
            <a:ext cx="8287924" cy="395128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SUBROUTINE </a:t>
            </a:r>
            <a:r>
              <a:rPr lang="en-US" sz="4800" b="1" dirty="0" err="1" smtClean="0">
                <a:latin typeface="Courier"/>
                <a:cs typeface="Courier"/>
              </a:rPr>
              <a:t>continuous_RPS_calc_ens</a:t>
            </a:r>
            <a:r>
              <a:rPr lang="en-US" sz="4800" b="1" dirty="0" smtClean="0">
                <a:latin typeface="Courier"/>
                <a:cs typeface="Courier"/>
              </a:rPr>
              <a:t> (</a:t>
            </a:r>
            <a:r>
              <a:rPr lang="en-US" sz="4800" b="1" dirty="0" err="1">
                <a:latin typeface="Courier"/>
                <a:cs typeface="Courier"/>
              </a:rPr>
              <a:t>nmembers</a:t>
            </a:r>
            <a:r>
              <a:rPr lang="en-US" sz="4800" b="1" dirty="0" smtClean="0">
                <a:latin typeface="Courier"/>
                <a:cs typeface="Courier"/>
              </a:rPr>
              <a:t>, </a:t>
            </a:r>
            <a:r>
              <a:rPr lang="en-US" sz="4800" b="1" dirty="0" err="1" smtClean="0">
                <a:latin typeface="Courier"/>
                <a:cs typeface="Courier"/>
              </a:rPr>
              <a:t>fcstens</a:t>
            </a:r>
            <a:r>
              <a:rPr lang="en-US" sz="4800" b="1" dirty="0">
                <a:latin typeface="Courier"/>
                <a:cs typeface="Courier"/>
              </a:rPr>
              <a:t>, </a:t>
            </a:r>
            <a:r>
              <a:rPr lang="en-US" sz="4800" b="1" dirty="0" smtClean="0">
                <a:latin typeface="Courier"/>
                <a:cs typeface="Courier"/>
              </a:rPr>
              <a:t> </a:t>
            </a:r>
            <a:r>
              <a:rPr lang="en-US" sz="4800" b="1" dirty="0" err="1" smtClean="0">
                <a:latin typeface="Courier"/>
                <a:cs typeface="Courier"/>
              </a:rPr>
              <a:t>obs</a:t>
            </a:r>
            <a:r>
              <a:rPr lang="en-US" sz="4800" b="1" dirty="0">
                <a:latin typeface="Courier"/>
                <a:cs typeface="Courier"/>
              </a:rPr>
              <a:t>, </a:t>
            </a:r>
            <a:r>
              <a:rPr lang="en-US" sz="4800" b="1" dirty="0" smtClean="0">
                <a:latin typeface="Courier"/>
                <a:cs typeface="Courier"/>
              </a:rPr>
              <a:t>CRPS</a:t>
            </a:r>
            <a:r>
              <a:rPr lang="en-US" sz="4800" b="1" dirty="0">
                <a:latin typeface="Courier"/>
                <a:cs typeface="Courier"/>
              </a:rPr>
              <a:t>)</a:t>
            </a:r>
          </a:p>
          <a:p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INTEGER, INTENT(IN) :: </a:t>
            </a:r>
            <a:r>
              <a:rPr lang="en-US" sz="4800" b="1" dirty="0" err="1">
                <a:latin typeface="Courier"/>
                <a:cs typeface="Courier"/>
              </a:rPr>
              <a:t>nmembers</a:t>
            </a:r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REAL, INTENT(IN) :: </a:t>
            </a:r>
            <a:r>
              <a:rPr lang="en-US" sz="4800" b="1" dirty="0" err="1">
                <a:latin typeface="Courier"/>
                <a:cs typeface="Courier"/>
              </a:rPr>
              <a:t>fcstens</a:t>
            </a:r>
            <a:r>
              <a:rPr lang="en-US" sz="4800" b="1" dirty="0">
                <a:latin typeface="Courier"/>
                <a:cs typeface="Courier"/>
              </a:rPr>
              <a:t>(</a:t>
            </a:r>
            <a:r>
              <a:rPr lang="en-US" sz="4800" b="1" dirty="0" err="1">
                <a:latin typeface="Courier"/>
                <a:cs typeface="Courier"/>
              </a:rPr>
              <a:t>nmembers</a:t>
            </a:r>
            <a:r>
              <a:rPr lang="en-US" sz="4800" b="1" dirty="0">
                <a:latin typeface="Courier"/>
                <a:cs typeface="Courier"/>
              </a:rPr>
              <a:t>), </a:t>
            </a:r>
            <a:r>
              <a:rPr lang="en-US" sz="4800" b="1" dirty="0" err="1">
                <a:latin typeface="Courier"/>
                <a:cs typeface="Courier"/>
              </a:rPr>
              <a:t>obs</a:t>
            </a:r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REAL, INTENT(OUT) :: </a:t>
            </a:r>
            <a:r>
              <a:rPr lang="en-US" sz="4800" b="1" dirty="0" smtClean="0">
                <a:latin typeface="Courier"/>
                <a:cs typeface="Courier"/>
              </a:rPr>
              <a:t>CRPS</a:t>
            </a:r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REAL x(400), </a:t>
            </a:r>
            <a:r>
              <a:rPr lang="en-US" sz="4800" b="1" dirty="0" err="1">
                <a:latin typeface="Courier"/>
                <a:cs typeface="Courier"/>
              </a:rPr>
              <a:t>fcdf</a:t>
            </a:r>
            <a:r>
              <a:rPr lang="en-US" sz="4800" b="1" dirty="0">
                <a:latin typeface="Courier"/>
                <a:cs typeface="Courier"/>
              </a:rPr>
              <a:t>(400), </a:t>
            </a:r>
            <a:r>
              <a:rPr lang="en-US" sz="4800" b="1" dirty="0" err="1">
                <a:latin typeface="Courier"/>
                <a:cs typeface="Courier"/>
              </a:rPr>
              <a:t>vcdf</a:t>
            </a:r>
            <a:r>
              <a:rPr lang="en-US" sz="4800" b="1" dirty="0">
                <a:latin typeface="Courier"/>
                <a:cs typeface="Courier"/>
              </a:rPr>
              <a:t>(</a:t>
            </a:r>
            <a:r>
              <a:rPr lang="en-US" sz="4800" b="1" dirty="0" smtClean="0">
                <a:latin typeface="Courier"/>
                <a:cs typeface="Courier"/>
              </a:rPr>
              <a:t>400)</a:t>
            </a:r>
          </a:p>
          <a:p>
            <a:pPr marL="0" indent="0">
              <a:buNone/>
            </a:pPr>
            <a:endParaRPr lang="en-US" sz="4800" b="1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 smtClean="0">
                <a:latin typeface="Courier"/>
                <a:cs typeface="Courier"/>
              </a:rPr>
              <a:t>! ---- set </a:t>
            </a:r>
            <a:r>
              <a:rPr lang="en-US" sz="4800" b="1" dirty="0">
                <a:latin typeface="Courier"/>
                <a:cs typeface="Courier"/>
              </a:rPr>
              <a:t>up array of </a:t>
            </a:r>
            <a:r>
              <a:rPr lang="en-US" sz="4800" b="1" dirty="0" err="1">
                <a:latin typeface="Courier"/>
                <a:cs typeface="Courier"/>
              </a:rPr>
              <a:t>precip</a:t>
            </a:r>
            <a:r>
              <a:rPr lang="en-US" sz="4800" b="1" dirty="0">
                <a:latin typeface="Courier"/>
                <a:cs typeface="Courier"/>
              </a:rPr>
              <a:t> to </a:t>
            </a:r>
            <a:r>
              <a:rPr lang="en-US" sz="4800" b="1" dirty="0" err="1" smtClean="0">
                <a:latin typeface="Courier"/>
                <a:cs typeface="Courier"/>
              </a:rPr>
              <a:t>calc</a:t>
            </a:r>
            <a:r>
              <a:rPr lang="en-US" sz="4800" b="1" dirty="0" smtClean="0">
                <a:latin typeface="Courier"/>
                <a:cs typeface="Courier"/>
              </a:rPr>
              <a:t> </a:t>
            </a:r>
            <a:r>
              <a:rPr lang="en-US" sz="4800" b="1" dirty="0" err="1">
                <a:latin typeface="Courier"/>
                <a:cs typeface="Courier"/>
              </a:rPr>
              <a:t>cdf</a:t>
            </a:r>
            <a:r>
              <a:rPr lang="en-US" sz="4800" b="1" dirty="0">
                <a:latin typeface="Courier"/>
                <a:cs typeface="Courier"/>
              </a:rPr>
              <a:t> </a:t>
            </a:r>
            <a:r>
              <a:rPr lang="en-US" sz="4800" b="1" dirty="0" smtClean="0">
                <a:latin typeface="Courier"/>
                <a:cs typeface="Courier"/>
              </a:rPr>
              <a:t>at (every 0.5 mm to 200 mm)</a:t>
            </a:r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 smtClean="0">
                <a:latin typeface="Courier"/>
                <a:cs typeface="Courier"/>
              </a:rPr>
              <a:t>DO </a:t>
            </a:r>
            <a:r>
              <a:rPr lang="en-US" sz="4800" b="1" dirty="0" err="1" smtClean="0">
                <a:latin typeface="Courier"/>
                <a:cs typeface="Courier"/>
              </a:rPr>
              <a:t>itemp</a:t>
            </a:r>
            <a:r>
              <a:rPr lang="en-US" sz="4800" b="1" dirty="0" smtClean="0">
                <a:latin typeface="Courier"/>
                <a:cs typeface="Courier"/>
              </a:rPr>
              <a:t>= </a:t>
            </a:r>
            <a:r>
              <a:rPr lang="en-US" sz="4800" b="1" dirty="0">
                <a:latin typeface="Courier"/>
                <a:cs typeface="Courier"/>
              </a:rPr>
              <a:t>1, 400</a:t>
            </a:r>
          </a:p>
          <a:p>
            <a:pPr marL="0" indent="0">
              <a:buNone/>
            </a:pPr>
            <a:r>
              <a:rPr lang="en-US" sz="4800" b="1" dirty="0" smtClean="0">
                <a:latin typeface="Courier"/>
                <a:cs typeface="Courier"/>
              </a:rPr>
              <a:t>    </a:t>
            </a:r>
            <a:r>
              <a:rPr lang="en-US" sz="4800" b="1" dirty="0">
                <a:latin typeface="Courier"/>
                <a:cs typeface="Courier"/>
              </a:rPr>
              <a:t>x(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) = FLOAT(itemp-1)*0.5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END </a:t>
            </a:r>
            <a:r>
              <a:rPr lang="en-US" sz="4800" b="1" dirty="0" smtClean="0">
                <a:latin typeface="Courier"/>
                <a:cs typeface="Courier"/>
              </a:rPr>
              <a:t>DO</a:t>
            </a:r>
          </a:p>
          <a:p>
            <a:pPr marL="0" indent="0">
              <a:buNone/>
            </a:pPr>
            <a:r>
              <a:rPr lang="en-US" sz="4800" b="1" dirty="0" smtClean="0">
                <a:latin typeface="Courier"/>
                <a:cs typeface="Courier"/>
              </a:rPr>
              <a:t>! ---- </a:t>
            </a:r>
            <a:r>
              <a:rPr lang="en-US" sz="4800" b="1" dirty="0" err="1" smtClean="0">
                <a:latin typeface="Courier"/>
                <a:cs typeface="Courier"/>
              </a:rPr>
              <a:t>cdf</a:t>
            </a:r>
            <a:r>
              <a:rPr lang="en-US" sz="4800" b="1" dirty="0" smtClean="0">
                <a:latin typeface="Courier"/>
                <a:cs typeface="Courier"/>
              </a:rPr>
              <a:t> </a:t>
            </a:r>
            <a:r>
              <a:rPr lang="en-US" sz="4800" b="1" dirty="0">
                <a:latin typeface="Courier"/>
                <a:cs typeface="Courier"/>
              </a:rPr>
              <a:t>of observations, step function</a:t>
            </a:r>
          </a:p>
          <a:p>
            <a:pPr marL="0" indent="0">
              <a:buNone/>
            </a:pPr>
            <a:r>
              <a:rPr lang="en-US" sz="4800" b="1" dirty="0" err="1" smtClean="0">
                <a:latin typeface="Courier"/>
                <a:cs typeface="Courier"/>
              </a:rPr>
              <a:t>vcdf</a:t>
            </a:r>
            <a:r>
              <a:rPr lang="en-US" sz="4800" b="1" dirty="0" smtClean="0">
                <a:latin typeface="Courier"/>
                <a:cs typeface="Courier"/>
              </a:rPr>
              <a:t> </a:t>
            </a:r>
            <a:r>
              <a:rPr lang="en-US" sz="4800" b="1" dirty="0">
                <a:latin typeface="Courier"/>
                <a:cs typeface="Courier"/>
              </a:rPr>
              <a:t>= 0.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DO 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 = </a:t>
            </a:r>
            <a:r>
              <a:rPr lang="en-US" sz="4800" b="1" dirty="0" smtClean="0">
                <a:latin typeface="Courier"/>
                <a:cs typeface="Courier"/>
              </a:rPr>
              <a:t>1,400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 </a:t>
            </a:r>
            <a:r>
              <a:rPr lang="en-US" sz="4800" b="1" dirty="0" smtClean="0">
                <a:latin typeface="Courier"/>
                <a:cs typeface="Courier"/>
              </a:rPr>
              <a:t>   </a:t>
            </a:r>
            <a:r>
              <a:rPr lang="en-US" sz="4800" b="1" dirty="0">
                <a:latin typeface="Courier"/>
                <a:cs typeface="Courier"/>
              </a:rPr>
              <a:t>IF (x(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) .</a:t>
            </a:r>
            <a:r>
              <a:rPr lang="en-US" sz="4800" b="1" dirty="0" err="1">
                <a:latin typeface="Courier"/>
                <a:cs typeface="Courier"/>
              </a:rPr>
              <a:t>gt.</a:t>
            </a:r>
            <a:r>
              <a:rPr lang="en-US" sz="4800" b="1" dirty="0">
                <a:latin typeface="Courier"/>
                <a:cs typeface="Courier"/>
              </a:rPr>
              <a:t> </a:t>
            </a:r>
            <a:r>
              <a:rPr lang="en-US" sz="4800" b="1" dirty="0" err="1">
                <a:latin typeface="Courier"/>
                <a:cs typeface="Courier"/>
              </a:rPr>
              <a:t>obs</a:t>
            </a:r>
            <a:r>
              <a:rPr lang="en-US" sz="4800" b="1" dirty="0">
                <a:latin typeface="Courier"/>
                <a:cs typeface="Courier"/>
              </a:rPr>
              <a:t>) </a:t>
            </a:r>
            <a:r>
              <a:rPr lang="en-US" sz="4800" b="1" dirty="0" err="1">
                <a:latin typeface="Courier"/>
                <a:cs typeface="Courier"/>
              </a:rPr>
              <a:t>vcdf</a:t>
            </a:r>
            <a:r>
              <a:rPr lang="en-US" sz="4800" b="1" dirty="0">
                <a:latin typeface="Courier"/>
                <a:cs typeface="Courier"/>
              </a:rPr>
              <a:t>(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) = 1.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END </a:t>
            </a:r>
            <a:r>
              <a:rPr lang="en-US" sz="4800" b="1" dirty="0" smtClean="0">
                <a:latin typeface="Courier"/>
                <a:cs typeface="Courier"/>
              </a:rPr>
              <a:t>DO</a:t>
            </a:r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 smtClean="0">
                <a:latin typeface="Courier"/>
                <a:cs typeface="Courier"/>
              </a:rPr>
              <a:t>! ---- forecast </a:t>
            </a:r>
            <a:r>
              <a:rPr lang="en-US" sz="4800" b="1" dirty="0" err="1">
                <a:latin typeface="Courier"/>
                <a:cs typeface="Courier"/>
              </a:rPr>
              <a:t>cdf</a:t>
            </a:r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 err="1" smtClean="0">
                <a:latin typeface="Courier"/>
                <a:cs typeface="Courier"/>
              </a:rPr>
              <a:t>fcdf</a:t>
            </a:r>
            <a:r>
              <a:rPr lang="en-US" sz="4800" b="1" dirty="0">
                <a:latin typeface="Courier"/>
                <a:cs typeface="Courier"/>
              </a:rPr>
              <a:t>(:) = 0.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DO 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 = 1, 400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  DO </a:t>
            </a:r>
            <a:r>
              <a:rPr lang="en-US" sz="4800" b="1" dirty="0" err="1">
                <a:latin typeface="Courier"/>
                <a:cs typeface="Courier"/>
              </a:rPr>
              <a:t>imem</a:t>
            </a:r>
            <a:r>
              <a:rPr lang="en-US" sz="4800" b="1" dirty="0">
                <a:latin typeface="Courier"/>
                <a:cs typeface="Courier"/>
              </a:rPr>
              <a:t> = 1, </a:t>
            </a:r>
            <a:r>
              <a:rPr lang="en-US" sz="4800" b="1" dirty="0" err="1">
                <a:latin typeface="Courier"/>
                <a:cs typeface="Courier"/>
              </a:rPr>
              <a:t>nmembers</a:t>
            </a:r>
            <a:endParaRPr lang="en-US" sz="4800" b="1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4800" b="1" dirty="0" smtClean="0">
                <a:latin typeface="Courier"/>
                <a:cs typeface="Courier"/>
              </a:rPr>
              <a:t>   </a:t>
            </a:r>
            <a:r>
              <a:rPr lang="en-US" sz="4800" b="1" dirty="0">
                <a:latin typeface="Courier"/>
                <a:cs typeface="Courier"/>
              </a:rPr>
              <a:t>IF (x(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) .</a:t>
            </a:r>
            <a:r>
              <a:rPr lang="en-US" sz="4800" b="1" dirty="0" err="1">
                <a:latin typeface="Courier"/>
                <a:cs typeface="Courier"/>
              </a:rPr>
              <a:t>gt.</a:t>
            </a:r>
            <a:r>
              <a:rPr lang="en-US" sz="4800" b="1" dirty="0">
                <a:latin typeface="Courier"/>
                <a:cs typeface="Courier"/>
              </a:rPr>
              <a:t> </a:t>
            </a:r>
            <a:r>
              <a:rPr lang="en-US" sz="4800" b="1" dirty="0" err="1">
                <a:latin typeface="Courier"/>
                <a:cs typeface="Courier"/>
              </a:rPr>
              <a:t>fcstens</a:t>
            </a:r>
            <a:r>
              <a:rPr lang="en-US" sz="4800" b="1" dirty="0">
                <a:latin typeface="Courier"/>
                <a:cs typeface="Courier"/>
              </a:rPr>
              <a:t>(</a:t>
            </a:r>
            <a:r>
              <a:rPr lang="en-US" sz="4800" b="1" dirty="0" err="1">
                <a:latin typeface="Courier"/>
                <a:cs typeface="Courier"/>
              </a:rPr>
              <a:t>imem</a:t>
            </a:r>
            <a:r>
              <a:rPr lang="en-US" sz="4800" b="1" dirty="0">
                <a:latin typeface="Courier"/>
                <a:cs typeface="Courier"/>
              </a:rPr>
              <a:t>)) </a:t>
            </a:r>
            <a:r>
              <a:rPr lang="en-US" sz="4800" b="1" dirty="0" err="1">
                <a:latin typeface="Courier"/>
                <a:cs typeface="Courier"/>
              </a:rPr>
              <a:t>fcdf</a:t>
            </a:r>
            <a:r>
              <a:rPr lang="en-US" sz="4800" b="1" dirty="0">
                <a:latin typeface="Courier"/>
                <a:cs typeface="Courier"/>
              </a:rPr>
              <a:t>(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) = </a:t>
            </a:r>
            <a:r>
              <a:rPr lang="en-US" sz="4800" b="1" dirty="0" err="1">
                <a:latin typeface="Courier"/>
                <a:cs typeface="Courier"/>
              </a:rPr>
              <a:t>fcdf</a:t>
            </a:r>
            <a:r>
              <a:rPr lang="en-US" sz="4800" b="1" dirty="0">
                <a:latin typeface="Courier"/>
                <a:cs typeface="Courier"/>
              </a:rPr>
              <a:t>(</a:t>
            </a:r>
            <a:r>
              <a:rPr lang="en-US" sz="4800" b="1" dirty="0" err="1">
                <a:latin typeface="Courier"/>
                <a:cs typeface="Courier"/>
              </a:rPr>
              <a:t>itemp</a:t>
            </a:r>
            <a:r>
              <a:rPr lang="en-US" sz="4800" b="1" dirty="0">
                <a:latin typeface="Courier"/>
                <a:cs typeface="Courier"/>
              </a:rPr>
              <a:t>) + &amp;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      1./FLOAT(</a:t>
            </a:r>
            <a:r>
              <a:rPr lang="en-US" sz="4800" b="1" dirty="0" err="1">
                <a:latin typeface="Courier"/>
                <a:cs typeface="Courier"/>
              </a:rPr>
              <a:t>nmembers</a:t>
            </a:r>
            <a:r>
              <a:rPr lang="en-US" sz="4800" b="1" dirty="0">
                <a:latin typeface="Courier"/>
                <a:cs typeface="Courier"/>
              </a:rPr>
              <a:t>)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  END DO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  <a:cs typeface="Courier"/>
              </a:rPr>
              <a:t>END DO 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</a:rPr>
              <a:t>! </a:t>
            </a:r>
            <a:r>
              <a:rPr lang="en-US" sz="4800" b="1" dirty="0" smtClean="0">
                <a:latin typeface="Courier"/>
              </a:rPr>
              <a:t>---- calculate CRPS</a:t>
            </a:r>
            <a:endParaRPr lang="en-US" sz="4800" b="1" dirty="0">
              <a:latin typeface="Courier"/>
            </a:endParaRPr>
          </a:p>
          <a:p>
            <a:pPr marL="0" indent="0">
              <a:buNone/>
            </a:pPr>
            <a:r>
              <a:rPr lang="en-US" sz="4800" b="1" dirty="0">
                <a:latin typeface="Courier"/>
              </a:rPr>
              <a:t>CRPS = 0.0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</a:rPr>
              <a:t>DO </a:t>
            </a:r>
            <a:r>
              <a:rPr lang="en-US" sz="4800" b="1" dirty="0" err="1">
                <a:latin typeface="Courier"/>
              </a:rPr>
              <a:t>itemp</a:t>
            </a:r>
            <a:r>
              <a:rPr lang="en-US" sz="4800" b="1" dirty="0">
                <a:latin typeface="Courier"/>
              </a:rPr>
              <a:t> = 1,400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</a:rPr>
              <a:t>  CRPS = CRPS + 0.5*(</a:t>
            </a:r>
            <a:r>
              <a:rPr lang="en-US" sz="4800" b="1" dirty="0" err="1">
                <a:latin typeface="Courier"/>
              </a:rPr>
              <a:t>fcdf</a:t>
            </a:r>
            <a:r>
              <a:rPr lang="en-US" sz="4800" b="1" dirty="0">
                <a:latin typeface="Courier"/>
              </a:rPr>
              <a:t>(</a:t>
            </a:r>
            <a:r>
              <a:rPr lang="en-US" sz="4800" b="1" dirty="0" err="1">
                <a:latin typeface="Courier"/>
              </a:rPr>
              <a:t>itemp</a:t>
            </a:r>
            <a:r>
              <a:rPr lang="en-US" sz="4800" b="1" dirty="0">
                <a:latin typeface="Courier"/>
              </a:rPr>
              <a:t>)-</a:t>
            </a:r>
            <a:r>
              <a:rPr lang="en-US" sz="4800" b="1" dirty="0" err="1">
                <a:latin typeface="Courier"/>
              </a:rPr>
              <a:t>vcdf</a:t>
            </a:r>
            <a:r>
              <a:rPr lang="en-US" sz="4800" b="1" dirty="0">
                <a:latin typeface="Courier"/>
              </a:rPr>
              <a:t>(</a:t>
            </a:r>
            <a:r>
              <a:rPr lang="en-US" sz="4800" b="1" dirty="0" err="1">
                <a:latin typeface="Courier"/>
              </a:rPr>
              <a:t>itemp</a:t>
            </a:r>
            <a:r>
              <a:rPr lang="en-US" sz="4800" b="1" dirty="0">
                <a:latin typeface="Courier"/>
              </a:rPr>
              <a:t>))**2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</a:rPr>
              <a:t>END </a:t>
            </a:r>
            <a:r>
              <a:rPr lang="en-US" sz="4800" b="1" dirty="0" smtClean="0">
                <a:latin typeface="Courier"/>
              </a:rPr>
              <a:t>DO</a:t>
            </a:r>
            <a:endParaRPr lang="en-US" sz="4800" b="1" dirty="0">
              <a:latin typeface="Courier"/>
            </a:endParaRPr>
          </a:p>
          <a:p>
            <a:pPr marL="0" indent="0">
              <a:buNone/>
            </a:pPr>
            <a:r>
              <a:rPr lang="en-US" sz="4800" b="1" dirty="0">
                <a:latin typeface="Courier"/>
              </a:rPr>
              <a:t>RETURN</a:t>
            </a:r>
          </a:p>
          <a:p>
            <a:pPr marL="0" indent="0">
              <a:buNone/>
            </a:pPr>
            <a:r>
              <a:rPr lang="en-US" sz="4800" b="1" dirty="0">
                <a:latin typeface="Courier"/>
              </a:rPr>
              <a:t>END SUBROUTINE </a:t>
            </a:r>
            <a:r>
              <a:rPr lang="en-US" sz="4800" b="1" dirty="0" err="1">
                <a:latin typeface="Courier"/>
              </a:rPr>
              <a:t>continuous_RPS_calc_ens</a:t>
            </a:r>
            <a:endParaRPr lang="en-US" sz="4800" b="1" dirty="0">
              <a:latin typeface="Courier"/>
            </a:endParaRPr>
          </a:p>
          <a:p>
            <a:endParaRPr lang="en-US" dirty="0"/>
          </a:p>
          <a:p>
            <a:endParaRPr lang="en-US" dirty="0">
              <a:latin typeface="Courier"/>
              <a:cs typeface="Couri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improvements due to the EnKF?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 following comparisons of NCEP and EnKF, there are several differences: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Version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of GFS </a:t>
            </a:r>
            <a:r>
              <a:rPr lang="en-US" dirty="0" smtClean="0"/>
              <a:t>used.  T254 EnKF uses the latest (9.01), operational T190 ensemble older version (version 8.0).</a:t>
            </a:r>
          </a:p>
          <a:p>
            <a:pPr lvl="1"/>
            <a:r>
              <a:rPr lang="en-US" dirty="0" smtClean="0"/>
              <a:t>Model </a:t>
            </a:r>
            <a:r>
              <a:rPr lang="en-US" dirty="0" smtClean="0">
                <a:solidFill>
                  <a:srgbClr val="FF0000"/>
                </a:solidFill>
              </a:rPr>
              <a:t>resolution</a:t>
            </a:r>
            <a:r>
              <a:rPr lang="en-US" dirty="0" smtClean="0"/>
              <a:t> (T254L64 for EnKF, T190L28 for NCEP ensemble).</a:t>
            </a:r>
          </a:p>
          <a:p>
            <a:pPr lvl="1"/>
            <a:r>
              <a:rPr lang="en-US" dirty="0" smtClean="0"/>
              <a:t>Different </a:t>
            </a:r>
            <a:r>
              <a:rPr lang="en-US" dirty="0" smtClean="0">
                <a:solidFill>
                  <a:srgbClr val="FF0000"/>
                </a:solidFill>
              </a:rPr>
              <a:t>control analysis</a:t>
            </a:r>
            <a:r>
              <a:rPr lang="en-US" dirty="0" smtClean="0"/>
              <a:t> around which perturbed initial conditions are centered.  GSI for NCEP, EnKF mean for EnKF.</a:t>
            </a:r>
          </a:p>
          <a:p>
            <a:pPr lvl="1"/>
            <a:r>
              <a:rPr lang="en-US" dirty="0" smtClean="0"/>
              <a:t>Different structures of the </a:t>
            </a:r>
            <a:r>
              <a:rPr lang="en-US" dirty="0" smtClean="0">
                <a:solidFill>
                  <a:srgbClr val="FF0000"/>
                </a:solidFill>
              </a:rPr>
              <a:t>perturbed initial conditions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don’t know </a:t>
            </a:r>
            <a:r>
              <a:rPr lang="en-US" dirty="0" smtClean="0"/>
              <a:t>yet for sure which </a:t>
            </a:r>
            <a:r>
              <a:rPr lang="en-US" dirty="0" smtClean="0"/>
              <a:t>provides the greatest benefit; </a:t>
            </a:r>
            <a:r>
              <a:rPr lang="en-US" dirty="0" smtClean="0"/>
              <a:t>some results suggest EnKF mean may provide substantial benefit, others suggest GFS changes more important than data assimilation (next 2 slides).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0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03" y="127155"/>
            <a:ext cx="8914581" cy="476736"/>
          </a:xfrm>
        </p:spPr>
        <p:txBody>
          <a:bodyPr>
            <a:noAutofit/>
          </a:bodyPr>
          <a:lstStyle/>
          <a:p>
            <a:r>
              <a:rPr lang="en-US" sz="3200" dirty="0" smtClean="0"/>
              <a:t>72-h (deterministic) wind errors vs. ECMWF analysis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 descr="dlmer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94" y="603890"/>
            <a:ext cx="7771946" cy="5440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0194" y="5536420"/>
            <a:ext cx="7184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Same version of GFS used in each deterministic forecast (T574L64).  If ECMWF analysis can be regarded as truth, hybrid and EnKF are consistently much lower RMS than GSI.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792186" y="3114969"/>
            <a:ext cx="2453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c/o Jeff Whitaker &amp; Daryl Kleist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28612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181"/>
          </a:xfrm>
        </p:spPr>
        <p:txBody>
          <a:bodyPr>
            <a:noAutofit/>
          </a:bodyPr>
          <a:lstStyle/>
          <a:p>
            <a:r>
              <a:rPr lang="en-US" sz="3200" dirty="0" smtClean="0"/>
              <a:t>Threat scores of T574 deterministic forecasts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485AD-97C3-C04C-97EB-225D724CCE39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" y="909819"/>
            <a:ext cx="4295909" cy="5948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3749" y="1165707"/>
            <a:ext cx="4265373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these day+1 forecasts (similar results</a:t>
            </a:r>
          </a:p>
          <a:p>
            <a:r>
              <a:rPr lang="en-US" dirty="0" smtClean="0"/>
              <a:t>for days +3 and +5), we examine ETS and</a:t>
            </a:r>
          </a:p>
          <a:p>
            <a:r>
              <a:rPr lang="en-US" dirty="0" smtClean="0"/>
              <a:t>BIA for control runs with various data </a:t>
            </a:r>
          </a:p>
          <a:p>
            <a:r>
              <a:rPr lang="en-US" dirty="0" smtClean="0"/>
              <a:t>assimilation systems using the </a:t>
            </a:r>
            <a:r>
              <a:rPr lang="en-US" dirty="0" err="1" smtClean="0"/>
              <a:t>lastest</a:t>
            </a:r>
            <a:endParaRPr lang="en-US" dirty="0" smtClean="0"/>
          </a:p>
          <a:p>
            <a:r>
              <a:rPr lang="en-US" dirty="0" smtClean="0"/>
              <a:t>GFS model.  The GSI used a T574 forecast</a:t>
            </a:r>
          </a:p>
          <a:p>
            <a:r>
              <a:rPr lang="en-US" dirty="0" smtClean="0"/>
              <a:t>model and the operational GSI assimilation</a:t>
            </a:r>
          </a:p>
          <a:p>
            <a:r>
              <a:rPr lang="en-US" dirty="0" smtClean="0"/>
              <a:t>system.  The EnKF took the mean analysis</a:t>
            </a:r>
          </a:p>
          <a:p>
            <a:r>
              <a:rPr lang="en-US" dirty="0" smtClean="0"/>
              <a:t>from the T254 EnKF system and initialized</a:t>
            </a:r>
          </a:p>
          <a:p>
            <a:r>
              <a:rPr lang="en-US" dirty="0" smtClean="0"/>
              <a:t>T574 control forecasts.  The hybrid used</a:t>
            </a:r>
          </a:p>
          <a:p>
            <a:r>
              <a:rPr lang="en-US" dirty="0" smtClean="0"/>
              <a:t>the T254 EnKF forecasts in the T574 GSI</a:t>
            </a:r>
          </a:p>
          <a:p>
            <a:r>
              <a:rPr lang="en-US" dirty="0" smtClean="0"/>
              <a:t>hybrid system.  Forecasts here are from</a:t>
            </a:r>
          </a:p>
          <a:p>
            <a:r>
              <a:rPr lang="en-US" dirty="0" smtClean="0"/>
              <a:t>July through mid-September 2010.</a:t>
            </a:r>
          </a:p>
          <a:p>
            <a:endParaRPr lang="en-US" dirty="0"/>
          </a:p>
          <a:p>
            <a:r>
              <a:rPr lang="en-US" dirty="0" smtClean="0"/>
              <a:t>There appears to be little difference in</a:t>
            </a:r>
          </a:p>
          <a:p>
            <a:r>
              <a:rPr lang="en-US" dirty="0" smtClean="0"/>
              <a:t>threat scores.  We do not yet have a</a:t>
            </a:r>
          </a:p>
          <a:p>
            <a:r>
              <a:rPr lang="en-US" dirty="0" smtClean="0"/>
              <a:t>parallel run of the full ensemble system</a:t>
            </a:r>
          </a:p>
          <a:p>
            <a:r>
              <a:rPr lang="en-US" dirty="0" smtClean="0"/>
              <a:t>(a T254 GSI+ETR with the same version</a:t>
            </a:r>
          </a:p>
          <a:p>
            <a:r>
              <a:rPr lang="en-US" dirty="0" smtClean="0"/>
              <a:t>of the GFS) to compare ensemble products.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30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4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ensemble systems</a:t>
            </a:r>
            <a:br>
              <a:rPr lang="en-US" dirty="0" smtClean="0"/>
            </a:br>
            <a:r>
              <a:rPr lang="en-US" dirty="0" smtClean="0"/>
              <a:t>(via TIGGE)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624" y="2387548"/>
            <a:ext cx="8229600" cy="3618323"/>
          </a:xfrm>
        </p:spPr>
        <p:txBody>
          <a:bodyPr/>
          <a:lstStyle/>
          <a:p>
            <a:r>
              <a:rPr lang="en-US" dirty="0" smtClean="0"/>
              <a:t>NCEP operational, 20 members, T190L28</a:t>
            </a:r>
            <a:r>
              <a:rPr lang="en-US" dirty="0" smtClean="0"/>
              <a:t>. </a:t>
            </a:r>
            <a:r>
              <a:rPr lang="en-US" dirty="0"/>
              <a:t> </a:t>
            </a:r>
            <a:r>
              <a:rPr lang="en-US" dirty="0" smtClean="0"/>
              <a:t>Uses older version of GFS</a:t>
            </a:r>
            <a:endParaRPr lang="en-US" dirty="0" smtClean="0"/>
          </a:p>
          <a:p>
            <a:r>
              <a:rPr lang="en-US" dirty="0" smtClean="0"/>
              <a:t>ECMWF operational, first 20 members, T639L80</a:t>
            </a:r>
          </a:p>
          <a:p>
            <a:r>
              <a:rPr lang="en-US" dirty="0" smtClean="0"/>
              <a:t>UK Met Office, 20 members</a:t>
            </a:r>
          </a:p>
          <a:p>
            <a:r>
              <a:rPr lang="en-US" dirty="0" smtClean="0"/>
              <a:t>CMC, 20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1273E-CA7F-2540-A9BE-987BB297E6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6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2945</TotalTime>
  <Words>2469</Words>
  <Application>Microsoft Macintosh PowerPoint</Application>
  <PresentationFormat>On-screen Show (4:3)</PresentationFormat>
  <Paragraphs>379</Paragraphs>
  <Slides>53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Equation</vt:lpstr>
      <vt:lpstr>Comparison of GFS/EnKF ensemble precipitation forecasts for Jul-Oct 2010 over CONUS relative to NCEP, ECMWF, UKMO, and CMC operational ensembles </vt:lpstr>
      <vt:lpstr>Main points </vt:lpstr>
      <vt:lpstr>One teaser: improved probabilistic skill scores</vt:lpstr>
      <vt:lpstr>Precipitation verification</vt:lpstr>
      <vt:lpstr>GFS/EnKF configuration</vt:lpstr>
      <vt:lpstr>Are improvements due to the EnKF?</vt:lpstr>
      <vt:lpstr>72-h (deterministic) wind errors vs. ECMWF analysis</vt:lpstr>
      <vt:lpstr>Threat scores of T574 deterministic forecasts</vt:lpstr>
      <vt:lpstr>Other ensemble systems (via TIGGE)</vt:lpstr>
      <vt:lpstr>Verification techniques</vt:lpstr>
      <vt:lpstr>Results</vt:lpstr>
      <vt:lpstr>Brier skill scores</vt:lpstr>
      <vt:lpstr>1-mm reliability, day +1 </vt:lpstr>
      <vt:lpstr>10-mm reliability, day +1 </vt:lpstr>
      <vt:lpstr>10-mm reliability, day +3 </vt:lpstr>
      <vt:lpstr>Sharpness of the  probabilistic  precip. forecasts, day +1</vt:lpstr>
      <vt:lpstr>Sharpness of the  probabilistic  precip. forecasts, day +3</vt:lpstr>
      <vt:lpstr>Sharpness of the  probabilistic  precip. forecasts, day +5</vt:lpstr>
      <vt:lpstr>Continuous ranked probability scores</vt:lpstr>
      <vt:lpstr>Continuous ranked probability scores</vt:lpstr>
      <vt:lpstr>Continuous ranked probability scores</vt:lpstr>
      <vt:lpstr>Comparison w. Yuejian Zhu’s time series</vt:lpstr>
      <vt:lpstr>Equitable  Threat Score  and Bias</vt:lpstr>
      <vt:lpstr>ETS of single member forecast</vt:lpstr>
      <vt:lpstr>PowerPoint Presentation</vt:lpstr>
      <vt:lpstr>Equitable  Threat Score  and Bias</vt:lpstr>
      <vt:lpstr>ETS as a function of lead time</vt:lpstr>
      <vt:lpstr>ETS as a function of  lead time, single member of ensemble.</vt:lpstr>
      <vt:lpstr>Case study: Extreme rainfall from remnants of TS Nicole, 29-30 September 2010 </vt:lpstr>
      <vt:lpstr>Probability and ensemble mean, GFS/EnKF</vt:lpstr>
      <vt:lpstr>Probability and ensemble mean, NCEP opnl</vt:lpstr>
      <vt:lpstr>Probability and ensemble mean, GFS/EnKF, degraded to 1-degree grid of operational</vt:lpstr>
      <vt:lpstr>Probability and ensemble mean, GFS/EnKF</vt:lpstr>
      <vt:lpstr>Representative day-1 forecast of 1-mm probabilities from NCEP, ECMWF, EnKF</vt:lpstr>
      <vt:lpstr>Representative day-1 forecast of 1-mm probabilities from NCEP, ECMWF, EnKF</vt:lpstr>
      <vt:lpstr>Representative day-1 forecast of 1-mm probabilities from NCEP, ECMWF, EnKF</vt:lpstr>
      <vt:lpstr>Representative day-1 forecast of 10-mm probabilities from NCEP, ECMWF, EnKF</vt:lpstr>
      <vt:lpstr>Representative day-1 forecast of 10-mm probabilities from NCEP, ECMWF, EnKF</vt:lpstr>
      <vt:lpstr>Conclusions</vt:lpstr>
      <vt:lpstr>Verification details</vt:lpstr>
      <vt:lpstr>Cumulative distribution function (CDF); used in CRPS</vt:lpstr>
      <vt:lpstr>Continuous Ranked Probability Score</vt:lpstr>
      <vt:lpstr>Continuous Ranked Probability Score</vt:lpstr>
      <vt:lpstr>Brier score and skill score</vt:lpstr>
      <vt:lpstr>Calculation of climatological probabilities for BSS reference</vt:lpstr>
      <vt:lpstr>PowerPoint Presentation</vt:lpstr>
      <vt:lpstr>PowerPoint Presentation</vt:lpstr>
      <vt:lpstr>Reliability diagrams</vt:lpstr>
      <vt:lpstr>Reliability diagrams</vt:lpstr>
      <vt:lpstr>Reliability diagrams</vt:lpstr>
      <vt:lpstr>Reliability diagrams</vt:lpstr>
      <vt:lpstr>Equitable Threat Score</vt:lpstr>
      <vt:lpstr>PowerPoint Presentation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highlights of improved precip forecasts from EnKF</dc:title>
  <dc:creator>Tom Hamill</dc:creator>
  <cp:lastModifiedBy>Tom Hamill</cp:lastModifiedBy>
  <cp:revision>48</cp:revision>
  <cp:lastPrinted>2011-03-09T18:44:34Z</cp:lastPrinted>
  <dcterms:created xsi:type="dcterms:W3CDTF">2011-03-01T17:38:50Z</dcterms:created>
  <dcterms:modified xsi:type="dcterms:W3CDTF">2011-03-18T14:57:49Z</dcterms:modified>
</cp:coreProperties>
</file>