
<file path=[Content_Types].xml><?xml version="1.0" encoding="utf-8"?>
<Types xmlns="http://schemas.openxmlformats.org/package/2006/content-types">
  <Default Extension="xml" ContentType="application/xml"/>
  <Default Extension="png" ContentType="image/png"/>
  <Default Extension="gif" ContentType="image/gif"/>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handoutMasterIdLst>
    <p:handoutMasterId r:id="rId46"/>
  </p:handoutMasterIdLst>
  <p:sldIdLst>
    <p:sldId id="406" r:id="rId2"/>
    <p:sldId id="423" r:id="rId3"/>
    <p:sldId id="424" r:id="rId4"/>
    <p:sldId id="396" r:id="rId5"/>
    <p:sldId id="345" r:id="rId6"/>
    <p:sldId id="411" r:id="rId7"/>
    <p:sldId id="412" r:id="rId8"/>
    <p:sldId id="413" r:id="rId9"/>
    <p:sldId id="414" r:id="rId10"/>
    <p:sldId id="400" r:id="rId11"/>
    <p:sldId id="388" r:id="rId12"/>
    <p:sldId id="443" r:id="rId13"/>
    <p:sldId id="441" r:id="rId14"/>
    <p:sldId id="442" r:id="rId15"/>
    <p:sldId id="261" r:id="rId16"/>
    <p:sldId id="287" r:id="rId17"/>
    <p:sldId id="294" r:id="rId18"/>
    <p:sldId id="286" r:id="rId19"/>
    <p:sldId id="361" r:id="rId20"/>
    <p:sldId id="432" r:id="rId21"/>
    <p:sldId id="433" r:id="rId22"/>
    <p:sldId id="434" r:id="rId23"/>
    <p:sldId id="415" r:id="rId24"/>
    <p:sldId id="416" r:id="rId25"/>
    <p:sldId id="419" r:id="rId26"/>
    <p:sldId id="421" r:id="rId27"/>
    <p:sldId id="435" r:id="rId28"/>
    <p:sldId id="436" r:id="rId29"/>
    <p:sldId id="390" r:id="rId30"/>
    <p:sldId id="391" r:id="rId31"/>
    <p:sldId id="393" r:id="rId32"/>
    <p:sldId id="408" r:id="rId33"/>
    <p:sldId id="431" r:id="rId34"/>
    <p:sldId id="437" r:id="rId35"/>
    <p:sldId id="427" r:id="rId36"/>
    <p:sldId id="386" r:id="rId37"/>
    <p:sldId id="401" r:id="rId38"/>
    <p:sldId id="438" r:id="rId39"/>
    <p:sldId id="439" r:id="rId40"/>
    <p:sldId id="440" r:id="rId41"/>
    <p:sldId id="394" r:id="rId42"/>
    <p:sldId id="397" r:id="rId43"/>
    <p:sldId id="425"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533"/>
    <p:restoredTop sz="99729" autoAdjust="0"/>
  </p:normalViewPr>
  <p:slideViewPr>
    <p:cSldViewPr snapToGrid="0" snapToObjects="1">
      <p:cViewPr varScale="1">
        <p:scale>
          <a:sx n="137" d="100"/>
          <a:sy n="137" d="100"/>
        </p:scale>
        <p:origin x="184" y="21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BA99FA3-35F2-D44A-9238-1D020AB3941E}" type="datetimeFigureOut">
              <a:rPr lang="en-US" smtClean="0"/>
              <a:t>5/5/17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3246D6C-A654-ED4E-94EE-3787AB9A361C}" type="slidenum">
              <a:rPr lang="en-US" smtClean="0"/>
              <a:t>‹#›</a:t>
            </a:fld>
            <a:endParaRPr lang="en-US"/>
          </a:p>
        </p:txBody>
      </p:sp>
    </p:spTree>
    <p:extLst>
      <p:ext uri="{BB962C8B-B14F-4D97-AF65-F5344CB8AC3E}">
        <p14:creationId xmlns:p14="http://schemas.microsoft.com/office/powerpoint/2010/main" val="407179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9F5251-CF92-5D49-8C82-631D40F9339E}" type="datetimeFigureOut">
              <a:rPr lang="en-US" smtClean="0"/>
              <a:t>5/5/17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EE5078-FC28-5240-8124-582629073033}" type="slidenum">
              <a:rPr lang="en-US" smtClean="0"/>
              <a:t>‹#›</a:t>
            </a:fld>
            <a:endParaRPr lang="en-US"/>
          </a:p>
        </p:txBody>
      </p:sp>
    </p:spTree>
    <p:extLst>
      <p:ext uri="{BB962C8B-B14F-4D97-AF65-F5344CB8AC3E}">
        <p14:creationId xmlns:p14="http://schemas.microsoft.com/office/powerpoint/2010/main" val="25752219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ED561A-6DC6-5243-8B7B-3D86899CB6FB}" type="datetime1">
              <a:rPr lang="en-US" smtClean="0"/>
              <a:t>5/5/17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F195F-BCCF-E348-A971-9D4E219A5191}" type="slidenum">
              <a:rPr lang="en-US" smtClean="0"/>
              <a:t>‹#›</a:t>
            </a:fld>
            <a:endParaRPr lang="en-US"/>
          </a:p>
        </p:txBody>
      </p:sp>
    </p:spTree>
    <p:extLst>
      <p:ext uri="{BB962C8B-B14F-4D97-AF65-F5344CB8AC3E}">
        <p14:creationId xmlns:p14="http://schemas.microsoft.com/office/powerpoint/2010/main" val="3528033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7C71C7-6912-0E4F-9C52-BA1F450A1841}" type="datetime1">
              <a:rPr lang="en-US" smtClean="0"/>
              <a:t>5/5/17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F195F-BCCF-E348-A971-9D4E219A5191}" type="slidenum">
              <a:rPr lang="en-US" smtClean="0"/>
              <a:t>‹#›</a:t>
            </a:fld>
            <a:endParaRPr lang="en-US"/>
          </a:p>
        </p:txBody>
      </p:sp>
    </p:spTree>
    <p:extLst>
      <p:ext uri="{BB962C8B-B14F-4D97-AF65-F5344CB8AC3E}">
        <p14:creationId xmlns:p14="http://schemas.microsoft.com/office/powerpoint/2010/main" val="2672097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387885-0EDC-2346-9697-F4E7B8A4741E}" type="datetime1">
              <a:rPr lang="en-US" smtClean="0"/>
              <a:t>5/5/17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F195F-BCCF-E348-A971-9D4E219A5191}" type="slidenum">
              <a:rPr lang="en-US" smtClean="0"/>
              <a:t>‹#›</a:t>
            </a:fld>
            <a:endParaRPr lang="en-US"/>
          </a:p>
        </p:txBody>
      </p:sp>
    </p:spTree>
    <p:extLst>
      <p:ext uri="{BB962C8B-B14F-4D97-AF65-F5344CB8AC3E}">
        <p14:creationId xmlns:p14="http://schemas.microsoft.com/office/powerpoint/2010/main" val="3366363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045771-5B08-5941-86CC-A839F30A5008}" type="datetime1">
              <a:rPr lang="en-US" smtClean="0"/>
              <a:t>5/5/17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F195F-BCCF-E348-A971-9D4E219A5191}" type="slidenum">
              <a:rPr lang="en-US" smtClean="0"/>
              <a:t>‹#›</a:t>
            </a:fld>
            <a:endParaRPr lang="en-US"/>
          </a:p>
        </p:txBody>
      </p:sp>
    </p:spTree>
    <p:extLst>
      <p:ext uri="{BB962C8B-B14F-4D97-AF65-F5344CB8AC3E}">
        <p14:creationId xmlns:p14="http://schemas.microsoft.com/office/powerpoint/2010/main" val="3435568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65E8F5-E2AF-D042-807D-0E4F065022BB}" type="datetime1">
              <a:rPr lang="en-US" smtClean="0"/>
              <a:t>5/5/17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F195F-BCCF-E348-A971-9D4E219A5191}" type="slidenum">
              <a:rPr lang="en-US" smtClean="0"/>
              <a:t>‹#›</a:t>
            </a:fld>
            <a:endParaRPr lang="en-US"/>
          </a:p>
        </p:txBody>
      </p:sp>
    </p:spTree>
    <p:extLst>
      <p:ext uri="{BB962C8B-B14F-4D97-AF65-F5344CB8AC3E}">
        <p14:creationId xmlns:p14="http://schemas.microsoft.com/office/powerpoint/2010/main" val="400518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401D6D-CA11-2B44-A77B-1B10679B3A74}" type="datetime1">
              <a:rPr lang="en-US" smtClean="0"/>
              <a:t>5/5/17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1F195F-BCCF-E348-A971-9D4E219A5191}" type="slidenum">
              <a:rPr lang="en-US" smtClean="0"/>
              <a:t>‹#›</a:t>
            </a:fld>
            <a:endParaRPr lang="en-US"/>
          </a:p>
        </p:txBody>
      </p:sp>
    </p:spTree>
    <p:extLst>
      <p:ext uri="{BB962C8B-B14F-4D97-AF65-F5344CB8AC3E}">
        <p14:creationId xmlns:p14="http://schemas.microsoft.com/office/powerpoint/2010/main" val="343799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08E455-415E-794E-B34B-696BD2AF593A}" type="datetime1">
              <a:rPr lang="en-US" smtClean="0"/>
              <a:t>5/5/17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1F195F-BCCF-E348-A971-9D4E219A5191}" type="slidenum">
              <a:rPr lang="en-US" smtClean="0"/>
              <a:t>‹#›</a:t>
            </a:fld>
            <a:endParaRPr lang="en-US"/>
          </a:p>
        </p:txBody>
      </p:sp>
    </p:spTree>
    <p:extLst>
      <p:ext uri="{BB962C8B-B14F-4D97-AF65-F5344CB8AC3E}">
        <p14:creationId xmlns:p14="http://schemas.microsoft.com/office/powerpoint/2010/main" val="1185548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A806AB-DE2D-164B-BB89-5B7D1462C659}" type="datetime1">
              <a:rPr lang="en-US" smtClean="0"/>
              <a:t>5/5/17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1F195F-BCCF-E348-A971-9D4E219A5191}" type="slidenum">
              <a:rPr lang="en-US" smtClean="0"/>
              <a:t>‹#›</a:t>
            </a:fld>
            <a:endParaRPr lang="en-US"/>
          </a:p>
        </p:txBody>
      </p:sp>
    </p:spTree>
    <p:extLst>
      <p:ext uri="{BB962C8B-B14F-4D97-AF65-F5344CB8AC3E}">
        <p14:creationId xmlns:p14="http://schemas.microsoft.com/office/powerpoint/2010/main" val="2508146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612761-3977-B841-9994-723E15FCED4D}" type="datetime1">
              <a:rPr lang="en-US" smtClean="0"/>
              <a:t>5/5/17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1F195F-BCCF-E348-A971-9D4E219A5191}" type="slidenum">
              <a:rPr lang="en-US" smtClean="0"/>
              <a:t>‹#›</a:t>
            </a:fld>
            <a:endParaRPr lang="en-US"/>
          </a:p>
        </p:txBody>
      </p:sp>
    </p:spTree>
    <p:extLst>
      <p:ext uri="{BB962C8B-B14F-4D97-AF65-F5344CB8AC3E}">
        <p14:creationId xmlns:p14="http://schemas.microsoft.com/office/powerpoint/2010/main" val="2034102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FE0252-3FB8-AD45-8413-5D5910E94039}" type="datetime1">
              <a:rPr lang="en-US" smtClean="0"/>
              <a:t>5/5/17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1F195F-BCCF-E348-A971-9D4E219A5191}" type="slidenum">
              <a:rPr lang="en-US" smtClean="0"/>
              <a:t>‹#›</a:t>
            </a:fld>
            <a:endParaRPr lang="en-US"/>
          </a:p>
        </p:txBody>
      </p:sp>
    </p:spTree>
    <p:extLst>
      <p:ext uri="{BB962C8B-B14F-4D97-AF65-F5344CB8AC3E}">
        <p14:creationId xmlns:p14="http://schemas.microsoft.com/office/powerpoint/2010/main" val="468734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1434E6-E140-0C4D-ACC8-8B2BD7EB16A1}" type="datetime1">
              <a:rPr lang="en-US" smtClean="0"/>
              <a:t>5/5/17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1F195F-BCCF-E348-A971-9D4E219A5191}" type="slidenum">
              <a:rPr lang="en-US" smtClean="0"/>
              <a:t>‹#›</a:t>
            </a:fld>
            <a:endParaRPr lang="en-US"/>
          </a:p>
        </p:txBody>
      </p:sp>
    </p:spTree>
    <p:extLst>
      <p:ext uri="{BB962C8B-B14F-4D97-AF65-F5344CB8AC3E}">
        <p14:creationId xmlns:p14="http://schemas.microsoft.com/office/powerpoint/2010/main" val="12454140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4ACB96-34EF-E641-A2AE-A04930A78DC6}" type="datetime1">
              <a:rPr lang="en-US" smtClean="0"/>
              <a:t>5/5/17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1F195F-BCCF-E348-A971-9D4E219A5191}" type="slidenum">
              <a:rPr lang="en-US" smtClean="0"/>
              <a:t>‹#›</a:t>
            </a:fld>
            <a:endParaRPr lang="en-US"/>
          </a:p>
        </p:txBody>
      </p:sp>
    </p:spTree>
    <p:extLst>
      <p:ext uri="{BB962C8B-B14F-4D97-AF65-F5344CB8AC3E}">
        <p14:creationId xmlns:p14="http://schemas.microsoft.com/office/powerpoint/2010/main" val="1703423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tom.hamill@noaa.gov" TargetMode="Externa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 Id="rId3" Type="http://schemas.openxmlformats.org/officeDocument/2006/relationships/slide" Target="slide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 Id="rId3" Type="http://schemas.openxmlformats.org/officeDocument/2006/relationships/slide" Target="slide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hyperlink" Target="http://prism.oregonstate.edu/documents/pubs/2002climres_KBapproach_daly.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prism.oregonstate.edu/documents/Daly2008_PhysiographicMapping_IntJnlClim.pdf" TargetMode="External"/><Relationship Id="rId4" Type="http://schemas.openxmlformats.org/officeDocument/2006/relationships/hyperlink" Target="http://www.prism.oregonstate.edu/" TargetMode="External"/><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904" y="962535"/>
            <a:ext cx="8731063" cy="1470025"/>
          </a:xfrm>
        </p:spPr>
        <p:txBody>
          <a:bodyPr>
            <a:noAutofit/>
          </a:bodyPr>
          <a:lstStyle/>
          <a:p>
            <a:r>
              <a:rPr lang="en-US" sz="4000" dirty="0" smtClean="0"/>
              <a:t>A purely statistical 1-h background forecast of surface temperature.</a:t>
            </a:r>
            <a:endParaRPr lang="en-US" sz="4000" dirty="0"/>
          </a:p>
        </p:txBody>
      </p:sp>
      <p:sp>
        <p:nvSpPr>
          <p:cNvPr id="3" name="Subtitle 2"/>
          <p:cNvSpPr>
            <a:spLocks noGrp="1"/>
          </p:cNvSpPr>
          <p:nvPr>
            <p:ph type="subTitle" idx="1"/>
          </p:nvPr>
        </p:nvSpPr>
        <p:spPr>
          <a:xfrm>
            <a:off x="3014473" y="3658289"/>
            <a:ext cx="5890494" cy="2698061"/>
          </a:xfrm>
        </p:spPr>
        <p:txBody>
          <a:bodyPr>
            <a:normAutofit/>
          </a:bodyPr>
          <a:lstStyle/>
          <a:p>
            <a:r>
              <a:rPr lang="en-US" dirty="0" smtClean="0"/>
              <a:t>Tom Hamill</a:t>
            </a:r>
          </a:p>
          <a:p>
            <a:r>
              <a:rPr lang="en-US" sz="2400" i="1" dirty="0" smtClean="0"/>
              <a:t>ESRL</a:t>
            </a:r>
            <a:r>
              <a:rPr lang="en-US" sz="2400" i="1" dirty="0"/>
              <a:t> </a:t>
            </a:r>
            <a:r>
              <a:rPr lang="en-US" sz="2400" i="1" dirty="0" smtClean="0"/>
              <a:t>Physical Sciences Division</a:t>
            </a:r>
          </a:p>
          <a:p>
            <a:r>
              <a:rPr lang="en-US" sz="2400" dirty="0" smtClean="0"/>
              <a:t>Boulder, Colorado 80305</a:t>
            </a:r>
          </a:p>
          <a:p>
            <a:r>
              <a:rPr lang="en-US" sz="2400" dirty="0" smtClean="0">
                <a:hlinkClick r:id="rId2"/>
              </a:rPr>
              <a:t>tom.hamill@noaa.gov</a:t>
            </a:r>
            <a:endParaRPr lang="en-US" sz="2400" dirty="0" smtClean="0"/>
          </a:p>
          <a:p>
            <a:r>
              <a:rPr lang="en-US" sz="2400" dirty="0" smtClean="0"/>
              <a:t>303-497-3060</a:t>
            </a:r>
            <a:endParaRPr lang="en-US" sz="2400" dirty="0"/>
          </a:p>
        </p:txBody>
      </p:sp>
      <p:sp>
        <p:nvSpPr>
          <p:cNvPr id="4" name="Slide Number Placeholder 3"/>
          <p:cNvSpPr>
            <a:spLocks noGrp="1"/>
          </p:cNvSpPr>
          <p:nvPr>
            <p:ph type="sldNum" sz="quarter" idx="12"/>
          </p:nvPr>
        </p:nvSpPr>
        <p:spPr/>
        <p:txBody>
          <a:bodyPr/>
          <a:lstStyle/>
          <a:p>
            <a:fld id="{891F195F-BCCF-E348-A971-9D4E219A5191}" type="slidenum">
              <a:rPr lang="en-US" smtClean="0"/>
              <a:t>1</a:t>
            </a:fld>
            <a:endParaRPr lang="en-US"/>
          </a:p>
        </p:txBody>
      </p:sp>
      <p:pic>
        <p:nvPicPr>
          <p:cNvPr id="5" name="Picture 4" descr="NOAA_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852" y="3688074"/>
            <a:ext cx="2397758" cy="2432235"/>
          </a:xfrm>
          <a:prstGeom prst="rect">
            <a:avLst/>
          </a:prstGeom>
        </p:spPr>
      </p:pic>
    </p:spTree>
    <p:extLst>
      <p:ext uri="{BB962C8B-B14F-4D97-AF65-F5344CB8AC3E}">
        <p14:creationId xmlns:p14="http://schemas.microsoft.com/office/powerpoint/2010/main" val="13732111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026" y="2246530"/>
            <a:ext cx="8616677" cy="1143000"/>
          </a:xfrm>
        </p:spPr>
        <p:txBody>
          <a:bodyPr>
            <a:normAutofit fontScale="90000"/>
          </a:bodyPr>
          <a:lstStyle/>
          <a:p>
            <a:r>
              <a:rPr lang="en-US" sz="5300" dirty="0" smtClean="0"/>
              <a:t>Supposition:</a:t>
            </a:r>
            <a:r>
              <a:rPr lang="en-US" b="1" dirty="0" smtClean="0"/>
              <a:t/>
            </a:r>
            <a:br>
              <a:rPr lang="en-US" b="1" dirty="0" smtClean="0"/>
            </a:br>
            <a:r>
              <a:rPr lang="en-US" dirty="0"/>
              <a:t/>
            </a:r>
            <a:br>
              <a:rPr lang="en-US" dirty="0"/>
            </a:br>
            <a:r>
              <a:rPr lang="en-US" sz="2700" dirty="0" smtClean="0"/>
              <a:t>(1) 2-m temperature forecast bias is hard to fix; it won’t be decreased substantially with a few months of NWP development.</a:t>
            </a:r>
            <a:br>
              <a:rPr lang="en-US" sz="2700" dirty="0" smtClean="0"/>
            </a:br>
            <a:r>
              <a:rPr lang="en-US" sz="2700" dirty="0"/>
              <a:t/>
            </a:r>
            <a:br>
              <a:rPr lang="en-US" sz="2700" dirty="0"/>
            </a:br>
            <a:r>
              <a:rPr lang="en-US" sz="2700" dirty="0" smtClean="0"/>
              <a:t>(2) If an alternative method existed that provided improved </a:t>
            </a:r>
            <a:br>
              <a:rPr lang="en-US" sz="2700" dirty="0" smtClean="0"/>
            </a:br>
            <a:r>
              <a:rPr lang="en-US" sz="2700" dirty="0" smtClean="0"/>
              <a:t>first-guess forecasts, this may result in more sustained positive impact of surface observations on the analysis quality.</a:t>
            </a:r>
            <a:endParaRPr lang="en-US" sz="2700" dirty="0"/>
          </a:p>
        </p:txBody>
      </p:sp>
      <p:sp>
        <p:nvSpPr>
          <p:cNvPr id="4" name="Slide Number Placeholder 3"/>
          <p:cNvSpPr>
            <a:spLocks noGrp="1"/>
          </p:cNvSpPr>
          <p:nvPr>
            <p:ph type="sldNum" sz="quarter" idx="12"/>
          </p:nvPr>
        </p:nvSpPr>
        <p:spPr/>
        <p:txBody>
          <a:bodyPr/>
          <a:lstStyle/>
          <a:p>
            <a:fld id="{891F195F-BCCF-E348-A971-9D4E219A5191}" type="slidenum">
              <a:rPr lang="en-US" smtClean="0"/>
              <a:t>10</a:t>
            </a:fld>
            <a:endParaRPr lang="en-US"/>
          </a:p>
        </p:txBody>
      </p:sp>
    </p:spTree>
    <p:extLst>
      <p:ext uri="{BB962C8B-B14F-4D97-AF65-F5344CB8AC3E}">
        <p14:creationId xmlns:p14="http://schemas.microsoft.com/office/powerpoint/2010/main" val="242660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144765"/>
            <a:ext cx="3951080" cy="3231926"/>
          </a:xfrm>
        </p:spPr>
        <p:txBody>
          <a:bodyPr>
            <a:normAutofit/>
          </a:bodyPr>
          <a:lstStyle/>
          <a:p>
            <a:r>
              <a:rPr lang="en-US" sz="3600" dirty="0" smtClean="0"/>
              <a:t>Time series of</a:t>
            </a:r>
            <a:br>
              <a:rPr lang="en-US" sz="3600" dirty="0" smtClean="0"/>
            </a:br>
            <a:r>
              <a:rPr lang="en-US" sz="3600" dirty="0" smtClean="0"/>
              <a:t>observed temperatures</a:t>
            </a:r>
            <a:br>
              <a:rPr lang="en-US" sz="3600" dirty="0" smtClean="0"/>
            </a:br>
            <a:r>
              <a:rPr lang="en-US" sz="3600" dirty="0" smtClean="0"/>
              <a:t>and deviations</a:t>
            </a:r>
            <a:br>
              <a:rPr lang="en-US" sz="3600" dirty="0" smtClean="0"/>
            </a:br>
            <a:r>
              <a:rPr lang="en-US" sz="3600" dirty="0" smtClean="0"/>
              <a:t>at Albany, NY</a:t>
            </a:r>
            <a:endParaRPr lang="en-US" sz="3600" dirty="0"/>
          </a:p>
        </p:txBody>
      </p:sp>
      <p:sp>
        <p:nvSpPr>
          <p:cNvPr id="4" name="Slide Number Placeholder 3"/>
          <p:cNvSpPr>
            <a:spLocks noGrp="1"/>
          </p:cNvSpPr>
          <p:nvPr>
            <p:ph type="sldNum" sz="quarter" idx="12"/>
          </p:nvPr>
        </p:nvSpPr>
        <p:spPr/>
        <p:txBody>
          <a:bodyPr/>
          <a:lstStyle/>
          <a:p>
            <a:fld id="{891F195F-BCCF-E348-A971-9D4E219A5191}" type="slidenum">
              <a:rPr lang="en-US" smtClean="0"/>
              <a:t>11</a:t>
            </a:fld>
            <a:endParaRPr lang="en-US"/>
          </a:p>
        </p:txBody>
      </p:sp>
      <p:sp>
        <p:nvSpPr>
          <p:cNvPr id="6" name="TextBox 5"/>
          <p:cNvSpPr txBox="1"/>
          <p:nvPr/>
        </p:nvSpPr>
        <p:spPr>
          <a:xfrm>
            <a:off x="5313150" y="3521456"/>
            <a:ext cx="3590930" cy="2308324"/>
          </a:xfrm>
          <a:prstGeom prst="rect">
            <a:avLst/>
          </a:prstGeom>
          <a:noFill/>
        </p:spPr>
        <p:txBody>
          <a:bodyPr wrap="square" rtlCol="0">
            <a:spAutoFit/>
          </a:bodyPr>
          <a:lstStyle/>
          <a:p>
            <a:r>
              <a:rPr lang="en-US" sz="2400" dirty="0" smtClean="0"/>
              <a:t>Temperature deviation</a:t>
            </a:r>
          </a:p>
          <a:p>
            <a:r>
              <a:rPr lang="en-US" sz="2400" dirty="0" smtClean="0"/>
              <a:t>from climatology doesn’t exhibit the diurnal wiggles</a:t>
            </a:r>
          </a:p>
          <a:p>
            <a:r>
              <a:rPr lang="en-US" sz="2400" dirty="0" smtClean="0"/>
              <a:t>evident in the raw data </a:t>
            </a:r>
          </a:p>
          <a:p>
            <a:r>
              <a:rPr lang="en-US" sz="2400" dirty="0" smtClean="0"/>
              <a:t>time series. Hour-to-hour</a:t>
            </a:r>
          </a:p>
          <a:p>
            <a:r>
              <a:rPr lang="en-US" sz="2400" dirty="0" smtClean="0"/>
              <a:t>changes appear modest.</a:t>
            </a:r>
            <a:endParaRPr lang="en-US" sz="2400" dirty="0"/>
          </a:p>
        </p:txBody>
      </p:sp>
      <p:pic>
        <p:nvPicPr>
          <p:cNvPr id="7" name="Picture 6" descr="temp_timeseries_2012070100.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4953000" cy="6858000"/>
          </a:xfrm>
          <a:prstGeom prst="rect">
            <a:avLst/>
          </a:prstGeom>
        </p:spPr>
      </p:pic>
      <p:cxnSp>
        <p:nvCxnSpPr>
          <p:cNvPr id="5" name="Straight Arrow Connector 4"/>
          <p:cNvCxnSpPr/>
          <p:nvPr/>
        </p:nvCxnSpPr>
        <p:spPr>
          <a:xfrm flipH="1" flipV="1">
            <a:off x="4739425" y="4687910"/>
            <a:ext cx="458275" cy="392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5013115" y="6136700"/>
            <a:ext cx="4191000" cy="584775"/>
          </a:xfrm>
          <a:prstGeom prst="rect">
            <a:avLst/>
          </a:prstGeom>
          <a:noFill/>
        </p:spPr>
        <p:txBody>
          <a:bodyPr wrap="square" rtlCol="0">
            <a:spAutoFit/>
          </a:bodyPr>
          <a:lstStyle/>
          <a:p>
            <a:r>
              <a:rPr lang="en-US" sz="1600" dirty="0" smtClean="0"/>
              <a:t>For how time varying climatology determined, see </a:t>
            </a:r>
            <a:r>
              <a:rPr lang="en-US" sz="1600" smtClean="0"/>
              <a:t>supplementary slides </a:t>
            </a:r>
            <a:r>
              <a:rPr lang="en-US" sz="1600" dirty="0" smtClean="0">
                <a:hlinkClick r:id="rId3" action="ppaction://hlinksldjump"/>
              </a:rPr>
              <a:t>here</a:t>
            </a:r>
            <a:r>
              <a:rPr lang="en-US" sz="1600" dirty="0" smtClean="0"/>
              <a:t>.</a:t>
            </a:r>
            <a:endParaRPr lang="en-US" sz="1600" dirty="0"/>
          </a:p>
        </p:txBody>
      </p:sp>
    </p:spTree>
    <p:extLst>
      <p:ext uri="{BB962C8B-B14F-4D97-AF65-F5344CB8AC3E}">
        <p14:creationId xmlns:p14="http://schemas.microsoft.com/office/powerpoint/2010/main" val="18086161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144765"/>
            <a:ext cx="3951080" cy="3231926"/>
          </a:xfrm>
        </p:spPr>
        <p:txBody>
          <a:bodyPr>
            <a:normAutofit/>
          </a:bodyPr>
          <a:lstStyle/>
          <a:p>
            <a:r>
              <a:rPr lang="en-US" sz="3600" dirty="0" smtClean="0"/>
              <a:t>Time series of</a:t>
            </a:r>
            <a:br>
              <a:rPr lang="en-US" sz="3600" dirty="0" smtClean="0"/>
            </a:br>
            <a:r>
              <a:rPr lang="en-US" sz="3600" dirty="0" smtClean="0"/>
              <a:t>observed temperatures</a:t>
            </a:r>
            <a:br>
              <a:rPr lang="en-US" sz="3600" dirty="0" smtClean="0"/>
            </a:br>
            <a:r>
              <a:rPr lang="en-US" sz="3600" dirty="0" smtClean="0"/>
              <a:t>and deviations</a:t>
            </a:r>
            <a:br>
              <a:rPr lang="en-US" sz="3600" dirty="0" smtClean="0"/>
            </a:br>
            <a:r>
              <a:rPr lang="en-US" sz="3600" dirty="0" smtClean="0"/>
              <a:t>at Albany, NY</a:t>
            </a:r>
            <a:endParaRPr lang="en-US" sz="3600" dirty="0"/>
          </a:p>
        </p:txBody>
      </p:sp>
      <p:sp>
        <p:nvSpPr>
          <p:cNvPr id="4" name="Slide Number Placeholder 3"/>
          <p:cNvSpPr>
            <a:spLocks noGrp="1"/>
          </p:cNvSpPr>
          <p:nvPr>
            <p:ph type="sldNum" sz="quarter" idx="12"/>
          </p:nvPr>
        </p:nvSpPr>
        <p:spPr/>
        <p:txBody>
          <a:bodyPr/>
          <a:lstStyle/>
          <a:p>
            <a:fld id="{891F195F-BCCF-E348-A971-9D4E219A5191}" type="slidenum">
              <a:rPr lang="en-US" smtClean="0"/>
              <a:t>12</a:t>
            </a:fld>
            <a:endParaRPr lang="en-US"/>
          </a:p>
        </p:txBody>
      </p:sp>
      <p:sp>
        <p:nvSpPr>
          <p:cNvPr id="6" name="TextBox 5"/>
          <p:cNvSpPr txBox="1"/>
          <p:nvPr/>
        </p:nvSpPr>
        <p:spPr>
          <a:xfrm>
            <a:off x="5313150" y="3521456"/>
            <a:ext cx="3590930" cy="2308324"/>
          </a:xfrm>
          <a:prstGeom prst="rect">
            <a:avLst/>
          </a:prstGeom>
          <a:noFill/>
        </p:spPr>
        <p:txBody>
          <a:bodyPr wrap="square" rtlCol="0">
            <a:spAutoFit/>
          </a:bodyPr>
          <a:lstStyle/>
          <a:p>
            <a:r>
              <a:rPr lang="en-US" sz="2400" dirty="0" smtClean="0"/>
              <a:t>Temperature deviation</a:t>
            </a:r>
          </a:p>
          <a:p>
            <a:r>
              <a:rPr lang="en-US" sz="2400" dirty="0" smtClean="0"/>
              <a:t>from climatology doesn’t exhibit the diurnal wiggles</a:t>
            </a:r>
          </a:p>
          <a:p>
            <a:r>
              <a:rPr lang="en-US" sz="2400" dirty="0" smtClean="0"/>
              <a:t>evident in the raw data </a:t>
            </a:r>
          </a:p>
          <a:p>
            <a:r>
              <a:rPr lang="en-US" sz="2400" dirty="0" smtClean="0"/>
              <a:t>time series. Hour-to-hour</a:t>
            </a:r>
          </a:p>
          <a:p>
            <a:r>
              <a:rPr lang="en-US" sz="2400" dirty="0" smtClean="0"/>
              <a:t>changes appear modest.</a:t>
            </a:r>
            <a:endParaRPr lang="en-US" sz="2400" dirty="0"/>
          </a:p>
        </p:txBody>
      </p:sp>
      <p:pic>
        <p:nvPicPr>
          <p:cNvPr id="7" name="Picture 6" descr="temp_timeseries_2012070100.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4953000" cy="6858000"/>
          </a:xfrm>
          <a:prstGeom prst="rect">
            <a:avLst/>
          </a:prstGeom>
        </p:spPr>
      </p:pic>
      <p:cxnSp>
        <p:nvCxnSpPr>
          <p:cNvPr id="5" name="Straight Arrow Connector 4"/>
          <p:cNvCxnSpPr/>
          <p:nvPr/>
        </p:nvCxnSpPr>
        <p:spPr>
          <a:xfrm flipH="1" flipV="1">
            <a:off x="4739425" y="4687910"/>
            <a:ext cx="458275" cy="392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5013115" y="6136700"/>
            <a:ext cx="4191000" cy="584775"/>
          </a:xfrm>
          <a:prstGeom prst="rect">
            <a:avLst/>
          </a:prstGeom>
          <a:noFill/>
        </p:spPr>
        <p:txBody>
          <a:bodyPr wrap="square" rtlCol="0">
            <a:spAutoFit/>
          </a:bodyPr>
          <a:lstStyle/>
          <a:p>
            <a:r>
              <a:rPr lang="en-US" sz="1600" dirty="0" smtClean="0"/>
              <a:t>For how time varying climatology determined, see </a:t>
            </a:r>
            <a:r>
              <a:rPr lang="en-US" sz="1600" smtClean="0"/>
              <a:t>supplementary slides </a:t>
            </a:r>
            <a:r>
              <a:rPr lang="en-US" sz="1600" dirty="0" smtClean="0">
                <a:hlinkClick r:id="rId3" action="ppaction://hlinksldjump"/>
              </a:rPr>
              <a:t>here</a:t>
            </a:r>
            <a:r>
              <a:rPr lang="en-US" sz="1600" dirty="0" smtClean="0"/>
              <a:t>.</a:t>
            </a:r>
            <a:endParaRPr lang="en-US" sz="1600" dirty="0"/>
          </a:p>
        </p:txBody>
      </p:sp>
      <p:sp>
        <p:nvSpPr>
          <p:cNvPr id="9" name="Rectangle 8"/>
          <p:cNvSpPr/>
          <p:nvPr/>
        </p:nvSpPr>
        <p:spPr>
          <a:xfrm>
            <a:off x="2118049" y="2267339"/>
            <a:ext cx="3872204" cy="6904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192694" y="2429690"/>
            <a:ext cx="3633110" cy="369332"/>
          </a:xfrm>
          <a:prstGeom prst="rect">
            <a:avLst/>
          </a:prstGeom>
          <a:noFill/>
        </p:spPr>
        <p:txBody>
          <a:bodyPr wrap="none" rtlCol="0">
            <a:spAutoFit/>
          </a:bodyPr>
          <a:lstStyle/>
          <a:p>
            <a:r>
              <a:rPr lang="en-US" dirty="0" smtClean="0">
                <a:solidFill>
                  <a:schemeClr val="bg1"/>
                </a:solidFill>
              </a:rPr>
              <a:t>How were the blue curves obtained?</a:t>
            </a:r>
            <a:endParaRPr lang="en-US" dirty="0">
              <a:solidFill>
                <a:schemeClr val="bg1"/>
              </a:solidFill>
            </a:endParaRPr>
          </a:p>
        </p:txBody>
      </p:sp>
    </p:spTree>
    <p:extLst>
      <p:ext uri="{BB962C8B-B14F-4D97-AF65-F5344CB8AC3E}">
        <p14:creationId xmlns:p14="http://schemas.microsoft.com/office/powerpoint/2010/main" val="2983319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358"/>
            <a:ext cx="8229600" cy="926461"/>
          </a:xfrm>
        </p:spPr>
        <p:txBody>
          <a:bodyPr>
            <a:normAutofit/>
          </a:bodyPr>
          <a:lstStyle/>
          <a:p>
            <a:r>
              <a:rPr lang="en-US" sz="4000" dirty="0" smtClean="0"/>
              <a:t>Climatology for Albany NY, 00 UTC</a:t>
            </a:r>
            <a:endParaRPr lang="en-US" sz="4000" dirty="0"/>
          </a:p>
        </p:txBody>
      </p:sp>
      <p:sp>
        <p:nvSpPr>
          <p:cNvPr id="7" name="TextBox 6"/>
          <p:cNvSpPr txBox="1"/>
          <p:nvPr/>
        </p:nvSpPr>
        <p:spPr>
          <a:xfrm>
            <a:off x="871635" y="6236770"/>
            <a:ext cx="7502023" cy="461665"/>
          </a:xfrm>
          <a:prstGeom prst="rect">
            <a:avLst/>
          </a:prstGeom>
          <a:noFill/>
        </p:spPr>
        <p:txBody>
          <a:bodyPr wrap="none" rtlCol="0">
            <a:spAutoFit/>
          </a:bodyPr>
          <a:lstStyle/>
          <a:p>
            <a:r>
              <a:rPr lang="en-US" sz="2400" dirty="0" smtClean="0"/>
              <a:t>Red line denotes climatology from cubic-spline fit, 8 knots.</a:t>
            </a:r>
            <a:endParaRPr lang="en-US" sz="2400" dirty="0"/>
          </a:p>
        </p:txBody>
      </p:sp>
      <p:sp>
        <p:nvSpPr>
          <p:cNvPr id="8" name="Slide Number Placeholder 7"/>
          <p:cNvSpPr>
            <a:spLocks noGrp="1"/>
          </p:cNvSpPr>
          <p:nvPr>
            <p:ph type="sldNum" sz="quarter" idx="12"/>
          </p:nvPr>
        </p:nvSpPr>
        <p:spPr/>
        <p:txBody>
          <a:bodyPr/>
          <a:lstStyle/>
          <a:p>
            <a:fld id="{891F195F-BCCF-E348-A971-9D4E219A5191}" type="slidenum">
              <a:rPr lang="en-US" smtClean="0"/>
              <a:t>13</a:t>
            </a:fld>
            <a:endParaRPr lang="en-US"/>
          </a:p>
        </p:txBody>
      </p:sp>
      <p:pic>
        <p:nvPicPr>
          <p:cNvPr id="3" name="Picture 2" descr="fitted_spline_climo_KALB_00UTC.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76350"/>
            <a:ext cx="9144000" cy="5080000"/>
          </a:xfrm>
          <a:prstGeom prst="rect">
            <a:avLst/>
          </a:prstGeom>
        </p:spPr>
      </p:pic>
    </p:spTree>
    <p:extLst>
      <p:ext uri="{BB962C8B-B14F-4D97-AF65-F5344CB8AC3E}">
        <p14:creationId xmlns:p14="http://schemas.microsoft.com/office/powerpoint/2010/main" val="11158646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854" y="36240"/>
            <a:ext cx="8871566" cy="819716"/>
          </a:xfrm>
        </p:spPr>
        <p:txBody>
          <a:bodyPr>
            <a:noAutofit/>
          </a:bodyPr>
          <a:lstStyle/>
          <a:p>
            <a:r>
              <a:rPr lang="en-US" sz="3600" dirty="0" smtClean="0"/>
              <a:t>Fitted Albany, NY climatological diurnal cycle</a:t>
            </a:r>
            <a:endParaRPr lang="en-US" sz="3600" dirty="0"/>
          </a:p>
        </p:txBody>
      </p:sp>
      <p:sp>
        <p:nvSpPr>
          <p:cNvPr id="5" name="Slide Number Placeholder 4"/>
          <p:cNvSpPr>
            <a:spLocks noGrp="1"/>
          </p:cNvSpPr>
          <p:nvPr>
            <p:ph type="sldNum" sz="quarter" idx="12"/>
          </p:nvPr>
        </p:nvSpPr>
        <p:spPr/>
        <p:txBody>
          <a:bodyPr/>
          <a:lstStyle/>
          <a:p>
            <a:fld id="{891F195F-BCCF-E348-A971-9D4E219A5191}" type="slidenum">
              <a:rPr lang="en-US" smtClean="0"/>
              <a:t>14</a:t>
            </a:fld>
            <a:endParaRPr lang="en-US"/>
          </a:p>
        </p:txBody>
      </p:sp>
      <p:sp>
        <p:nvSpPr>
          <p:cNvPr id="6" name="TextBox 5"/>
          <p:cNvSpPr txBox="1"/>
          <p:nvPr/>
        </p:nvSpPr>
        <p:spPr>
          <a:xfrm>
            <a:off x="519728" y="6028847"/>
            <a:ext cx="8351945" cy="707886"/>
          </a:xfrm>
          <a:prstGeom prst="rect">
            <a:avLst/>
          </a:prstGeom>
          <a:noFill/>
        </p:spPr>
        <p:txBody>
          <a:bodyPr wrap="square" rtlCol="0">
            <a:spAutoFit/>
          </a:bodyPr>
          <a:lstStyle/>
          <a:p>
            <a:r>
              <a:rPr lang="en-US" sz="2000" dirty="0" smtClean="0"/>
              <a:t>No surprises, </a:t>
            </a:r>
            <a:r>
              <a:rPr lang="en-US" sz="2000" dirty="0" smtClean="0"/>
              <a:t>here in the eastern US, the </a:t>
            </a:r>
            <a:r>
              <a:rPr lang="en-US" sz="2000" dirty="0" smtClean="0"/>
              <a:t>climatological </a:t>
            </a:r>
            <a:r>
              <a:rPr lang="en-US" sz="2000" smtClean="0"/>
              <a:t>temperatures </a:t>
            </a:r>
            <a:endParaRPr lang="en-US" sz="2000" smtClean="0"/>
          </a:p>
          <a:p>
            <a:r>
              <a:rPr lang="en-US" sz="2000" dirty="0" smtClean="0"/>
              <a:t>generally </a:t>
            </a:r>
            <a:r>
              <a:rPr lang="en-US" sz="2000" dirty="0" smtClean="0"/>
              <a:t>were </a:t>
            </a:r>
            <a:r>
              <a:rPr lang="en-US" sz="2000" dirty="0" smtClean="0"/>
              <a:t>warmest </a:t>
            </a:r>
            <a:r>
              <a:rPr lang="en-US" sz="2000" dirty="0" smtClean="0"/>
              <a:t>at 18, 21 UTC.</a:t>
            </a:r>
            <a:endParaRPr lang="en-US" sz="2000" dirty="0"/>
          </a:p>
        </p:txBody>
      </p:sp>
      <p:pic>
        <p:nvPicPr>
          <p:cNvPr id="3" name="Picture 2" descr="fitted_spline_climo_allhours_KALB.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79373"/>
            <a:ext cx="9144000" cy="5080000"/>
          </a:xfrm>
          <a:prstGeom prst="rect">
            <a:avLst/>
          </a:prstGeom>
        </p:spPr>
      </p:pic>
    </p:spTree>
    <p:extLst>
      <p:ext uri="{BB962C8B-B14F-4D97-AF65-F5344CB8AC3E}">
        <p14:creationId xmlns:p14="http://schemas.microsoft.com/office/powerpoint/2010/main" val="3623824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atterplot_lagged_temp_KALB_Jan.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91208"/>
            <a:ext cx="9144000" cy="4572000"/>
          </a:xfrm>
          <a:prstGeom prst="rect">
            <a:avLst/>
          </a:prstGeom>
        </p:spPr>
      </p:pic>
      <p:sp>
        <p:nvSpPr>
          <p:cNvPr id="2" name="Title 1"/>
          <p:cNvSpPr>
            <a:spLocks noGrp="1"/>
          </p:cNvSpPr>
          <p:nvPr>
            <p:ph type="title"/>
          </p:nvPr>
        </p:nvSpPr>
        <p:spPr>
          <a:xfrm>
            <a:off x="179463" y="48208"/>
            <a:ext cx="8807507" cy="1143000"/>
          </a:xfrm>
        </p:spPr>
        <p:txBody>
          <a:bodyPr>
            <a:noAutofit/>
          </a:bodyPr>
          <a:lstStyle/>
          <a:p>
            <a:r>
              <a:rPr lang="en-US" sz="2800" dirty="0" smtClean="0"/>
              <a:t>How does </a:t>
            </a:r>
            <a:r>
              <a:rPr lang="en-US" sz="2800" dirty="0" smtClean="0">
                <a:solidFill>
                  <a:srgbClr val="FF0000"/>
                </a:solidFill>
              </a:rPr>
              <a:t>last hour’s temperature deviation </a:t>
            </a:r>
            <a:r>
              <a:rPr lang="en-US" sz="2800" dirty="0" smtClean="0"/>
              <a:t>from climatology predict this hour’s temperature deviation?</a:t>
            </a:r>
            <a:endParaRPr lang="en-US" sz="2800" dirty="0"/>
          </a:p>
        </p:txBody>
      </p:sp>
      <p:sp>
        <p:nvSpPr>
          <p:cNvPr id="6" name="TextBox 5"/>
          <p:cNvSpPr txBox="1"/>
          <p:nvPr/>
        </p:nvSpPr>
        <p:spPr>
          <a:xfrm>
            <a:off x="179463" y="5715319"/>
            <a:ext cx="8594170" cy="400110"/>
          </a:xfrm>
          <a:prstGeom prst="rect">
            <a:avLst/>
          </a:prstGeom>
          <a:noFill/>
        </p:spPr>
        <p:txBody>
          <a:bodyPr wrap="none" rtlCol="0">
            <a:spAutoFit/>
          </a:bodyPr>
          <a:lstStyle/>
          <a:p>
            <a:r>
              <a:rPr lang="en-US" sz="2000" dirty="0" smtClean="0"/>
              <a:t>Pretty well, with less predictive skill around sunrise and sunset. No apparent bias.  </a:t>
            </a:r>
            <a:endParaRPr lang="en-US" sz="2000" dirty="0"/>
          </a:p>
        </p:txBody>
      </p:sp>
      <p:sp>
        <p:nvSpPr>
          <p:cNvPr id="7" name="TextBox 6"/>
          <p:cNvSpPr txBox="1"/>
          <p:nvPr/>
        </p:nvSpPr>
        <p:spPr>
          <a:xfrm>
            <a:off x="997378" y="6273224"/>
            <a:ext cx="7222751" cy="584776"/>
          </a:xfrm>
          <a:prstGeom prst="rect">
            <a:avLst/>
          </a:prstGeom>
          <a:noFill/>
        </p:spPr>
        <p:txBody>
          <a:bodyPr wrap="none" rtlCol="0">
            <a:spAutoFit/>
          </a:bodyPr>
          <a:lstStyle/>
          <a:p>
            <a:pPr algn="ctr"/>
            <a:r>
              <a:rPr lang="en-US" sz="1600" dirty="0" smtClean="0"/>
              <a:t>Note: a small amount of noise is added to the measurements to aid in interpretation </a:t>
            </a:r>
            <a:br>
              <a:rPr lang="en-US" sz="1600" dirty="0" smtClean="0"/>
            </a:br>
            <a:r>
              <a:rPr lang="en-US" sz="1600" dirty="0" smtClean="0"/>
              <a:t>given the discrete values of observed temperature (rounded to nearest °F).</a:t>
            </a:r>
            <a:endParaRPr lang="en-US" sz="1600" dirty="0"/>
          </a:p>
        </p:txBody>
      </p:sp>
      <p:sp>
        <p:nvSpPr>
          <p:cNvPr id="8" name="Slide Number Placeholder 7"/>
          <p:cNvSpPr>
            <a:spLocks noGrp="1"/>
          </p:cNvSpPr>
          <p:nvPr>
            <p:ph type="sldNum" sz="quarter" idx="12"/>
          </p:nvPr>
        </p:nvSpPr>
        <p:spPr/>
        <p:txBody>
          <a:bodyPr/>
          <a:lstStyle/>
          <a:p>
            <a:fld id="{891F195F-BCCF-E348-A971-9D4E219A5191}" type="slidenum">
              <a:rPr lang="en-US" smtClean="0"/>
              <a:t>15</a:t>
            </a:fld>
            <a:endParaRPr lang="en-US" dirty="0"/>
          </a:p>
        </p:txBody>
      </p:sp>
      <p:sp>
        <p:nvSpPr>
          <p:cNvPr id="5" name="Rectangle 4"/>
          <p:cNvSpPr/>
          <p:nvPr/>
        </p:nvSpPr>
        <p:spPr>
          <a:xfrm>
            <a:off x="5411509" y="1191208"/>
            <a:ext cx="524585" cy="39645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5367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atterplot_lagged_temp_KALB_Jul.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54682"/>
            <a:ext cx="9144000" cy="4572000"/>
          </a:xfrm>
          <a:prstGeom prst="rect">
            <a:avLst/>
          </a:prstGeom>
        </p:spPr>
      </p:pic>
      <p:sp>
        <p:nvSpPr>
          <p:cNvPr id="2" name="Title 1"/>
          <p:cNvSpPr>
            <a:spLocks noGrp="1"/>
          </p:cNvSpPr>
          <p:nvPr>
            <p:ph type="title"/>
          </p:nvPr>
        </p:nvSpPr>
        <p:spPr>
          <a:xfrm>
            <a:off x="179463" y="48208"/>
            <a:ext cx="8807507" cy="1143000"/>
          </a:xfrm>
        </p:spPr>
        <p:txBody>
          <a:bodyPr>
            <a:noAutofit/>
          </a:bodyPr>
          <a:lstStyle/>
          <a:p>
            <a:r>
              <a:rPr lang="en-US" sz="2800" dirty="0" smtClean="0"/>
              <a:t>How does </a:t>
            </a:r>
            <a:r>
              <a:rPr lang="en-US" sz="2800" dirty="0" smtClean="0">
                <a:solidFill>
                  <a:srgbClr val="FF0000"/>
                </a:solidFill>
              </a:rPr>
              <a:t>last hour’s temperature deviation </a:t>
            </a:r>
            <a:r>
              <a:rPr lang="en-US" sz="2800" dirty="0" smtClean="0"/>
              <a:t>from climatology predict this hour’s temperature deviation?</a:t>
            </a:r>
            <a:endParaRPr lang="en-US" sz="2800" dirty="0"/>
          </a:p>
        </p:txBody>
      </p:sp>
      <p:sp>
        <p:nvSpPr>
          <p:cNvPr id="6" name="TextBox 5"/>
          <p:cNvSpPr txBox="1"/>
          <p:nvPr/>
        </p:nvSpPr>
        <p:spPr>
          <a:xfrm>
            <a:off x="2706139" y="5715319"/>
            <a:ext cx="3486476" cy="400110"/>
          </a:xfrm>
          <a:prstGeom prst="rect">
            <a:avLst/>
          </a:prstGeom>
          <a:noFill/>
        </p:spPr>
        <p:txBody>
          <a:bodyPr wrap="none" rtlCol="0">
            <a:spAutoFit/>
          </a:bodyPr>
          <a:lstStyle/>
          <a:p>
            <a:r>
              <a:rPr lang="en-US" sz="2000" dirty="0" smtClean="0"/>
              <a:t>Pretty well in summertime also.</a:t>
            </a:r>
            <a:endParaRPr lang="en-US" sz="2000" dirty="0"/>
          </a:p>
        </p:txBody>
      </p:sp>
      <p:sp>
        <p:nvSpPr>
          <p:cNvPr id="8" name="Slide Number Placeholder 7"/>
          <p:cNvSpPr>
            <a:spLocks noGrp="1"/>
          </p:cNvSpPr>
          <p:nvPr>
            <p:ph type="sldNum" sz="quarter" idx="12"/>
          </p:nvPr>
        </p:nvSpPr>
        <p:spPr/>
        <p:txBody>
          <a:bodyPr/>
          <a:lstStyle/>
          <a:p>
            <a:fld id="{891F195F-BCCF-E348-A971-9D4E219A5191}" type="slidenum">
              <a:rPr lang="en-US" smtClean="0"/>
              <a:t>16</a:t>
            </a:fld>
            <a:endParaRPr lang="en-US" dirty="0"/>
          </a:p>
        </p:txBody>
      </p:sp>
      <p:sp>
        <p:nvSpPr>
          <p:cNvPr id="5" name="Rectangle 4"/>
          <p:cNvSpPr/>
          <p:nvPr/>
        </p:nvSpPr>
        <p:spPr>
          <a:xfrm>
            <a:off x="5411509" y="1191208"/>
            <a:ext cx="524585" cy="39645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5823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MSE_00UTC_Jul.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35919"/>
            <a:ext cx="9144000" cy="5785556"/>
          </a:xfrm>
          <a:prstGeom prst="rect">
            <a:avLst/>
          </a:prstGeom>
        </p:spPr>
      </p:pic>
      <p:sp>
        <p:nvSpPr>
          <p:cNvPr id="2" name="Title 1"/>
          <p:cNvSpPr>
            <a:spLocks noGrp="1"/>
          </p:cNvSpPr>
          <p:nvPr>
            <p:ph type="title"/>
          </p:nvPr>
        </p:nvSpPr>
        <p:spPr>
          <a:xfrm>
            <a:off x="457200" y="0"/>
            <a:ext cx="8229600" cy="935919"/>
          </a:xfrm>
        </p:spPr>
        <p:txBody>
          <a:bodyPr>
            <a:noAutofit/>
          </a:bodyPr>
          <a:lstStyle/>
          <a:p>
            <a:r>
              <a:rPr lang="en-US" sz="3200" dirty="0" smtClean="0"/>
              <a:t>RMSE’s of 1-h persistence forecast of deviation from climatology across CONUS, July 00 UTC</a:t>
            </a:r>
            <a:endParaRPr lang="en-US" sz="3200" dirty="0"/>
          </a:p>
        </p:txBody>
      </p:sp>
      <p:sp>
        <p:nvSpPr>
          <p:cNvPr id="4" name="Slide Number Placeholder 3"/>
          <p:cNvSpPr>
            <a:spLocks noGrp="1"/>
          </p:cNvSpPr>
          <p:nvPr>
            <p:ph type="sldNum" sz="quarter" idx="12"/>
          </p:nvPr>
        </p:nvSpPr>
        <p:spPr/>
        <p:txBody>
          <a:bodyPr/>
          <a:lstStyle/>
          <a:p>
            <a:fld id="{891F195F-BCCF-E348-A971-9D4E219A5191}" type="slidenum">
              <a:rPr lang="en-US" smtClean="0"/>
              <a:t>17</a:t>
            </a:fld>
            <a:endParaRPr lang="en-US"/>
          </a:p>
        </p:txBody>
      </p:sp>
      <p:sp>
        <p:nvSpPr>
          <p:cNvPr id="3" name="TextBox 2"/>
          <p:cNvSpPr txBox="1"/>
          <p:nvPr/>
        </p:nvSpPr>
        <p:spPr>
          <a:xfrm>
            <a:off x="563009" y="6488668"/>
            <a:ext cx="7758291" cy="369332"/>
          </a:xfrm>
          <a:prstGeom prst="rect">
            <a:avLst/>
          </a:prstGeom>
          <a:noFill/>
        </p:spPr>
        <p:txBody>
          <a:bodyPr wrap="none" rtlCol="0">
            <a:spAutoFit/>
          </a:bodyPr>
          <a:lstStyle/>
          <a:p>
            <a:r>
              <a:rPr lang="en-US" dirty="0" smtClean="0"/>
              <a:t>gridded analysis generated with </a:t>
            </a:r>
            <a:r>
              <a:rPr lang="en-US" dirty="0" smtClean="0"/>
              <a:t>successive-corrections </a:t>
            </a:r>
            <a:r>
              <a:rPr lang="en-US" dirty="0" smtClean="0"/>
              <a:t>technique, akin to Kriging.</a:t>
            </a:r>
            <a:endParaRPr lang="en-US" dirty="0"/>
          </a:p>
        </p:txBody>
      </p:sp>
    </p:spTree>
    <p:extLst>
      <p:ext uri="{BB962C8B-B14F-4D97-AF65-F5344CB8AC3E}">
        <p14:creationId xmlns:p14="http://schemas.microsoft.com/office/powerpoint/2010/main" val="29455270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96" y="175860"/>
            <a:ext cx="8574604" cy="796858"/>
          </a:xfrm>
        </p:spPr>
        <p:txBody>
          <a:bodyPr>
            <a:noAutofit/>
          </a:bodyPr>
          <a:lstStyle/>
          <a:p>
            <a:r>
              <a:rPr lang="en-US" sz="3600" dirty="0" smtClean="0"/>
              <a:t>Comparison, persistence of climatological deviation vs. RTMA at stations.</a:t>
            </a:r>
            <a:endParaRPr lang="en-US" sz="3600" dirty="0"/>
          </a:p>
        </p:txBody>
      </p:sp>
      <p:sp>
        <p:nvSpPr>
          <p:cNvPr id="3" name="Content Placeholder 2"/>
          <p:cNvSpPr>
            <a:spLocks noGrp="1"/>
          </p:cNvSpPr>
          <p:nvPr>
            <p:ph idx="1"/>
          </p:nvPr>
        </p:nvSpPr>
        <p:spPr>
          <a:xfrm>
            <a:off x="457200" y="1276478"/>
            <a:ext cx="8229600" cy="4525963"/>
          </a:xfrm>
        </p:spPr>
        <p:txBody>
          <a:bodyPr>
            <a:normAutofit/>
          </a:bodyPr>
          <a:lstStyle/>
          <a:p>
            <a:r>
              <a:rPr lang="en-US" sz="2400" dirty="0" smtClean="0"/>
              <a:t>RTMA (Real-Time Mesoscale Analysis) results taken from de </a:t>
            </a:r>
            <a:r>
              <a:rPr lang="en-US" sz="2400" dirty="0" err="1" smtClean="0"/>
              <a:t>Pondeca</a:t>
            </a:r>
            <a:r>
              <a:rPr lang="en-US" sz="2400" dirty="0" smtClean="0"/>
              <a:t> et al., </a:t>
            </a:r>
            <a:r>
              <a:rPr lang="en-US" sz="2400" i="1" dirty="0" smtClean="0"/>
              <a:t>W&amp;F</a:t>
            </a:r>
            <a:r>
              <a:rPr lang="en-US" sz="2400" dirty="0" smtClean="0"/>
              <a:t>, Oct 2011.</a:t>
            </a:r>
            <a:endParaRPr lang="en-US" sz="2400" dirty="0"/>
          </a:p>
        </p:txBody>
      </p:sp>
      <p:sp>
        <p:nvSpPr>
          <p:cNvPr id="4" name="Slide Number Placeholder 3"/>
          <p:cNvSpPr>
            <a:spLocks noGrp="1"/>
          </p:cNvSpPr>
          <p:nvPr>
            <p:ph type="sldNum" sz="quarter" idx="12"/>
          </p:nvPr>
        </p:nvSpPr>
        <p:spPr/>
        <p:txBody>
          <a:bodyPr/>
          <a:lstStyle/>
          <a:p>
            <a:fld id="{891F195F-BCCF-E348-A971-9D4E219A5191}" type="slidenum">
              <a:rPr lang="en-US" smtClean="0"/>
              <a:t>18</a:t>
            </a:fld>
            <a:endParaRPr lang="en-US" dirty="0"/>
          </a:p>
        </p:txBody>
      </p:sp>
      <p:sp>
        <p:nvSpPr>
          <p:cNvPr id="6" name="TextBox 5"/>
          <p:cNvSpPr txBox="1"/>
          <p:nvPr/>
        </p:nvSpPr>
        <p:spPr>
          <a:xfrm>
            <a:off x="6174827" y="2029706"/>
            <a:ext cx="2890345" cy="4093428"/>
          </a:xfrm>
          <a:prstGeom prst="rect">
            <a:avLst/>
          </a:prstGeom>
          <a:noFill/>
        </p:spPr>
        <p:txBody>
          <a:bodyPr wrap="square" rtlCol="0">
            <a:spAutoFit/>
          </a:bodyPr>
          <a:lstStyle/>
          <a:p>
            <a:r>
              <a:rPr lang="en-US" sz="2000" dirty="0" smtClean="0"/>
              <a:t>With no other extra predictors, and no cycling of data assimilation, persistence of deviation from climatology </a:t>
            </a:r>
            <a:r>
              <a:rPr lang="en-US" sz="2000" b="1" dirty="0" smtClean="0"/>
              <a:t>at stations</a:t>
            </a:r>
            <a:r>
              <a:rPr lang="en-US" sz="2000" dirty="0" smtClean="0"/>
              <a:t> is clearly lower error than RTMA.</a:t>
            </a:r>
            <a:endParaRPr lang="en-US" sz="2000" dirty="0" smtClean="0">
              <a:solidFill>
                <a:srgbClr val="FF0000"/>
              </a:solidFill>
            </a:endParaRPr>
          </a:p>
          <a:p>
            <a:endParaRPr lang="en-US" sz="2000" dirty="0"/>
          </a:p>
          <a:p>
            <a:r>
              <a:rPr lang="en-US" sz="2000" dirty="0" smtClean="0"/>
              <a:t>Recently, RTMA switched from RAP model to HRRR background, but this is unlikely to account for all the error difference.</a:t>
            </a:r>
            <a:endParaRPr lang="en-US" sz="2000" dirty="0"/>
          </a:p>
        </p:txBody>
      </p:sp>
      <p:pic>
        <p:nvPicPr>
          <p:cNvPr id="7" name="Picture 6" descr="onehour_fcsterrs.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080536"/>
            <a:ext cx="6187919" cy="4640939"/>
          </a:xfrm>
          <a:prstGeom prst="rect">
            <a:avLst/>
          </a:prstGeom>
        </p:spPr>
      </p:pic>
    </p:spTree>
    <p:extLst>
      <p:ext uri="{BB962C8B-B14F-4D97-AF65-F5344CB8AC3E}">
        <p14:creationId xmlns:p14="http://schemas.microsoft.com/office/powerpoint/2010/main" val="17817705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2903"/>
            <a:ext cx="8229600" cy="1143000"/>
          </a:xfrm>
        </p:spPr>
        <p:txBody>
          <a:bodyPr>
            <a:normAutofit fontScale="90000"/>
          </a:bodyPr>
          <a:lstStyle/>
          <a:p>
            <a:r>
              <a:rPr lang="en-US" b="1" dirty="0" smtClean="0"/>
              <a:t/>
            </a:r>
            <a:br>
              <a:rPr lang="en-US" b="1" dirty="0" smtClean="0"/>
            </a:br>
            <a:r>
              <a:rPr lang="en-US" sz="4000" dirty="0" smtClean="0"/>
              <a:t>Generating a </a:t>
            </a:r>
            <a:r>
              <a:rPr lang="en-US" sz="4000" i="1" dirty="0" smtClean="0"/>
              <a:t>gridded </a:t>
            </a:r>
            <a:r>
              <a:rPr lang="en-US" sz="4000" dirty="0" smtClean="0"/>
              <a:t>benchmark</a:t>
            </a:r>
            <a:br>
              <a:rPr lang="en-US" sz="4000" dirty="0" smtClean="0"/>
            </a:br>
            <a:r>
              <a:rPr lang="en-US" sz="4000" dirty="0" smtClean="0"/>
              <a:t>background 1-h, purely statistical forecast</a:t>
            </a:r>
            <a:r>
              <a:rPr lang="en-US" dirty="0" smtClean="0"/>
              <a:t/>
            </a:r>
            <a:br>
              <a:rPr lang="en-US" dirty="0" smtClean="0"/>
            </a:br>
            <a:r>
              <a:rPr lang="en-US" dirty="0"/>
              <a:t/>
            </a:r>
            <a:br>
              <a:rPr lang="en-US" dirty="0"/>
            </a:br>
            <a:r>
              <a:rPr lang="en-US" sz="2700" u="sng" dirty="0" smtClean="0"/>
              <a:t>Pieces of information available to us</a:t>
            </a:r>
            <a:r>
              <a:rPr lang="en-US" sz="2700" dirty="0" smtClean="0"/>
              <a:t>:</a:t>
            </a:r>
            <a:br>
              <a:rPr lang="en-US" sz="2700" dirty="0" smtClean="0"/>
            </a:br>
            <a:r>
              <a:rPr lang="en-US" sz="2700" dirty="0" smtClean="0"/>
              <a:t/>
            </a:r>
            <a:br>
              <a:rPr lang="en-US" sz="2700" dirty="0" smtClean="0"/>
            </a:br>
            <a:r>
              <a:rPr lang="en-US" sz="2700" dirty="0" smtClean="0"/>
              <a:t>(1) This hour’s gridded climatology (background) via </a:t>
            </a:r>
            <a:r>
              <a:rPr lang="en-US" sz="2700" dirty="0" smtClean="0">
                <a:solidFill>
                  <a:srgbClr val="FF0000"/>
                </a:solidFill>
              </a:rPr>
              <a:t>“</a:t>
            </a:r>
            <a:r>
              <a:rPr lang="en-US" sz="2700" dirty="0" smtClean="0">
                <a:solidFill>
                  <a:srgbClr val="FF0000"/>
                </a:solidFill>
              </a:rPr>
              <a:t>PRISM”</a:t>
            </a:r>
            <a:r>
              <a:rPr lang="en-US" sz="2700" dirty="0"/>
              <a:t/>
            </a:r>
            <a:br>
              <a:rPr lang="en-US" sz="2700" dirty="0"/>
            </a:br>
            <a:r>
              <a:rPr lang="en-US" sz="2700" dirty="0"/>
              <a:t> (2) This hour’s observations </a:t>
            </a:r>
            <a:r>
              <a:rPr lang="en-US" sz="2700" dirty="0"/>
              <a:t/>
            </a:r>
            <a:br>
              <a:rPr lang="en-US" sz="2700" dirty="0"/>
            </a:br>
            <a:r>
              <a:rPr lang="en-US" sz="2700" dirty="0"/>
              <a:t> (3) Next hour’s climatology (background) via PRISM </a:t>
            </a:r>
            <a:r>
              <a:rPr lang="en-US" sz="2700" dirty="0" smtClean="0"/>
              <a:t/>
            </a:r>
            <a:br>
              <a:rPr lang="en-US" sz="2700" dirty="0" smtClean="0"/>
            </a:br>
            <a:r>
              <a:rPr lang="en-US" sz="2700" dirty="0" smtClean="0"/>
              <a:t/>
            </a:r>
            <a:br>
              <a:rPr lang="en-US" sz="2700" dirty="0" smtClean="0"/>
            </a:br>
            <a:r>
              <a:rPr lang="en-US" sz="2700" dirty="0"/>
              <a:t/>
            </a:r>
            <a:br>
              <a:rPr lang="en-US" sz="2700" dirty="0"/>
            </a:br>
            <a:r>
              <a:rPr lang="en-US" sz="2200" dirty="0" smtClean="0"/>
              <a:t>Method: Use (1) and (2) to estimate a gridded deviation from climatology. Add that to </a:t>
            </a:r>
            <a:r>
              <a:rPr lang="en-US" sz="2200" dirty="0" smtClean="0"/>
              <a:t>the next </a:t>
            </a:r>
            <a:r>
              <a:rPr lang="en-US" sz="2200" dirty="0" smtClean="0"/>
              <a:t>hour’s climatology to produce a 1-h forecast that replaces the NWP forecast.  Covariance model is </a:t>
            </a:r>
            <a:r>
              <a:rPr lang="en-US" sz="2200" dirty="0" err="1" smtClean="0"/>
              <a:t>Matern</a:t>
            </a:r>
            <a:r>
              <a:rPr lang="en-US" sz="2200" dirty="0" smtClean="0"/>
              <a:t> and penalizes horizontal </a:t>
            </a:r>
            <a:r>
              <a:rPr lang="en-US" sz="2200" dirty="0" smtClean="0"/>
              <a:t>distance and </a:t>
            </a:r>
            <a:r>
              <a:rPr lang="en-US" sz="2200" dirty="0" smtClean="0"/>
              <a:t>differences in a coastal proximity </a:t>
            </a:r>
            <a:r>
              <a:rPr lang="en-US" sz="2200" dirty="0" smtClean="0"/>
              <a:t>parameter.</a:t>
            </a:r>
            <a:endParaRPr lang="en-US" sz="2200" dirty="0"/>
          </a:p>
        </p:txBody>
      </p:sp>
      <p:sp>
        <p:nvSpPr>
          <p:cNvPr id="4" name="Slide Number Placeholder 3"/>
          <p:cNvSpPr>
            <a:spLocks noGrp="1"/>
          </p:cNvSpPr>
          <p:nvPr>
            <p:ph type="sldNum" sz="quarter" idx="12"/>
          </p:nvPr>
        </p:nvSpPr>
        <p:spPr/>
        <p:txBody>
          <a:bodyPr/>
          <a:lstStyle/>
          <a:p>
            <a:fld id="{891F195F-BCCF-E348-A971-9D4E219A5191}" type="slidenum">
              <a:rPr lang="en-US" smtClean="0"/>
              <a:t>19</a:t>
            </a:fld>
            <a:endParaRPr lang="en-US" dirty="0"/>
          </a:p>
        </p:txBody>
      </p:sp>
    </p:spTree>
    <p:extLst>
      <p:ext uri="{BB962C8B-B14F-4D97-AF65-F5344CB8AC3E}">
        <p14:creationId xmlns:p14="http://schemas.microsoft.com/office/powerpoint/2010/main" val="15524488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1F195F-BCCF-E348-A971-9D4E219A5191}" type="slidenum">
              <a:rPr lang="en-US" smtClean="0"/>
              <a:t>2</a:t>
            </a:fld>
            <a:endParaRPr lang="en-US"/>
          </a:p>
        </p:txBody>
      </p:sp>
      <p:pic>
        <p:nvPicPr>
          <p:cNvPr id="1026" name="Picture 2" descr="t_analysis_sprd_2015_contourpl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 y="-58763"/>
            <a:ext cx="8252460" cy="56535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81159" y="5711428"/>
            <a:ext cx="3472041" cy="369332"/>
          </a:xfrm>
          <a:prstGeom prst="rect">
            <a:avLst/>
          </a:prstGeom>
          <a:noFill/>
        </p:spPr>
        <p:txBody>
          <a:bodyPr wrap="none" rtlCol="0">
            <a:spAutoFit/>
          </a:bodyPr>
          <a:lstStyle/>
          <a:p>
            <a:r>
              <a:rPr lang="en-US" smtClean="0"/>
              <a:t>CMC, NCEP, ECMWF, UK Met Office</a:t>
            </a:r>
            <a:endParaRPr lang="en-US"/>
          </a:p>
        </p:txBody>
      </p:sp>
      <p:sp>
        <p:nvSpPr>
          <p:cNvPr id="2" name="TextBox 1"/>
          <p:cNvSpPr txBox="1"/>
          <p:nvPr/>
        </p:nvSpPr>
        <p:spPr>
          <a:xfrm>
            <a:off x="1042027" y="6143407"/>
            <a:ext cx="7154972" cy="646331"/>
          </a:xfrm>
          <a:prstGeom prst="rect">
            <a:avLst/>
          </a:prstGeom>
          <a:noFill/>
        </p:spPr>
        <p:txBody>
          <a:bodyPr wrap="none" rtlCol="0">
            <a:spAutoFit/>
          </a:bodyPr>
          <a:lstStyle/>
          <a:p>
            <a:r>
              <a:rPr lang="en-US" dirty="0" smtClean="0"/>
              <a:t>Surface temperature analyses vary a lot between global DA systems, a sign</a:t>
            </a:r>
          </a:p>
          <a:p>
            <a:r>
              <a:rPr lang="en-US" dirty="0" smtClean="0"/>
              <a:t>that there are major underlying challenges.</a:t>
            </a:r>
            <a:endParaRPr lang="en-US" dirty="0"/>
          </a:p>
        </p:txBody>
      </p:sp>
      <p:sp>
        <p:nvSpPr>
          <p:cNvPr id="3" name="Oval 2"/>
          <p:cNvSpPr/>
          <p:nvPr/>
        </p:nvSpPr>
        <p:spPr>
          <a:xfrm>
            <a:off x="7143750" y="2686050"/>
            <a:ext cx="57150" cy="6429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6084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1995"/>
          </a:xfrm>
        </p:spPr>
        <p:txBody>
          <a:bodyPr>
            <a:normAutofit fontScale="90000"/>
          </a:bodyPr>
          <a:lstStyle/>
          <a:p>
            <a:r>
              <a:rPr lang="en-US" dirty="0" smtClean="0"/>
              <a:t>What is PRISM?</a:t>
            </a:r>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20</a:t>
            </a:fld>
            <a:endParaRPr lang="en-US" dirty="0"/>
          </a:p>
        </p:txBody>
      </p:sp>
      <p:sp>
        <p:nvSpPr>
          <p:cNvPr id="5" name="TextBox 4"/>
          <p:cNvSpPr txBox="1"/>
          <p:nvPr/>
        </p:nvSpPr>
        <p:spPr>
          <a:xfrm>
            <a:off x="78581" y="6422231"/>
            <a:ext cx="3037883" cy="369332"/>
          </a:xfrm>
          <a:prstGeom prst="rect">
            <a:avLst/>
          </a:prstGeom>
          <a:noFill/>
        </p:spPr>
        <p:txBody>
          <a:bodyPr wrap="none" rtlCol="0">
            <a:spAutoFit/>
          </a:bodyPr>
          <a:lstStyle/>
          <a:p>
            <a:r>
              <a:rPr lang="en-US" dirty="0"/>
              <a:t>http://</a:t>
            </a:r>
            <a:r>
              <a:rPr lang="en-US" dirty="0" err="1"/>
              <a:t>prism.oregonstate.edu</a:t>
            </a:r>
            <a:r>
              <a:rPr lang="en-US" dirty="0"/>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675" y="1069197"/>
            <a:ext cx="5226050" cy="5204588"/>
          </a:xfrm>
          <a:prstGeom prst="rect">
            <a:avLst/>
          </a:prstGeom>
        </p:spPr>
      </p:pic>
      <p:sp>
        <p:nvSpPr>
          <p:cNvPr id="7" name="TextBox 6"/>
          <p:cNvSpPr txBox="1"/>
          <p:nvPr/>
        </p:nvSpPr>
        <p:spPr>
          <a:xfrm>
            <a:off x="6207920" y="1414463"/>
            <a:ext cx="2777460" cy="4801314"/>
          </a:xfrm>
          <a:prstGeom prst="rect">
            <a:avLst/>
          </a:prstGeom>
          <a:noFill/>
        </p:spPr>
        <p:txBody>
          <a:bodyPr wrap="square" rtlCol="0">
            <a:spAutoFit/>
          </a:bodyPr>
          <a:lstStyle/>
          <a:p>
            <a:r>
              <a:rPr lang="en-US" dirty="0" smtClean="0"/>
              <a:t>The PRISM group at</a:t>
            </a:r>
          </a:p>
          <a:p>
            <a:r>
              <a:rPr lang="en-US" dirty="0" smtClean="0"/>
              <a:t>Oregon State University</a:t>
            </a:r>
          </a:p>
          <a:p>
            <a:r>
              <a:rPr lang="en-US" dirty="0" smtClean="0"/>
              <a:t>developed a clever</a:t>
            </a:r>
          </a:p>
          <a:p>
            <a:r>
              <a:rPr lang="en-US" dirty="0" smtClean="0"/>
              <a:t>weighted linear regression technique to develop temperature, dew point, and precipitation </a:t>
            </a:r>
            <a:r>
              <a:rPr lang="en-US" dirty="0" err="1" smtClean="0"/>
              <a:t>climatologies</a:t>
            </a:r>
            <a:r>
              <a:rPr lang="en-US" dirty="0" smtClean="0"/>
              <a:t>.  Key reference is:</a:t>
            </a:r>
          </a:p>
          <a:p>
            <a:endParaRPr lang="en-US" dirty="0" smtClean="0"/>
          </a:p>
          <a:p>
            <a:r>
              <a:rPr lang="en-US" dirty="0"/>
              <a:t>Daly, C., W. P. Gibson, G.H. Taylor, G. L. Johnson, P. </a:t>
            </a:r>
            <a:r>
              <a:rPr lang="en-US" dirty="0" err="1"/>
              <a:t>Pasteris</a:t>
            </a:r>
            <a:r>
              <a:rPr lang="en-US" dirty="0"/>
              <a:t>. 2002. A </a:t>
            </a:r>
            <a:r>
              <a:rPr lang="en-US" dirty="0">
                <a:hlinkClick r:id="rId3"/>
              </a:rPr>
              <a:t>knowledge-based approach to the statistical mapping of climate.</a:t>
            </a:r>
            <a:r>
              <a:rPr lang="en-US" dirty="0"/>
              <a:t> </a:t>
            </a:r>
            <a:r>
              <a:rPr lang="en-US" i="1" dirty="0"/>
              <a:t>Climate Research</a:t>
            </a:r>
            <a:r>
              <a:rPr lang="en-US" dirty="0"/>
              <a:t>, 22: 99-113.</a:t>
            </a:r>
          </a:p>
        </p:txBody>
      </p:sp>
    </p:spTree>
    <p:extLst>
      <p:ext uri="{BB962C8B-B14F-4D97-AF65-F5344CB8AC3E}">
        <p14:creationId xmlns:p14="http://schemas.microsoft.com/office/powerpoint/2010/main" val="789842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8663"/>
          </a:xfrm>
        </p:spPr>
        <p:txBody>
          <a:bodyPr>
            <a:normAutofit fontScale="90000"/>
          </a:bodyPr>
          <a:lstStyle/>
          <a:p>
            <a:r>
              <a:rPr lang="en-US" dirty="0" smtClean="0"/>
              <a:t>Example:  PRISM 30-year climatology</a:t>
            </a:r>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21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52780"/>
            <a:ext cx="8029575" cy="5703570"/>
          </a:xfrm>
          <a:prstGeom prst="rect">
            <a:avLst/>
          </a:prstGeom>
        </p:spPr>
      </p:pic>
      <p:sp>
        <p:nvSpPr>
          <p:cNvPr id="6" name="TextBox 5"/>
          <p:cNvSpPr txBox="1"/>
          <p:nvPr/>
        </p:nvSpPr>
        <p:spPr>
          <a:xfrm>
            <a:off x="221456" y="6422232"/>
            <a:ext cx="8027454" cy="369332"/>
          </a:xfrm>
          <a:prstGeom prst="rect">
            <a:avLst/>
          </a:prstGeom>
          <a:noFill/>
        </p:spPr>
        <p:txBody>
          <a:bodyPr wrap="none" rtlCol="0">
            <a:spAutoFit/>
          </a:bodyPr>
          <a:lstStyle/>
          <a:p>
            <a:r>
              <a:rPr lang="en-US" dirty="0" smtClean="0"/>
              <a:t>Monthly </a:t>
            </a:r>
            <a:r>
              <a:rPr lang="en-US" dirty="0" err="1" smtClean="0"/>
              <a:t>climatologies</a:t>
            </a:r>
            <a:r>
              <a:rPr lang="en-US" dirty="0" smtClean="0"/>
              <a:t> of mean, daily min and max are also available.  </a:t>
            </a:r>
            <a:r>
              <a:rPr lang="en-US" dirty="0" err="1" smtClean="0"/>
              <a:t>Dewpoint</a:t>
            </a:r>
            <a:r>
              <a:rPr lang="en-US" dirty="0" smtClean="0"/>
              <a:t> too.</a:t>
            </a:r>
            <a:endParaRPr lang="en-US" dirty="0"/>
          </a:p>
        </p:txBody>
      </p:sp>
    </p:spTree>
    <p:extLst>
      <p:ext uri="{BB962C8B-B14F-4D97-AF65-F5344CB8AC3E}">
        <p14:creationId xmlns:p14="http://schemas.microsoft.com/office/powerpoint/2010/main" val="805008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2903"/>
            <a:ext cx="8229600" cy="1143000"/>
          </a:xfrm>
        </p:spPr>
        <p:txBody>
          <a:bodyPr>
            <a:normAutofit fontScale="90000"/>
          </a:bodyPr>
          <a:lstStyle/>
          <a:p>
            <a:r>
              <a:rPr lang="en-US" b="1" dirty="0" smtClean="0"/>
              <a:t/>
            </a:r>
            <a:br>
              <a:rPr lang="en-US" b="1" dirty="0" smtClean="0"/>
            </a:br>
            <a:r>
              <a:rPr lang="en-US" sz="4000" dirty="0" smtClean="0"/>
              <a:t>Generating a </a:t>
            </a:r>
            <a:r>
              <a:rPr lang="en-US" sz="4000" i="1" dirty="0" smtClean="0"/>
              <a:t>gridded </a:t>
            </a:r>
            <a:r>
              <a:rPr lang="en-US" sz="4000" dirty="0" smtClean="0"/>
              <a:t>benchmark</a:t>
            </a:r>
            <a:br>
              <a:rPr lang="en-US" sz="4000" dirty="0" smtClean="0"/>
            </a:br>
            <a:r>
              <a:rPr lang="en-US" sz="4000" dirty="0" smtClean="0"/>
              <a:t>background 1-h, purely statistical forecast</a:t>
            </a:r>
            <a:r>
              <a:rPr lang="en-US" dirty="0" smtClean="0"/>
              <a:t/>
            </a:r>
            <a:br>
              <a:rPr lang="en-US" dirty="0" smtClean="0"/>
            </a:br>
            <a:r>
              <a:rPr lang="en-US" dirty="0"/>
              <a:t/>
            </a:r>
            <a:br>
              <a:rPr lang="en-US" dirty="0"/>
            </a:br>
            <a:r>
              <a:rPr lang="en-US" sz="2700" u="sng" dirty="0" smtClean="0"/>
              <a:t>Pieces of information available to us</a:t>
            </a:r>
            <a:r>
              <a:rPr lang="en-US" sz="2700" dirty="0" smtClean="0"/>
              <a:t>:</a:t>
            </a:r>
            <a:br>
              <a:rPr lang="en-US" sz="2700" dirty="0" smtClean="0"/>
            </a:br>
            <a:r>
              <a:rPr lang="en-US" sz="2700" dirty="0" smtClean="0"/>
              <a:t/>
            </a:r>
            <a:br>
              <a:rPr lang="en-US" sz="2700" dirty="0" smtClean="0"/>
            </a:br>
            <a:r>
              <a:rPr lang="en-US" sz="2700" dirty="0" smtClean="0"/>
              <a:t>(1) This hour’s gridded climatology (background) via </a:t>
            </a:r>
            <a:r>
              <a:rPr lang="en-US" sz="2700" dirty="0" smtClean="0"/>
              <a:t>“</a:t>
            </a:r>
            <a:r>
              <a:rPr lang="en-US" sz="2700" dirty="0" smtClean="0"/>
              <a:t>PRISM”</a:t>
            </a:r>
            <a:r>
              <a:rPr lang="en-US" sz="2700" dirty="0"/>
              <a:t/>
            </a:r>
            <a:br>
              <a:rPr lang="en-US" sz="2700" dirty="0"/>
            </a:br>
            <a:r>
              <a:rPr lang="en-US" sz="2700" dirty="0"/>
              <a:t> (2) This hour’s observations </a:t>
            </a:r>
            <a:r>
              <a:rPr lang="en-US" sz="2700" dirty="0"/>
              <a:t/>
            </a:r>
            <a:br>
              <a:rPr lang="en-US" sz="2700" dirty="0"/>
            </a:br>
            <a:r>
              <a:rPr lang="en-US" sz="2700" dirty="0"/>
              <a:t> (3) Next hour’s climatology (background) via PRISM </a:t>
            </a:r>
            <a:r>
              <a:rPr lang="en-US" sz="2700" dirty="0" smtClean="0"/>
              <a:t/>
            </a:r>
            <a:br>
              <a:rPr lang="en-US" sz="2700" dirty="0" smtClean="0"/>
            </a:br>
            <a:r>
              <a:rPr lang="en-US" sz="2700" dirty="0" smtClean="0"/>
              <a:t/>
            </a:r>
            <a:br>
              <a:rPr lang="en-US" sz="2700" dirty="0" smtClean="0"/>
            </a:br>
            <a:r>
              <a:rPr lang="en-US" sz="2700" dirty="0"/>
              <a:t/>
            </a:r>
            <a:br>
              <a:rPr lang="en-US" sz="2700" dirty="0"/>
            </a:br>
            <a:r>
              <a:rPr lang="en-US" sz="2200" dirty="0" smtClean="0"/>
              <a:t>Method: Use (1) and (2) </a:t>
            </a:r>
            <a:r>
              <a:rPr lang="en-US" sz="2200" dirty="0" smtClean="0"/>
              <a:t>and </a:t>
            </a:r>
            <a:r>
              <a:rPr lang="en-US" sz="2200" dirty="0" smtClean="0">
                <a:solidFill>
                  <a:srgbClr val="FF0000"/>
                </a:solidFill>
              </a:rPr>
              <a:t>optimum interpolation </a:t>
            </a:r>
            <a:r>
              <a:rPr lang="en-US" sz="2200" dirty="0" smtClean="0"/>
              <a:t>to </a:t>
            </a:r>
            <a:r>
              <a:rPr lang="en-US" sz="2200" dirty="0" smtClean="0"/>
              <a:t>estimate a gridded deviation from climatology. Add that to </a:t>
            </a:r>
            <a:r>
              <a:rPr lang="en-US" sz="2200" dirty="0" smtClean="0"/>
              <a:t>the next </a:t>
            </a:r>
            <a:r>
              <a:rPr lang="en-US" sz="2200" dirty="0" smtClean="0"/>
              <a:t>hour’s climatology to produce a 1-h forecast that replaces the NWP forecast.  Covariance model is </a:t>
            </a:r>
            <a:r>
              <a:rPr lang="en-US" sz="2200" dirty="0" err="1" smtClean="0"/>
              <a:t>Matern</a:t>
            </a:r>
            <a:r>
              <a:rPr lang="en-US" sz="2200" dirty="0" smtClean="0"/>
              <a:t> and penalizes horizontal </a:t>
            </a:r>
            <a:r>
              <a:rPr lang="en-US" sz="2200" dirty="0" smtClean="0"/>
              <a:t>distance and </a:t>
            </a:r>
            <a:r>
              <a:rPr lang="en-US" sz="2200" dirty="0" smtClean="0"/>
              <a:t>differences in a coastal proximity </a:t>
            </a:r>
            <a:r>
              <a:rPr lang="en-US" sz="2200" dirty="0" smtClean="0"/>
              <a:t>parameter.</a:t>
            </a:r>
            <a:endParaRPr lang="en-US" sz="2200" dirty="0"/>
          </a:p>
        </p:txBody>
      </p:sp>
      <p:sp>
        <p:nvSpPr>
          <p:cNvPr id="4" name="Slide Number Placeholder 3"/>
          <p:cNvSpPr>
            <a:spLocks noGrp="1"/>
          </p:cNvSpPr>
          <p:nvPr>
            <p:ph type="sldNum" sz="quarter" idx="12"/>
          </p:nvPr>
        </p:nvSpPr>
        <p:spPr/>
        <p:txBody>
          <a:bodyPr/>
          <a:lstStyle/>
          <a:p>
            <a:fld id="{891F195F-BCCF-E348-A971-9D4E219A5191}" type="slidenum">
              <a:rPr lang="en-US" smtClean="0"/>
              <a:t>22</a:t>
            </a:fld>
            <a:endParaRPr lang="en-US" dirty="0"/>
          </a:p>
        </p:txBody>
      </p:sp>
    </p:spTree>
    <p:extLst>
      <p:ext uri="{BB962C8B-B14F-4D97-AF65-F5344CB8AC3E}">
        <p14:creationId xmlns:p14="http://schemas.microsoft.com/office/powerpoint/2010/main" val="4063601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Optimum interpolation methodology</a:t>
            </a:r>
            <a:endParaRPr lang="en-US" dirty="0"/>
          </a:p>
        </p:txBody>
      </p:sp>
      <p:sp>
        <p:nvSpPr>
          <p:cNvPr id="3" name="Content Placeholder 2"/>
          <p:cNvSpPr>
            <a:spLocks noGrp="1"/>
          </p:cNvSpPr>
          <p:nvPr>
            <p:ph idx="1"/>
          </p:nvPr>
        </p:nvSpPr>
        <p:spPr/>
        <p:txBody>
          <a:bodyPr>
            <a:normAutofit/>
          </a:bodyPr>
          <a:lstStyle/>
          <a:p>
            <a:r>
              <a:rPr lang="en-US" b="1" dirty="0" err="1" smtClean="0"/>
              <a:t>x</a:t>
            </a:r>
            <a:r>
              <a:rPr lang="en-US" baseline="30000" dirty="0" err="1" smtClean="0"/>
              <a:t>a</a:t>
            </a:r>
            <a:r>
              <a:rPr lang="en-US" dirty="0" smtClean="0"/>
              <a:t> = </a:t>
            </a:r>
            <a:r>
              <a:rPr lang="en-US" b="1" dirty="0" err="1" smtClean="0"/>
              <a:t>x</a:t>
            </a:r>
            <a:r>
              <a:rPr lang="en-US" baseline="30000" dirty="0" err="1" smtClean="0"/>
              <a:t>b</a:t>
            </a:r>
            <a:r>
              <a:rPr lang="en-US" dirty="0" smtClean="0"/>
              <a:t> + </a:t>
            </a:r>
            <a:r>
              <a:rPr lang="en-US" b="1" dirty="0" smtClean="0"/>
              <a:t>BH</a:t>
            </a:r>
            <a:r>
              <a:rPr lang="en-US" baseline="30000" dirty="0" smtClean="0"/>
              <a:t>T</a:t>
            </a:r>
            <a:r>
              <a:rPr lang="en-US" dirty="0" smtClean="0"/>
              <a:t>(</a:t>
            </a:r>
            <a:r>
              <a:rPr lang="en-US" b="1" dirty="0" smtClean="0"/>
              <a:t>HBH</a:t>
            </a:r>
            <a:r>
              <a:rPr lang="en-US" baseline="30000" dirty="0" smtClean="0"/>
              <a:t>T</a:t>
            </a:r>
            <a:r>
              <a:rPr lang="en-US" dirty="0" smtClean="0"/>
              <a:t> + </a:t>
            </a:r>
            <a:r>
              <a:rPr lang="en-US" b="1" dirty="0" smtClean="0"/>
              <a:t>R</a:t>
            </a:r>
            <a:r>
              <a:rPr lang="en-US" dirty="0" smtClean="0"/>
              <a:t>)</a:t>
            </a:r>
            <a:r>
              <a:rPr lang="en-US" baseline="30000" dirty="0" smtClean="0"/>
              <a:t>-1</a:t>
            </a:r>
            <a:r>
              <a:rPr lang="en-US" dirty="0" smtClean="0"/>
              <a:t>(</a:t>
            </a:r>
            <a:r>
              <a:rPr lang="en-US" b="1" dirty="0" smtClean="0"/>
              <a:t>y</a:t>
            </a:r>
            <a:r>
              <a:rPr lang="en-US" dirty="0" smtClean="0"/>
              <a:t>-</a:t>
            </a:r>
            <a:r>
              <a:rPr lang="en-US" b="1" dirty="0" err="1" smtClean="0"/>
              <a:t>Hx</a:t>
            </a:r>
            <a:r>
              <a:rPr lang="en-US" baseline="30000" dirty="0" err="1" smtClean="0"/>
              <a:t>b</a:t>
            </a:r>
            <a:r>
              <a:rPr lang="en-US" dirty="0" smtClean="0"/>
              <a:t>) , where</a:t>
            </a:r>
            <a:r>
              <a:rPr lang="en-US" dirty="0"/>
              <a:t/>
            </a:r>
            <a:br>
              <a:rPr lang="en-US" dirty="0"/>
            </a:br>
            <a:r>
              <a:rPr lang="en-US" sz="2800" b="1" dirty="0"/>
              <a:t> </a:t>
            </a:r>
            <a:r>
              <a:rPr lang="en-US" sz="2800" b="1" dirty="0" err="1"/>
              <a:t>x</a:t>
            </a:r>
            <a:r>
              <a:rPr lang="en-US" sz="2800" baseline="30000" dirty="0" err="1"/>
              <a:t>a</a:t>
            </a:r>
            <a:r>
              <a:rPr lang="en-US" sz="2800" dirty="0"/>
              <a:t> </a:t>
            </a:r>
            <a:r>
              <a:rPr lang="en-US" sz="2800" dirty="0" smtClean="0"/>
              <a:t>:= vector of analyzed state, here the</a:t>
            </a:r>
            <a:br>
              <a:rPr lang="en-US" sz="2800" dirty="0" smtClean="0"/>
            </a:br>
            <a:r>
              <a:rPr lang="en-US" sz="2800" dirty="0" smtClean="0"/>
              <a:t>			deviation from climatology</a:t>
            </a:r>
            <a:br>
              <a:rPr lang="en-US" sz="2800" dirty="0" smtClean="0"/>
            </a:br>
            <a:r>
              <a:rPr lang="en-US" sz="2800" b="1" dirty="0"/>
              <a:t> </a:t>
            </a:r>
            <a:r>
              <a:rPr lang="en-US" sz="2800" b="1" dirty="0" err="1" smtClean="0"/>
              <a:t>x</a:t>
            </a:r>
            <a:r>
              <a:rPr lang="en-US" sz="2800" baseline="30000" dirty="0" err="1" smtClean="0"/>
              <a:t>b</a:t>
            </a:r>
            <a:r>
              <a:rPr lang="en-US" sz="2800" dirty="0"/>
              <a:t> </a:t>
            </a:r>
            <a:r>
              <a:rPr lang="en-US" sz="2800" dirty="0" smtClean="0"/>
              <a:t>:= vector of background (first guess) state,</a:t>
            </a:r>
            <a:br>
              <a:rPr lang="en-US" sz="2800" dirty="0" smtClean="0"/>
            </a:br>
            <a:r>
              <a:rPr lang="en-US" sz="2800" dirty="0" smtClean="0"/>
              <a:t>			here the deviation from </a:t>
            </a:r>
            <a:r>
              <a:rPr lang="en-US" sz="2800" dirty="0" smtClean="0"/>
              <a:t>climatology (set to 0)</a:t>
            </a:r>
            <a:r>
              <a:rPr lang="en-US" sz="2800" dirty="0" smtClean="0"/>
              <a:t/>
            </a:r>
            <a:br>
              <a:rPr lang="en-US" sz="2800" dirty="0" smtClean="0"/>
            </a:br>
            <a:r>
              <a:rPr lang="en-US" sz="2800" b="1" dirty="0" smtClean="0"/>
              <a:t>B</a:t>
            </a:r>
            <a:r>
              <a:rPr lang="en-US" sz="2800" dirty="0" smtClean="0"/>
              <a:t> := </a:t>
            </a:r>
            <a:r>
              <a:rPr lang="en-US" sz="2800" dirty="0" smtClean="0"/>
              <a:t>background-error </a:t>
            </a:r>
            <a:r>
              <a:rPr lang="en-US" sz="2800" dirty="0" smtClean="0"/>
              <a:t>covariance matrix</a:t>
            </a:r>
            <a:r>
              <a:rPr lang="en-US" sz="2800" dirty="0"/>
              <a:t/>
            </a:r>
            <a:br>
              <a:rPr lang="en-US" sz="2800" dirty="0"/>
            </a:br>
            <a:r>
              <a:rPr lang="en-US" sz="2800" b="1" dirty="0" smtClean="0"/>
              <a:t>H</a:t>
            </a:r>
            <a:r>
              <a:rPr lang="en-US" sz="2800" dirty="0" smtClean="0"/>
              <a:t> := interpolation operator, grid to station</a:t>
            </a:r>
            <a:r>
              <a:rPr lang="en-US" sz="2800" dirty="0"/>
              <a:t/>
            </a:r>
            <a:br>
              <a:rPr lang="en-US" sz="2800" dirty="0"/>
            </a:br>
            <a:r>
              <a:rPr lang="en-US" sz="2800" b="1" dirty="0" smtClean="0"/>
              <a:t>R</a:t>
            </a:r>
            <a:r>
              <a:rPr lang="en-US" sz="2800" dirty="0" smtClean="0"/>
              <a:t> := observation-error covariance matrix (2°F</a:t>
            </a:r>
            <a:r>
              <a:rPr lang="en-US" sz="2800" baseline="30000" dirty="0" smtClean="0"/>
              <a:t>2</a:t>
            </a:r>
            <a:r>
              <a:rPr lang="en-US" sz="2800" dirty="0" smtClean="0"/>
              <a:t> </a:t>
            </a:r>
            <a:r>
              <a:rPr lang="en-US" sz="2800" dirty="0" err="1" smtClean="0"/>
              <a:t>var</a:t>
            </a:r>
            <a:r>
              <a:rPr lang="en-US" sz="2800" dirty="0" smtClean="0"/>
              <a:t>)</a:t>
            </a:r>
            <a:r>
              <a:rPr lang="en-US" sz="2800" dirty="0"/>
              <a:t/>
            </a:r>
            <a:br>
              <a:rPr lang="en-US" sz="2800" dirty="0"/>
            </a:br>
            <a:r>
              <a:rPr lang="en-US" sz="2800" b="1" dirty="0" smtClean="0"/>
              <a:t>y</a:t>
            </a:r>
            <a:r>
              <a:rPr lang="en-US" sz="2800" dirty="0" smtClean="0"/>
              <a:t> := vector of newly available observation</a:t>
            </a:r>
            <a:br>
              <a:rPr lang="en-US" sz="2800" dirty="0" smtClean="0"/>
            </a:br>
            <a:r>
              <a:rPr lang="en-US" sz="2800" dirty="0" smtClean="0"/>
              <a:t>			deviations from climatology</a:t>
            </a:r>
            <a:r>
              <a:rPr lang="en-US" dirty="0" smtClean="0"/>
              <a:t> </a:t>
            </a:r>
          </a:p>
        </p:txBody>
      </p:sp>
      <p:sp>
        <p:nvSpPr>
          <p:cNvPr id="4" name="Slide Number Placeholder 3"/>
          <p:cNvSpPr>
            <a:spLocks noGrp="1"/>
          </p:cNvSpPr>
          <p:nvPr>
            <p:ph type="sldNum" sz="quarter" idx="12"/>
          </p:nvPr>
        </p:nvSpPr>
        <p:spPr/>
        <p:txBody>
          <a:bodyPr/>
          <a:lstStyle/>
          <a:p>
            <a:fld id="{891F195F-BCCF-E348-A971-9D4E219A5191}" type="slidenum">
              <a:rPr lang="en-US" smtClean="0"/>
              <a:t>23</a:t>
            </a:fld>
            <a:endParaRPr lang="en-US"/>
          </a:p>
        </p:txBody>
      </p:sp>
      <p:sp>
        <p:nvSpPr>
          <p:cNvPr id="5" name="TextBox 4"/>
          <p:cNvSpPr txBox="1"/>
          <p:nvPr/>
        </p:nvSpPr>
        <p:spPr>
          <a:xfrm>
            <a:off x="0" y="6590670"/>
            <a:ext cx="5073825" cy="261610"/>
          </a:xfrm>
          <a:prstGeom prst="rect">
            <a:avLst/>
          </a:prstGeom>
          <a:noFill/>
        </p:spPr>
        <p:txBody>
          <a:bodyPr wrap="none" rtlCol="0">
            <a:spAutoFit/>
          </a:bodyPr>
          <a:lstStyle/>
          <a:p>
            <a:r>
              <a:rPr lang="en-US" sz="1100" dirty="0" smtClean="0"/>
              <a:t>following Lev </a:t>
            </a:r>
            <a:r>
              <a:rPr lang="en-US" sz="1100" dirty="0" err="1" smtClean="0"/>
              <a:t>Gandin</a:t>
            </a:r>
            <a:r>
              <a:rPr lang="en-US" sz="1100" dirty="0" smtClean="0"/>
              <a:t>.  See also Roger Daley </a:t>
            </a:r>
            <a:r>
              <a:rPr lang="en-US" sz="1100" i="1" dirty="0" smtClean="0"/>
              <a:t>Atmospheric Data Analysis </a:t>
            </a:r>
            <a:r>
              <a:rPr lang="en-US" sz="1100" dirty="0" smtClean="0"/>
              <a:t>text, eq. 4.2.9</a:t>
            </a:r>
            <a:endParaRPr lang="en-US" sz="1100" dirty="0"/>
          </a:p>
        </p:txBody>
      </p:sp>
    </p:spTree>
    <p:extLst>
      <p:ext uri="{BB962C8B-B14F-4D97-AF65-F5344CB8AC3E}">
        <p14:creationId xmlns:p14="http://schemas.microsoft.com/office/powerpoint/2010/main" val="796561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Simplified </a:t>
            </a:r>
            <a:r>
              <a:rPr lang="en-US" dirty="0" err="1" smtClean="0"/>
              <a:t>Matern</a:t>
            </a:r>
            <a:r>
              <a:rPr lang="en-US" dirty="0" smtClean="0"/>
              <a:t> model for </a:t>
            </a:r>
            <a:br>
              <a:rPr lang="en-US" dirty="0" smtClean="0"/>
            </a:br>
            <a:r>
              <a:rPr lang="en-US" dirty="0" smtClean="0"/>
              <a:t>background-error </a:t>
            </a:r>
            <a:r>
              <a:rPr lang="en-US" dirty="0" err="1" smtClean="0"/>
              <a:t>covariances</a:t>
            </a:r>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24</a:t>
            </a:fld>
            <a:endParaRPr lang="en-US"/>
          </a:p>
        </p:txBody>
      </p:sp>
      <p:sp>
        <p:nvSpPr>
          <p:cNvPr id="8" name="TextBox 7"/>
          <p:cNvSpPr txBox="1"/>
          <p:nvPr/>
        </p:nvSpPr>
        <p:spPr>
          <a:xfrm>
            <a:off x="152136" y="5422568"/>
            <a:ext cx="8839728" cy="707886"/>
          </a:xfrm>
          <a:prstGeom prst="rect">
            <a:avLst/>
          </a:prstGeom>
          <a:noFill/>
        </p:spPr>
        <p:txBody>
          <a:bodyPr wrap="none" rtlCol="0">
            <a:spAutoFit/>
          </a:bodyPr>
          <a:lstStyle/>
          <a:p>
            <a:r>
              <a:rPr lang="en-US" sz="2000" dirty="0" smtClean="0"/>
              <a:t>Parameters ⍴</a:t>
            </a:r>
            <a:r>
              <a:rPr lang="en-US" sz="2000" i="1" baseline="-25000" dirty="0" smtClean="0"/>
              <a:t>h</a:t>
            </a:r>
            <a:r>
              <a:rPr lang="en-US" sz="2000" dirty="0" smtClean="0"/>
              <a:t>, ⍴</a:t>
            </a:r>
            <a:r>
              <a:rPr lang="en-US" sz="2000" i="1" baseline="-25000" dirty="0" err="1" smtClean="0"/>
              <a:t>cp</a:t>
            </a:r>
            <a:r>
              <a:rPr lang="en-US" sz="2000" dirty="0" smtClean="0"/>
              <a:t>, and           are determined objectively through a nonlinear least- </a:t>
            </a:r>
          </a:p>
          <a:p>
            <a:r>
              <a:rPr lang="en-US" sz="2000" dirty="0" smtClean="0"/>
              <a:t>squares function-fitting python procedure (</a:t>
            </a:r>
            <a:r>
              <a:rPr lang="en-US" sz="2000" dirty="0" err="1" smtClean="0"/>
              <a:t>scipy.optimize.curve_fit</a:t>
            </a:r>
            <a:r>
              <a:rPr lang="en-US" sz="2000" dirty="0" smtClean="0"/>
              <a:t>)</a:t>
            </a:r>
            <a:endParaRPr lang="en-US" sz="20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2106" y="5438359"/>
            <a:ext cx="430931" cy="41297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9444"/>
            <a:ext cx="9144000" cy="3057676"/>
          </a:xfrm>
          <a:prstGeom prst="rect">
            <a:avLst/>
          </a:prstGeom>
        </p:spPr>
      </p:pic>
      <p:sp>
        <p:nvSpPr>
          <p:cNvPr id="5" name="Rectangle 4"/>
          <p:cNvSpPr/>
          <p:nvPr/>
        </p:nvSpPr>
        <p:spPr>
          <a:xfrm>
            <a:off x="7908131" y="2528888"/>
            <a:ext cx="1083733" cy="3000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908131" y="2528888"/>
            <a:ext cx="1083733" cy="3000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908131" y="2494240"/>
            <a:ext cx="255198" cy="369332"/>
          </a:xfrm>
          <a:prstGeom prst="rect">
            <a:avLst/>
          </a:prstGeom>
          <a:noFill/>
        </p:spPr>
        <p:txBody>
          <a:bodyPr wrap="none" rtlCol="0">
            <a:spAutoFit/>
          </a:bodyPr>
          <a:lstStyle/>
          <a:p>
            <a:r>
              <a:rPr lang="en-US" smtClean="0"/>
              <a:t>)</a:t>
            </a:r>
            <a:endParaRPr lang="en-US"/>
          </a:p>
        </p:txBody>
      </p:sp>
    </p:spTree>
    <p:extLst>
      <p:ext uri="{BB962C8B-B14F-4D97-AF65-F5344CB8AC3E}">
        <p14:creationId xmlns:p14="http://schemas.microsoft.com/office/powerpoint/2010/main" val="546552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1F195F-BCCF-E348-A971-9D4E219A5191}" type="slidenum">
              <a:rPr lang="en-US" smtClean="0"/>
              <a:t>25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278" y="1020042"/>
            <a:ext cx="6585924" cy="4939443"/>
          </a:xfrm>
          <a:prstGeom prst="rect">
            <a:avLst/>
          </a:prstGeom>
        </p:spPr>
      </p:pic>
      <p:sp>
        <p:nvSpPr>
          <p:cNvPr id="7" name="TextBox 6"/>
          <p:cNvSpPr txBox="1"/>
          <p:nvPr/>
        </p:nvSpPr>
        <p:spPr>
          <a:xfrm>
            <a:off x="460005" y="6075144"/>
            <a:ext cx="8226795" cy="646331"/>
          </a:xfrm>
          <a:prstGeom prst="rect">
            <a:avLst/>
          </a:prstGeom>
          <a:noFill/>
        </p:spPr>
        <p:txBody>
          <a:bodyPr wrap="square" rtlCol="0">
            <a:spAutoFit/>
          </a:bodyPr>
          <a:lstStyle/>
          <a:p>
            <a:r>
              <a:rPr lang="en-US" dirty="0" smtClean="0"/>
              <a:t>The </a:t>
            </a:r>
            <a:r>
              <a:rPr lang="en-US" dirty="0" smtClean="0"/>
              <a:t>faster taper to zero correlation for the </a:t>
            </a:r>
            <a:r>
              <a:rPr lang="en-US" dirty="0" err="1" smtClean="0"/>
              <a:t>Matern</a:t>
            </a:r>
            <a:r>
              <a:rPr lang="en-US" dirty="0" smtClean="0"/>
              <a:t> function is desirable for surface data, with its </a:t>
            </a:r>
            <a:r>
              <a:rPr lang="en-US" dirty="0" err="1" smtClean="0"/>
              <a:t>inhomogeneities</a:t>
            </a:r>
            <a:r>
              <a:rPr lang="en-US" dirty="0" smtClean="0"/>
              <a:t> and larger representativeness errors.</a:t>
            </a:r>
            <a:endParaRPr lang="en-US" dirty="0"/>
          </a:p>
        </p:txBody>
      </p:sp>
      <p:sp>
        <p:nvSpPr>
          <p:cNvPr id="2" name="TextBox 1"/>
          <p:cNvSpPr txBox="1"/>
          <p:nvPr/>
        </p:nvSpPr>
        <p:spPr>
          <a:xfrm>
            <a:off x="936278" y="102480"/>
            <a:ext cx="7641515" cy="646331"/>
          </a:xfrm>
          <a:prstGeom prst="rect">
            <a:avLst/>
          </a:prstGeom>
          <a:noFill/>
        </p:spPr>
        <p:txBody>
          <a:bodyPr wrap="none" rtlCol="0">
            <a:spAutoFit/>
          </a:bodyPr>
          <a:lstStyle/>
          <a:p>
            <a:r>
              <a:rPr lang="en-US" sz="3600" smtClean="0"/>
              <a:t>Why </a:t>
            </a:r>
            <a:r>
              <a:rPr lang="en-US" sz="3600" smtClean="0"/>
              <a:t>use the </a:t>
            </a:r>
            <a:r>
              <a:rPr lang="en-US" sz="3600" dirty="0" err="1" smtClean="0"/>
              <a:t>Matern</a:t>
            </a:r>
            <a:r>
              <a:rPr lang="en-US" sz="3600" dirty="0" smtClean="0"/>
              <a:t> covariance model?</a:t>
            </a:r>
            <a:endParaRPr lang="en-US" sz="3600" dirty="0"/>
          </a:p>
        </p:txBody>
      </p:sp>
    </p:spTree>
    <p:extLst>
      <p:ext uri="{BB962C8B-B14F-4D97-AF65-F5344CB8AC3E}">
        <p14:creationId xmlns:p14="http://schemas.microsoft.com/office/powerpoint/2010/main" val="1681900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1F195F-BCCF-E348-A971-9D4E219A5191}" type="slidenum">
              <a:rPr lang="en-US" smtClean="0"/>
              <a:t>26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50" y="205802"/>
            <a:ext cx="9115950" cy="4557975"/>
          </a:xfrm>
          <a:prstGeom prst="rect">
            <a:avLst/>
          </a:prstGeom>
        </p:spPr>
      </p:pic>
      <p:sp>
        <p:nvSpPr>
          <p:cNvPr id="2" name="TextBox 1"/>
          <p:cNvSpPr txBox="1"/>
          <p:nvPr/>
        </p:nvSpPr>
        <p:spPr>
          <a:xfrm>
            <a:off x="342313" y="4784586"/>
            <a:ext cx="8187178" cy="1754326"/>
          </a:xfrm>
          <a:prstGeom prst="rect">
            <a:avLst/>
          </a:prstGeom>
          <a:noFill/>
        </p:spPr>
        <p:txBody>
          <a:bodyPr wrap="none" rtlCol="0">
            <a:spAutoFit/>
          </a:bodyPr>
          <a:lstStyle/>
          <a:p>
            <a:r>
              <a:rPr lang="en-US" dirty="0" smtClean="0"/>
              <a:t>Along US west coast, there are very strong gradients in temperature as one moves</a:t>
            </a:r>
          </a:p>
          <a:p>
            <a:r>
              <a:rPr lang="en-US" dirty="0" smtClean="0"/>
              <a:t>away from the coast.  Accordingly, there is a penalty in the </a:t>
            </a:r>
            <a:r>
              <a:rPr lang="en-US" dirty="0" err="1" smtClean="0"/>
              <a:t>Matern</a:t>
            </a:r>
            <a:r>
              <a:rPr lang="en-US" dirty="0" smtClean="0"/>
              <a:t> covariance for</a:t>
            </a:r>
          </a:p>
          <a:p>
            <a:r>
              <a:rPr lang="en-US" dirty="0" smtClean="0"/>
              <a:t>differences in coastal proximity index.  To make differences more accentuated along</a:t>
            </a:r>
          </a:p>
          <a:p>
            <a:r>
              <a:rPr lang="en-US" dirty="0" smtClean="0"/>
              <a:t>US west coast, the coastal proximity index varies more along the US west coast </a:t>
            </a:r>
          </a:p>
          <a:p>
            <a:r>
              <a:rPr lang="en-US" dirty="0" smtClean="0"/>
              <a:t>than along the Gulf and east coast.  This is ad hoc, but effective.  Motivated by similar</a:t>
            </a:r>
          </a:p>
          <a:p>
            <a:r>
              <a:rPr lang="en-US" dirty="0" smtClean="0"/>
              <a:t>approach used in PRISM.</a:t>
            </a:r>
            <a:endParaRPr lang="en-US" dirty="0"/>
          </a:p>
        </p:txBody>
      </p:sp>
    </p:spTree>
    <p:extLst>
      <p:ext uri="{BB962C8B-B14F-4D97-AF65-F5344CB8AC3E}">
        <p14:creationId xmlns:p14="http://schemas.microsoft.com/office/powerpoint/2010/main" val="12603476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2903"/>
            <a:ext cx="8229600" cy="1143000"/>
          </a:xfrm>
        </p:spPr>
        <p:txBody>
          <a:bodyPr>
            <a:normAutofit fontScale="90000"/>
          </a:bodyPr>
          <a:lstStyle/>
          <a:p>
            <a:r>
              <a:rPr lang="en-US" b="1" dirty="0" smtClean="0"/>
              <a:t/>
            </a:r>
            <a:br>
              <a:rPr lang="en-US" b="1" dirty="0" smtClean="0"/>
            </a:br>
            <a:r>
              <a:rPr lang="en-US" sz="4000" dirty="0" smtClean="0"/>
              <a:t>Generating a </a:t>
            </a:r>
            <a:r>
              <a:rPr lang="en-US" sz="4000" i="1" dirty="0" smtClean="0"/>
              <a:t>gridded </a:t>
            </a:r>
            <a:r>
              <a:rPr lang="en-US" sz="4000" dirty="0" smtClean="0"/>
              <a:t>benchmark</a:t>
            </a:r>
            <a:br>
              <a:rPr lang="en-US" sz="4000" dirty="0" smtClean="0"/>
            </a:br>
            <a:r>
              <a:rPr lang="en-US" sz="4000" dirty="0" smtClean="0"/>
              <a:t>background 1-h, purely statistical forecast</a:t>
            </a:r>
            <a:r>
              <a:rPr lang="en-US" dirty="0" smtClean="0"/>
              <a:t/>
            </a:r>
            <a:br>
              <a:rPr lang="en-US" dirty="0" smtClean="0"/>
            </a:br>
            <a:r>
              <a:rPr lang="en-US" dirty="0"/>
              <a:t/>
            </a:r>
            <a:br>
              <a:rPr lang="en-US" dirty="0"/>
            </a:br>
            <a:r>
              <a:rPr lang="en-US" sz="2700" u="sng" dirty="0" smtClean="0"/>
              <a:t>Pieces of information available to us</a:t>
            </a:r>
            <a:r>
              <a:rPr lang="en-US" sz="2700" dirty="0" smtClean="0"/>
              <a:t>:</a:t>
            </a:r>
            <a:br>
              <a:rPr lang="en-US" sz="2700" dirty="0" smtClean="0"/>
            </a:br>
            <a:r>
              <a:rPr lang="en-US" sz="2700" dirty="0" smtClean="0"/>
              <a:t/>
            </a:r>
            <a:br>
              <a:rPr lang="en-US" sz="2700" dirty="0" smtClean="0"/>
            </a:br>
            <a:r>
              <a:rPr lang="en-US" sz="2700" dirty="0" smtClean="0"/>
              <a:t>(1) </a:t>
            </a:r>
            <a:r>
              <a:rPr lang="en-US" sz="2700" dirty="0" smtClean="0">
                <a:solidFill>
                  <a:srgbClr val="FF0000"/>
                </a:solidFill>
              </a:rPr>
              <a:t>This hour’s gridded climatology (background) via </a:t>
            </a:r>
            <a:r>
              <a:rPr lang="en-US" sz="2700" dirty="0" smtClean="0">
                <a:solidFill>
                  <a:srgbClr val="FF0000"/>
                </a:solidFill>
              </a:rPr>
              <a:t>“</a:t>
            </a:r>
            <a:r>
              <a:rPr lang="en-US" sz="2700" dirty="0" smtClean="0">
                <a:solidFill>
                  <a:srgbClr val="FF0000"/>
                </a:solidFill>
              </a:rPr>
              <a:t>PRISM”</a:t>
            </a:r>
            <a:r>
              <a:rPr lang="en-US" sz="2700" dirty="0">
                <a:solidFill>
                  <a:srgbClr val="FF0000"/>
                </a:solidFill>
              </a:rPr>
              <a:t/>
            </a:r>
            <a:br>
              <a:rPr lang="en-US" sz="2700" dirty="0">
                <a:solidFill>
                  <a:srgbClr val="FF0000"/>
                </a:solidFill>
              </a:rPr>
            </a:br>
            <a:r>
              <a:rPr lang="en-US" sz="2700" dirty="0"/>
              <a:t> (2) This hour’s observations </a:t>
            </a:r>
            <a:r>
              <a:rPr lang="en-US" sz="2700" dirty="0"/>
              <a:t/>
            </a:r>
            <a:br>
              <a:rPr lang="en-US" sz="2700" dirty="0"/>
            </a:br>
            <a:r>
              <a:rPr lang="en-US" sz="2700" dirty="0"/>
              <a:t> (3) </a:t>
            </a:r>
            <a:r>
              <a:rPr lang="en-US" sz="2700" dirty="0">
                <a:solidFill>
                  <a:srgbClr val="FF0000"/>
                </a:solidFill>
              </a:rPr>
              <a:t>Next hour’s climatology (background) via PRISM </a:t>
            </a:r>
            <a:r>
              <a:rPr lang="en-US" sz="2700" dirty="0" smtClean="0"/>
              <a:t/>
            </a:r>
            <a:br>
              <a:rPr lang="en-US" sz="2700" dirty="0" smtClean="0"/>
            </a:br>
            <a:r>
              <a:rPr lang="en-US" sz="2700" dirty="0" smtClean="0"/>
              <a:t/>
            </a:r>
            <a:br>
              <a:rPr lang="en-US" sz="2700" dirty="0" smtClean="0"/>
            </a:br>
            <a:r>
              <a:rPr lang="en-US" sz="2700" dirty="0"/>
              <a:t/>
            </a:r>
            <a:br>
              <a:rPr lang="en-US" sz="2700" dirty="0"/>
            </a:br>
            <a:r>
              <a:rPr lang="en-US" sz="2200" dirty="0" smtClean="0"/>
              <a:t>Method: Use (1) and (2) </a:t>
            </a:r>
            <a:r>
              <a:rPr lang="en-US" sz="2200" dirty="0" smtClean="0"/>
              <a:t>and optimum interpolation to </a:t>
            </a:r>
            <a:r>
              <a:rPr lang="en-US" sz="2200" dirty="0" smtClean="0"/>
              <a:t>estimate a gridded deviation from climatology. Add that to </a:t>
            </a:r>
            <a:r>
              <a:rPr lang="en-US" sz="2200" dirty="0" smtClean="0"/>
              <a:t>the next </a:t>
            </a:r>
            <a:r>
              <a:rPr lang="en-US" sz="2200" dirty="0" smtClean="0"/>
              <a:t>hour’s climatology to produce a 1-h forecast that replaces the NWP forecast.  Covariance model is </a:t>
            </a:r>
            <a:r>
              <a:rPr lang="en-US" sz="2200" dirty="0" err="1" smtClean="0"/>
              <a:t>Matern</a:t>
            </a:r>
            <a:r>
              <a:rPr lang="en-US" sz="2200" dirty="0" smtClean="0"/>
              <a:t> and penalizes horizontal </a:t>
            </a:r>
            <a:r>
              <a:rPr lang="en-US" sz="2200" dirty="0" smtClean="0"/>
              <a:t>distance and </a:t>
            </a:r>
            <a:r>
              <a:rPr lang="en-US" sz="2200" dirty="0" smtClean="0"/>
              <a:t>differences in a coastal proximity </a:t>
            </a:r>
            <a:r>
              <a:rPr lang="en-US" sz="2200" dirty="0" smtClean="0"/>
              <a:t>parameter.</a:t>
            </a:r>
            <a:endParaRPr lang="en-US" sz="2200" dirty="0"/>
          </a:p>
        </p:txBody>
      </p:sp>
      <p:sp>
        <p:nvSpPr>
          <p:cNvPr id="4" name="Slide Number Placeholder 3"/>
          <p:cNvSpPr>
            <a:spLocks noGrp="1"/>
          </p:cNvSpPr>
          <p:nvPr>
            <p:ph type="sldNum" sz="quarter" idx="12"/>
          </p:nvPr>
        </p:nvSpPr>
        <p:spPr/>
        <p:txBody>
          <a:bodyPr/>
          <a:lstStyle/>
          <a:p>
            <a:fld id="{891F195F-BCCF-E348-A971-9D4E219A5191}" type="slidenum">
              <a:rPr lang="en-US" smtClean="0"/>
              <a:t>27</a:t>
            </a:fld>
            <a:endParaRPr lang="en-US" dirty="0"/>
          </a:p>
        </p:txBody>
      </p:sp>
    </p:spTree>
    <p:extLst>
      <p:ext uri="{BB962C8B-B14F-4D97-AF65-F5344CB8AC3E}">
        <p14:creationId xmlns:p14="http://schemas.microsoft.com/office/powerpoint/2010/main" val="6320305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2903"/>
            <a:ext cx="8229600" cy="1143000"/>
          </a:xfrm>
        </p:spPr>
        <p:txBody>
          <a:bodyPr>
            <a:normAutofit fontScale="90000"/>
          </a:bodyPr>
          <a:lstStyle/>
          <a:p>
            <a:r>
              <a:rPr lang="en-US" b="1" dirty="0" smtClean="0"/>
              <a:t/>
            </a:r>
            <a:br>
              <a:rPr lang="en-US" b="1" dirty="0" smtClean="0"/>
            </a:br>
            <a:r>
              <a:rPr lang="en-US" sz="4000" dirty="0" smtClean="0"/>
              <a:t>Generating a </a:t>
            </a:r>
            <a:r>
              <a:rPr lang="en-US" sz="4000" i="1" dirty="0" smtClean="0"/>
              <a:t>gridded </a:t>
            </a:r>
            <a:r>
              <a:rPr lang="en-US" sz="4000" dirty="0" smtClean="0"/>
              <a:t>benchmark</a:t>
            </a:r>
            <a:br>
              <a:rPr lang="en-US" sz="4000" dirty="0" smtClean="0"/>
            </a:br>
            <a:r>
              <a:rPr lang="en-US" sz="4000" dirty="0" smtClean="0"/>
              <a:t>background 1-h, purely statistical forecast</a:t>
            </a:r>
            <a:r>
              <a:rPr lang="en-US" dirty="0" smtClean="0"/>
              <a:t/>
            </a:r>
            <a:br>
              <a:rPr lang="en-US" dirty="0" smtClean="0"/>
            </a:br>
            <a:r>
              <a:rPr lang="en-US" dirty="0"/>
              <a:t/>
            </a:r>
            <a:br>
              <a:rPr lang="en-US" dirty="0"/>
            </a:br>
            <a:r>
              <a:rPr lang="en-US" sz="2700" u="sng" dirty="0" smtClean="0"/>
              <a:t>Pieces of information available to us</a:t>
            </a:r>
            <a:r>
              <a:rPr lang="en-US" sz="2700" dirty="0" smtClean="0"/>
              <a:t>:</a:t>
            </a:r>
            <a:br>
              <a:rPr lang="en-US" sz="2700" dirty="0" smtClean="0"/>
            </a:br>
            <a:r>
              <a:rPr lang="en-US" sz="2700" dirty="0" smtClean="0"/>
              <a:t/>
            </a:r>
            <a:br>
              <a:rPr lang="en-US" sz="2700" dirty="0" smtClean="0"/>
            </a:br>
            <a:r>
              <a:rPr lang="en-US" sz="2700" dirty="0" smtClean="0"/>
              <a:t>(1) </a:t>
            </a:r>
            <a:r>
              <a:rPr lang="en-US" sz="2700" dirty="0" smtClean="0">
                <a:solidFill>
                  <a:srgbClr val="FF0000"/>
                </a:solidFill>
              </a:rPr>
              <a:t>This hour’s gridded climatology (background) via </a:t>
            </a:r>
            <a:r>
              <a:rPr lang="en-US" sz="2700" dirty="0" smtClean="0">
                <a:solidFill>
                  <a:srgbClr val="FF0000"/>
                </a:solidFill>
              </a:rPr>
              <a:t>“</a:t>
            </a:r>
            <a:r>
              <a:rPr lang="en-US" sz="2700" dirty="0" smtClean="0">
                <a:solidFill>
                  <a:srgbClr val="FF0000"/>
                </a:solidFill>
              </a:rPr>
              <a:t>PRISM”</a:t>
            </a:r>
            <a:r>
              <a:rPr lang="en-US" sz="2700" dirty="0">
                <a:solidFill>
                  <a:srgbClr val="FF0000"/>
                </a:solidFill>
              </a:rPr>
              <a:t/>
            </a:r>
            <a:br>
              <a:rPr lang="en-US" sz="2700" dirty="0">
                <a:solidFill>
                  <a:srgbClr val="FF0000"/>
                </a:solidFill>
              </a:rPr>
            </a:br>
            <a:r>
              <a:rPr lang="en-US" sz="2700" dirty="0"/>
              <a:t> (2) This hour’s observations </a:t>
            </a:r>
            <a:r>
              <a:rPr lang="en-US" sz="2700" dirty="0"/>
              <a:t/>
            </a:r>
            <a:br>
              <a:rPr lang="en-US" sz="2700" dirty="0"/>
            </a:br>
            <a:r>
              <a:rPr lang="en-US" sz="2700" dirty="0"/>
              <a:t> (3) </a:t>
            </a:r>
            <a:r>
              <a:rPr lang="en-US" sz="2700" dirty="0">
                <a:solidFill>
                  <a:srgbClr val="FF0000"/>
                </a:solidFill>
              </a:rPr>
              <a:t>Next hour’s climatology (background) via PRISM </a:t>
            </a:r>
            <a:r>
              <a:rPr lang="en-US" sz="2700" dirty="0" smtClean="0"/>
              <a:t/>
            </a:r>
            <a:br>
              <a:rPr lang="en-US" sz="2700" dirty="0" smtClean="0"/>
            </a:br>
            <a:r>
              <a:rPr lang="en-US" sz="2700" dirty="0" smtClean="0"/>
              <a:t/>
            </a:r>
            <a:br>
              <a:rPr lang="en-US" sz="2700" dirty="0" smtClean="0"/>
            </a:br>
            <a:r>
              <a:rPr lang="en-US" sz="2700" dirty="0"/>
              <a:t/>
            </a:r>
            <a:br>
              <a:rPr lang="en-US" sz="2700" dirty="0"/>
            </a:br>
            <a:r>
              <a:rPr lang="en-US" sz="2200" dirty="0" smtClean="0"/>
              <a:t>Method: Use (1) and (2) </a:t>
            </a:r>
            <a:r>
              <a:rPr lang="en-US" sz="2200" dirty="0" smtClean="0"/>
              <a:t>and optimum interpolation to </a:t>
            </a:r>
            <a:r>
              <a:rPr lang="en-US" sz="2200" dirty="0" smtClean="0"/>
              <a:t>estimate a gridded deviation from climatology. Add that to </a:t>
            </a:r>
            <a:r>
              <a:rPr lang="en-US" sz="2200" dirty="0" smtClean="0"/>
              <a:t>the next </a:t>
            </a:r>
            <a:r>
              <a:rPr lang="en-US" sz="2200" dirty="0" smtClean="0"/>
              <a:t>hour’s climatology to produce a 1-h forecast that replaces the NWP forecast.  Covariance model is </a:t>
            </a:r>
            <a:r>
              <a:rPr lang="en-US" sz="2200" dirty="0" err="1" smtClean="0"/>
              <a:t>Matern</a:t>
            </a:r>
            <a:r>
              <a:rPr lang="en-US" sz="2200" dirty="0" smtClean="0"/>
              <a:t> and penalizes horizontal </a:t>
            </a:r>
            <a:r>
              <a:rPr lang="en-US" sz="2200" dirty="0" smtClean="0"/>
              <a:t>distance and </a:t>
            </a:r>
            <a:r>
              <a:rPr lang="en-US" sz="2200" dirty="0" smtClean="0"/>
              <a:t>differences in a coastal proximity </a:t>
            </a:r>
            <a:r>
              <a:rPr lang="en-US" sz="2200" dirty="0" smtClean="0"/>
              <a:t>parameter.</a:t>
            </a:r>
            <a:endParaRPr lang="en-US" sz="2200" dirty="0"/>
          </a:p>
        </p:txBody>
      </p:sp>
      <p:sp>
        <p:nvSpPr>
          <p:cNvPr id="4" name="Slide Number Placeholder 3"/>
          <p:cNvSpPr>
            <a:spLocks noGrp="1"/>
          </p:cNvSpPr>
          <p:nvPr>
            <p:ph type="sldNum" sz="quarter" idx="12"/>
          </p:nvPr>
        </p:nvSpPr>
        <p:spPr/>
        <p:txBody>
          <a:bodyPr/>
          <a:lstStyle/>
          <a:p>
            <a:fld id="{891F195F-BCCF-E348-A971-9D4E219A5191}" type="slidenum">
              <a:rPr lang="en-US" smtClean="0"/>
              <a:t>28</a:t>
            </a:fld>
            <a:endParaRPr lang="en-US" dirty="0"/>
          </a:p>
        </p:txBody>
      </p:sp>
      <p:sp>
        <p:nvSpPr>
          <p:cNvPr id="5" name="Rectangle 4"/>
          <p:cNvSpPr/>
          <p:nvPr/>
        </p:nvSpPr>
        <p:spPr>
          <a:xfrm>
            <a:off x="1101012" y="4581331"/>
            <a:ext cx="5582117" cy="16328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385595" y="4599993"/>
            <a:ext cx="5012950" cy="1569660"/>
          </a:xfrm>
          <a:prstGeom prst="rect">
            <a:avLst/>
          </a:prstGeom>
          <a:noFill/>
        </p:spPr>
        <p:txBody>
          <a:bodyPr wrap="square" rtlCol="0">
            <a:spAutoFit/>
          </a:bodyPr>
          <a:lstStyle/>
          <a:p>
            <a:r>
              <a:rPr lang="en-US" sz="3200" dirty="0" smtClean="0">
                <a:solidFill>
                  <a:schemeClr val="bg1"/>
                </a:solidFill>
              </a:rPr>
              <a:t>We need a climatology that </a:t>
            </a:r>
          </a:p>
          <a:p>
            <a:r>
              <a:rPr lang="en-US" sz="3200" dirty="0" smtClean="0">
                <a:solidFill>
                  <a:schemeClr val="bg1"/>
                </a:solidFill>
              </a:rPr>
              <a:t>varies with the day of the year and the hour of the day.</a:t>
            </a:r>
            <a:endParaRPr lang="en-US" sz="3200" dirty="0">
              <a:solidFill>
                <a:schemeClr val="bg1"/>
              </a:solidFill>
            </a:endParaRPr>
          </a:p>
        </p:txBody>
      </p:sp>
    </p:spTree>
    <p:extLst>
      <p:ext uri="{BB962C8B-B14F-4D97-AF65-F5344CB8AC3E}">
        <p14:creationId xmlns:p14="http://schemas.microsoft.com/office/powerpoint/2010/main" val="10827475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ism_max_mean_and_min_climatology.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1829" y="812181"/>
            <a:ext cx="8388217" cy="5586684"/>
          </a:xfrm>
          <a:prstGeom prst="rect">
            <a:avLst/>
          </a:prstGeom>
        </p:spPr>
      </p:pic>
      <p:sp>
        <p:nvSpPr>
          <p:cNvPr id="2" name="Title 1"/>
          <p:cNvSpPr>
            <a:spLocks noGrp="1"/>
          </p:cNvSpPr>
          <p:nvPr>
            <p:ph type="title"/>
          </p:nvPr>
        </p:nvSpPr>
        <p:spPr>
          <a:xfrm>
            <a:off x="457200" y="73110"/>
            <a:ext cx="8229600" cy="596067"/>
          </a:xfrm>
        </p:spPr>
        <p:txBody>
          <a:bodyPr>
            <a:normAutofit fontScale="90000"/>
          </a:bodyPr>
          <a:lstStyle/>
          <a:p>
            <a:r>
              <a:rPr lang="en-US" sz="3600" dirty="0" smtClean="0"/>
              <a:t>Producing a climatology as f(</a:t>
            </a:r>
            <a:r>
              <a:rPr lang="en-US" sz="3600" dirty="0" err="1" smtClean="0"/>
              <a:t>julian</a:t>
            </a:r>
            <a:r>
              <a:rPr lang="en-US" sz="3600" dirty="0" smtClean="0"/>
              <a:t> day, hour)</a:t>
            </a:r>
            <a:endParaRPr lang="en-US" sz="3600" dirty="0"/>
          </a:p>
        </p:txBody>
      </p:sp>
      <p:sp>
        <p:nvSpPr>
          <p:cNvPr id="4" name="Slide Number Placeholder 3"/>
          <p:cNvSpPr>
            <a:spLocks noGrp="1"/>
          </p:cNvSpPr>
          <p:nvPr>
            <p:ph type="sldNum" sz="quarter" idx="12"/>
          </p:nvPr>
        </p:nvSpPr>
        <p:spPr/>
        <p:txBody>
          <a:bodyPr/>
          <a:lstStyle/>
          <a:p>
            <a:fld id="{891F195F-BCCF-E348-A971-9D4E219A5191}" type="slidenum">
              <a:rPr lang="en-US" smtClean="0"/>
              <a:t>29</a:t>
            </a:fld>
            <a:endParaRPr lang="en-US"/>
          </a:p>
        </p:txBody>
      </p:sp>
      <p:sp>
        <p:nvSpPr>
          <p:cNvPr id="3" name="TextBox 2"/>
          <p:cNvSpPr txBox="1"/>
          <p:nvPr/>
        </p:nvSpPr>
        <p:spPr>
          <a:xfrm>
            <a:off x="1183860" y="669177"/>
            <a:ext cx="6776279" cy="369332"/>
          </a:xfrm>
          <a:prstGeom prst="rect">
            <a:avLst/>
          </a:prstGeom>
          <a:noFill/>
        </p:spPr>
        <p:txBody>
          <a:bodyPr wrap="none" rtlCol="0">
            <a:spAutoFit/>
          </a:bodyPr>
          <a:lstStyle/>
          <a:p>
            <a:r>
              <a:rPr lang="en-US" smtClean="0"/>
              <a:t>Daily </a:t>
            </a:r>
            <a:r>
              <a:rPr lang="en-US" dirty="0" err="1" smtClean="0"/>
              <a:t>T</a:t>
            </a:r>
            <a:r>
              <a:rPr lang="en-US" baseline="-25000" dirty="0" err="1" smtClean="0"/>
              <a:t>max</a:t>
            </a:r>
            <a:r>
              <a:rPr lang="en-US" dirty="0" smtClean="0"/>
              <a:t>, </a:t>
            </a:r>
            <a:r>
              <a:rPr lang="en-US" dirty="0" err="1" smtClean="0"/>
              <a:t>T</a:t>
            </a:r>
            <a:r>
              <a:rPr lang="en-US" baseline="-25000" dirty="0" err="1" smtClean="0"/>
              <a:t>min</a:t>
            </a:r>
            <a:r>
              <a:rPr lang="en-US" dirty="0" smtClean="0"/>
              <a:t> included and used in next step to estimate diurnal cycle.</a:t>
            </a:r>
            <a:endParaRPr lang="en-US" dirty="0"/>
          </a:p>
        </p:txBody>
      </p:sp>
      <p:sp>
        <p:nvSpPr>
          <p:cNvPr id="6" name="TextBox 5"/>
          <p:cNvSpPr txBox="1"/>
          <p:nvPr/>
        </p:nvSpPr>
        <p:spPr>
          <a:xfrm>
            <a:off x="301829" y="3491421"/>
            <a:ext cx="2080886" cy="2585323"/>
          </a:xfrm>
          <a:prstGeom prst="rect">
            <a:avLst/>
          </a:prstGeom>
          <a:noFill/>
        </p:spPr>
        <p:txBody>
          <a:bodyPr wrap="square" rtlCol="0">
            <a:spAutoFit/>
          </a:bodyPr>
          <a:lstStyle/>
          <a:p>
            <a:r>
              <a:rPr lang="en-US" dirty="0" smtClean="0"/>
              <a:t>The PRISM group</a:t>
            </a:r>
          </a:p>
          <a:p>
            <a:r>
              <a:rPr lang="en-US" dirty="0" smtClean="0"/>
              <a:t>at Oregon State</a:t>
            </a:r>
          </a:p>
          <a:p>
            <a:r>
              <a:rPr lang="en-US" dirty="0" smtClean="0"/>
              <a:t>produced </a:t>
            </a:r>
            <a:r>
              <a:rPr lang="en-US" dirty="0" smtClean="0">
                <a:solidFill>
                  <a:srgbClr val="FF0000"/>
                </a:solidFill>
              </a:rPr>
              <a:t>monthly</a:t>
            </a:r>
          </a:p>
          <a:p>
            <a:r>
              <a:rPr lang="en-US" dirty="0" smtClean="0"/>
              <a:t>gridded </a:t>
            </a:r>
            <a:r>
              <a:rPr lang="en-US" dirty="0" err="1" smtClean="0"/>
              <a:t>T</a:t>
            </a:r>
            <a:r>
              <a:rPr lang="en-US" baseline="-25000" dirty="0" err="1" smtClean="0"/>
              <a:t>max</a:t>
            </a:r>
            <a:r>
              <a:rPr lang="en-US" dirty="0" smtClean="0"/>
              <a:t>, </a:t>
            </a:r>
          </a:p>
          <a:p>
            <a:r>
              <a:rPr lang="en-US" dirty="0" err="1" smtClean="0"/>
              <a:t>T</a:t>
            </a:r>
            <a:r>
              <a:rPr lang="en-US" baseline="-25000" dirty="0" err="1" smtClean="0"/>
              <a:t>min</a:t>
            </a:r>
            <a:r>
              <a:rPr lang="en-US" dirty="0" smtClean="0"/>
              <a:t>.  Using these,</a:t>
            </a:r>
          </a:p>
          <a:p>
            <a:r>
              <a:rPr lang="en-US" dirty="0" smtClean="0"/>
              <a:t>I spline fit to get a</a:t>
            </a:r>
          </a:p>
          <a:p>
            <a:r>
              <a:rPr lang="en-US" dirty="0" smtClean="0"/>
              <a:t>daily estimate of</a:t>
            </a:r>
          </a:p>
          <a:p>
            <a:r>
              <a:rPr lang="en-US" dirty="0" err="1" smtClean="0"/>
              <a:t>T</a:t>
            </a:r>
            <a:r>
              <a:rPr lang="en-US" baseline="-25000" dirty="0" err="1" smtClean="0"/>
              <a:t>max</a:t>
            </a:r>
            <a:r>
              <a:rPr lang="en-US" dirty="0" smtClean="0"/>
              <a:t>, </a:t>
            </a:r>
            <a:r>
              <a:rPr lang="en-US" dirty="0" err="1" smtClean="0"/>
              <a:t>T</a:t>
            </a:r>
            <a:r>
              <a:rPr lang="en-US" baseline="-25000" dirty="0" err="1" smtClean="0"/>
              <a:t>min</a:t>
            </a:r>
            <a:r>
              <a:rPr lang="en-US" dirty="0" smtClean="0"/>
              <a:t>.  PRISM</a:t>
            </a:r>
          </a:p>
          <a:p>
            <a:r>
              <a:rPr lang="en-US" dirty="0" smtClean="0"/>
              <a:t>data c/o</a:t>
            </a:r>
            <a:r>
              <a:rPr lang="en-US" dirty="0"/>
              <a:t> </a:t>
            </a:r>
            <a:r>
              <a:rPr lang="en-US" dirty="0" smtClean="0"/>
              <a:t>Chris Daly.</a:t>
            </a:r>
            <a:endParaRPr lang="en-US" dirty="0"/>
          </a:p>
        </p:txBody>
      </p:sp>
      <p:sp>
        <p:nvSpPr>
          <p:cNvPr id="7" name="TextBox 6"/>
          <p:cNvSpPr txBox="1"/>
          <p:nvPr/>
        </p:nvSpPr>
        <p:spPr>
          <a:xfrm>
            <a:off x="0" y="6566340"/>
            <a:ext cx="2970685" cy="261610"/>
          </a:xfrm>
          <a:prstGeom prst="rect">
            <a:avLst/>
          </a:prstGeom>
          <a:noFill/>
        </p:spPr>
        <p:txBody>
          <a:bodyPr wrap="none" rtlCol="0">
            <a:spAutoFit/>
          </a:bodyPr>
          <a:lstStyle/>
          <a:p>
            <a:r>
              <a:rPr lang="en-US" sz="1100" dirty="0" smtClean="0"/>
              <a:t>Daly et al. article on PRISM </a:t>
            </a:r>
            <a:r>
              <a:rPr lang="en-US" sz="1100" dirty="0" smtClean="0">
                <a:hlinkClick r:id="rId3"/>
              </a:rPr>
              <a:t>here</a:t>
            </a:r>
            <a:r>
              <a:rPr lang="en-US" sz="1100" dirty="0" smtClean="0"/>
              <a:t>, web page </a:t>
            </a:r>
            <a:r>
              <a:rPr lang="en-US" sz="1100" dirty="0" smtClean="0">
                <a:hlinkClick r:id="rId4"/>
              </a:rPr>
              <a:t>here</a:t>
            </a:r>
            <a:r>
              <a:rPr lang="en-US" sz="1100" dirty="0" smtClean="0"/>
              <a:t>.</a:t>
            </a:r>
            <a:endParaRPr lang="en-US" sz="1100" dirty="0"/>
          </a:p>
        </p:txBody>
      </p:sp>
    </p:spTree>
    <p:extLst>
      <p:ext uri="{BB962C8B-B14F-4D97-AF65-F5344CB8AC3E}">
        <p14:creationId xmlns:p14="http://schemas.microsoft.com/office/powerpoint/2010/main" val="9465766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1F195F-BCCF-E348-A971-9D4E219A5191}" type="slidenum">
              <a:rPr lang="en-US" smtClean="0"/>
              <a:t>3</a:t>
            </a:fld>
            <a:endParaRPr lang="en-US"/>
          </a:p>
        </p:txBody>
      </p:sp>
      <p:pic>
        <p:nvPicPr>
          <p:cNvPr id="2050" name="Picture 2" descr="2m_analysis_timeseries_lon=-60.0_lat=-1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78493" cy="60698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9578" y="6069821"/>
            <a:ext cx="7639335" cy="646331"/>
          </a:xfrm>
          <a:prstGeom prst="rect">
            <a:avLst/>
          </a:prstGeom>
          <a:noFill/>
        </p:spPr>
        <p:txBody>
          <a:bodyPr wrap="none" rtlCol="0">
            <a:spAutoFit/>
          </a:bodyPr>
          <a:lstStyle/>
          <a:p>
            <a:r>
              <a:rPr lang="en-US" dirty="0" smtClean="0"/>
              <a:t>In </a:t>
            </a:r>
            <a:r>
              <a:rPr lang="en-US" dirty="0" smtClean="0"/>
              <a:t>data-sparse </a:t>
            </a:r>
            <a:r>
              <a:rPr lang="en-US" dirty="0" smtClean="0"/>
              <a:t>region of the Amazon Basin.  Heavy lines with +/- 15 day smooth</a:t>
            </a:r>
            <a:r>
              <a:rPr lang="en-US" dirty="0" smtClean="0"/>
              <a:t>.</a:t>
            </a:r>
          </a:p>
          <a:p>
            <a:r>
              <a:rPr lang="en-US" dirty="0" smtClean="0"/>
              <a:t>Data from TIGGE archive.  Why such profound differences?</a:t>
            </a:r>
            <a:endParaRPr lang="en-US" dirty="0"/>
          </a:p>
        </p:txBody>
      </p:sp>
    </p:spTree>
    <p:extLst>
      <p:ext uri="{BB962C8B-B14F-4D97-AF65-F5344CB8AC3E}">
        <p14:creationId xmlns:p14="http://schemas.microsoft.com/office/powerpoint/2010/main" val="628348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urnal_cycle_PRISM_data_set.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3784" y="613541"/>
            <a:ext cx="7801285" cy="5195778"/>
          </a:xfrm>
          <a:prstGeom prst="rect">
            <a:avLst/>
          </a:prstGeom>
        </p:spPr>
      </p:pic>
      <p:sp>
        <p:nvSpPr>
          <p:cNvPr id="2" name="Title 1"/>
          <p:cNvSpPr>
            <a:spLocks noGrp="1"/>
          </p:cNvSpPr>
          <p:nvPr>
            <p:ph type="title"/>
          </p:nvPr>
        </p:nvSpPr>
        <p:spPr>
          <a:xfrm>
            <a:off x="144312" y="130335"/>
            <a:ext cx="8875218" cy="749913"/>
          </a:xfrm>
        </p:spPr>
        <p:txBody>
          <a:bodyPr>
            <a:noAutofit/>
          </a:bodyPr>
          <a:lstStyle/>
          <a:p>
            <a:r>
              <a:rPr lang="en-US" sz="2800" dirty="0" smtClean="0"/>
              <a:t>PRISM-based estimate of daily diurnal cycle for July 14</a:t>
            </a:r>
            <a:endParaRPr lang="en-US" sz="2800" dirty="0"/>
          </a:p>
        </p:txBody>
      </p:sp>
      <p:sp>
        <p:nvSpPr>
          <p:cNvPr id="4" name="Slide Number Placeholder 3"/>
          <p:cNvSpPr>
            <a:spLocks noGrp="1"/>
          </p:cNvSpPr>
          <p:nvPr>
            <p:ph type="sldNum" sz="quarter" idx="12"/>
          </p:nvPr>
        </p:nvSpPr>
        <p:spPr/>
        <p:txBody>
          <a:bodyPr/>
          <a:lstStyle/>
          <a:p>
            <a:fld id="{891F195F-BCCF-E348-A971-9D4E219A5191}" type="slidenum">
              <a:rPr lang="en-US" smtClean="0"/>
              <a:t>30</a:t>
            </a:fld>
            <a:endParaRPr lang="en-US"/>
          </a:p>
        </p:txBody>
      </p:sp>
      <p:sp>
        <p:nvSpPr>
          <p:cNvPr id="3" name="TextBox 2"/>
          <p:cNvSpPr txBox="1"/>
          <p:nvPr/>
        </p:nvSpPr>
        <p:spPr>
          <a:xfrm>
            <a:off x="144312" y="5809319"/>
            <a:ext cx="8740901" cy="830997"/>
          </a:xfrm>
          <a:prstGeom prst="rect">
            <a:avLst/>
          </a:prstGeom>
          <a:noFill/>
        </p:spPr>
        <p:txBody>
          <a:bodyPr wrap="square" rtlCol="0">
            <a:spAutoFit/>
          </a:bodyPr>
          <a:lstStyle/>
          <a:p>
            <a:r>
              <a:rPr lang="en-US" sz="1600" dirty="0" smtClean="0"/>
              <a:t>To create this animation of the diurnal cycle for a particular day of the year, PRISM max and mean spline fit to a particular day of the year set the overall magnitude of diurnal cycle, and </a:t>
            </a:r>
            <a:r>
              <a:rPr lang="en-US" sz="1600" dirty="0" err="1"/>
              <a:t>K</a:t>
            </a:r>
            <a:r>
              <a:rPr lang="en-US" sz="1600" dirty="0" err="1" smtClean="0"/>
              <a:t>riged</a:t>
            </a:r>
            <a:r>
              <a:rPr lang="en-US" sz="1600" dirty="0" smtClean="0"/>
              <a:t> station estimates of the diurnal cycle at stations set the hourly variations within the PRISM-defined max/min range.</a:t>
            </a:r>
            <a:endParaRPr lang="en-US" sz="1600" dirty="0"/>
          </a:p>
        </p:txBody>
      </p:sp>
    </p:spTree>
    <p:extLst>
      <p:ext uri="{BB962C8B-B14F-4D97-AF65-F5344CB8AC3E}">
        <p14:creationId xmlns:p14="http://schemas.microsoft.com/office/powerpoint/2010/main" val="5543953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62089" y="1363037"/>
            <a:ext cx="1794753" cy="4893647"/>
          </a:xfrm>
          <a:prstGeom prst="rect">
            <a:avLst/>
          </a:prstGeom>
          <a:noFill/>
        </p:spPr>
        <p:txBody>
          <a:bodyPr wrap="square" rtlCol="0">
            <a:spAutoFit/>
          </a:bodyPr>
          <a:lstStyle/>
          <a:p>
            <a:r>
              <a:rPr lang="en-US" sz="1200" dirty="0"/>
              <a:t>A purely statistical</a:t>
            </a:r>
          </a:p>
          <a:p>
            <a:r>
              <a:rPr lang="en-US" sz="1200" dirty="0"/>
              <a:t>1-hour temperature </a:t>
            </a:r>
          </a:p>
          <a:p>
            <a:r>
              <a:rPr lang="en-US" sz="1200" dirty="0"/>
              <a:t>forecast based on the</a:t>
            </a:r>
          </a:p>
          <a:p>
            <a:r>
              <a:rPr lang="en-US" sz="1200" dirty="0"/>
              <a:t>concept of persisting</a:t>
            </a:r>
          </a:p>
          <a:p>
            <a:r>
              <a:rPr lang="en-US" sz="1200" dirty="0"/>
              <a:t>the deviation from</a:t>
            </a:r>
          </a:p>
          <a:p>
            <a:r>
              <a:rPr lang="en-US" sz="1200" dirty="0"/>
              <a:t>climatology.</a:t>
            </a:r>
          </a:p>
          <a:p>
            <a:endParaRPr lang="en-US" sz="1200" dirty="0"/>
          </a:p>
          <a:p>
            <a:r>
              <a:rPr lang="en-US" sz="1200" dirty="0"/>
              <a:t>PRISM provides the climatology (panel a</a:t>
            </a:r>
            <a:r>
              <a:rPr lang="en-US" sz="1200" dirty="0" smtClean="0"/>
              <a:t>, </a:t>
            </a:r>
            <a:r>
              <a:rPr lang="en-US" sz="1200" dirty="0"/>
              <a:t>which has been munged to vary with day of year, hour of day).</a:t>
            </a:r>
          </a:p>
          <a:p>
            <a:endParaRPr lang="en-US" sz="1200" dirty="0"/>
          </a:p>
          <a:p>
            <a:r>
              <a:rPr lang="en-US" sz="1200" dirty="0"/>
              <a:t>Gridded forecast deviations from climatology (b) are based</a:t>
            </a:r>
          </a:p>
          <a:p>
            <a:r>
              <a:rPr lang="en-US" sz="1200" dirty="0"/>
              <a:t>on the previous hour’s deviations from climatology at </a:t>
            </a:r>
            <a:r>
              <a:rPr lang="en-US" sz="1200" dirty="0" err="1"/>
              <a:t>obs</a:t>
            </a:r>
            <a:r>
              <a:rPr lang="en-US" sz="1200" dirty="0"/>
              <a:t> locations, then statistically interpolated to the grid.</a:t>
            </a:r>
          </a:p>
          <a:p>
            <a:endParaRPr lang="en-US" sz="1200" dirty="0"/>
          </a:p>
          <a:p>
            <a:r>
              <a:rPr lang="en-US" sz="1200" dirty="0"/>
              <a:t>Final first guess is produced by adding </a:t>
            </a:r>
            <a:r>
              <a:rPr lang="en-US" sz="1200" dirty="0" smtClean="0"/>
              <a:t>(a) </a:t>
            </a:r>
            <a:r>
              <a:rPr lang="en-US" sz="1200" dirty="0"/>
              <a:t>and </a:t>
            </a:r>
            <a:r>
              <a:rPr lang="en-US" sz="1200" dirty="0" smtClean="0"/>
              <a:t>(b) </a:t>
            </a:r>
            <a:r>
              <a:rPr lang="en-US" sz="1200" dirty="0"/>
              <a:t>to produce </a:t>
            </a:r>
            <a:r>
              <a:rPr lang="en-US" sz="1200" dirty="0" smtClean="0"/>
              <a:t>(c).</a:t>
            </a:r>
            <a:endParaRPr lang="en-US" sz="1200" dirty="0"/>
          </a:p>
        </p:txBody>
      </p:sp>
      <p:sp>
        <p:nvSpPr>
          <p:cNvPr id="2" name="Rectangle 1"/>
          <p:cNvSpPr/>
          <p:nvPr/>
        </p:nvSpPr>
        <p:spPr>
          <a:xfrm>
            <a:off x="210457" y="115892"/>
            <a:ext cx="8757135" cy="492443"/>
          </a:xfrm>
          <a:prstGeom prst="rect">
            <a:avLst/>
          </a:prstGeom>
        </p:spPr>
        <p:txBody>
          <a:bodyPr wrap="square">
            <a:spAutoFit/>
          </a:bodyPr>
          <a:lstStyle/>
          <a:p>
            <a:r>
              <a:rPr lang="en-US" sz="2600" dirty="0"/>
              <a:t>1-h predictions of temperature: moving from stations to grid.</a:t>
            </a:r>
          </a:p>
        </p:txBody>
      </p:sp>
      <p:sp>
        <p:nvSpPr>
          <p:cNvPr id="4" name="TextBox 3"/>
          <p:cNvSpPr txBox="1"/>
          <p:nvPr/>
        </p:nvSpPr>
        <p:spPr>
          <a:xfrm>
            <a:off x="210457" y="801020"/>
            <a:ext cx="8563295" cy="369332"/>
          </a:xfrm>
          <a:prstGeom prst="rect">
            <a:avLst/>
          </a:prstGeom>
          <a:noFill/>
        </p:spPr>
        <p:txBody>
          <a:bodyPr wrap="square" rtlCol="0">
            <a:spAutoFit/>
          </a:bodyPr>
          <a:lstStyle/>
          <a:p>
            <a:r>
              <a:rPr lang="en-US" dirty="0"/>
              <a:t>PRISM-based </a:t>
            </a:r>
            <a:r>
              <a:rPr lang="en-US" dirty="0" smtClean="0"/>
              <a:t>climatology (01 UTC)  +  </a:t>
            </a:r>
            <a:r>
              <a:rPr lang="en-US" dirty="0"/>
              <a:t>analyzed </a:t>
            </a:r>
            <a:r>
              <a:rPr lang="en-US" dirty="0" smtClean="0"/>
              <a:t>deviation (00 UTC) = 1-h forecast (01 UTC)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98" y="1468931"/>
            <a:ext cx="7042614" cy="5086332"/>
          </a:xfrm>
          <a:prstGeom prst="rect">
            <a:avLst/>
          </a:prstGeom>
        </p:spPr>
      </p:pic>
    </p:spTree>
    <p:extLst>
      <p:ext uri="{BB962C8B-B14F-4D97-AF65-F5344CB8AC3E}">
        <p14:creationId xmlns:p14="http://schemas.microsoft.com/office/powerpoint/2010/main" val="2145424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5639"/>
            <a:ext cx="9144000" cy="375248"/>
          </a:xfrm>
        </p:spPr>
        <p:txBody>
          <a:bodyPr>
            <a:noAutofit/>
          </a:bodyPr>
          <a:lstStyle/>
          <a:p>
            <a:r>
              <a:rPr lang="en-US" sz="2400" dirty="0" smtClean="0"/>
              <a:t>Observation deviations and OI analysis of deviations across CONUS</a:t>
            </a:r>
            <a:endParaRPr lang="en-US" sz="2400" dirty="0"/>
          </a:p>
        </p:txBody>
      </p:sp>
      <p:sp>
        <p:nvSpPr>
          <p:cNvPr id="4" name="Slide Number Placeholder 3"/>
          <p:cNvSpPr>
            <a:spLocks noGrp="1"/>
          </p:cNvSpPr>
          <p:nvPr>
            <p:ph type="sldNum" sz="quarter" idx="12"/>
          </p:nvPr>
        </p:nvSpPr>
        <p:spPr/>
        <p:txBody>
          <a:bodyPr/>
          <a:lstStyle/>
          <a:p>
            <a:fld id="{891F195F-BCCF-E348-A971-9D4E219A5191}" type="slidenum">
              <a:rPr lang="en-US" smtClean="0"/>
              <a:t>32</a:t>
            </a:fld>
            <a:endParaRPr lang="en-US"/>
          </a:p>
        </p:txBody>
      </p:sp>
      <p:sp>
        <p:nvSpPr>
          <p:cNvPr id="6" name="TextBox 5"/>
          <p:cNvSpPr txBox="1"/>
          <p:nvPr/>
        </p:nvSpPr>
        <p:spPr>
          <a:xfrm>
            <a:off x="371425" y="6119876"/>
            <a:ext cx="7604454" cy="646331"/>
          </a:xfrm>
          <a:prstGeom prst="rect">
            <a:avLst/>
          </a:prstGeom>
          <a:noFill/>
        </p:spPr>
        <p:txBody>
          <a:bodyPr wrap="none" rtlCol="0">
            <a:spAutoFit/>
          </a:bodyPr>
          <a:lstStyle/>
          <a:p>
            <a:r>
              <a:rPr lang="en-US" dirty="0" smtClean="0"/>
              <a:t>These analyzed deviations are what are persisted and added to the next hour’s </a:t>
            </a:r>
          </a:p>
          <a:p>
            <a:r>
              <a:rPr lang="en-US" dirty="0" smtClean="0"/>
              <a:t>climatology to create the 1-h background forecast of 2-meter temperature.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
            <a:ext cx="8745415" cy="5746987"/>
          </a:xfrm>
          <a:prstGeom prst="rect">
            <a:avLst/>
          </a:prstGeom>
        </p:spPr>
      </p:pic>
    </p:spTree>
    <p:extLst>
      <p:ext uri="{BB962C8B-B14F-4D97-AF65-F5344CB8AC3E}">
        <p14:creationId xmlns:p14="http://schemas.microsoft.com/office/powerpoint/2010/main" val="8008578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Comparison of HRRR July 2015 1-h forecasts vs. this statistical model, verified against CONUS stations</a:t>
            </a:r>
            <a:endParaRPr lang="en-US" sz="2800" dirty="0"/>
          </a:p>
        </p:txBody>
      </p:sp>
      <p:sp>
        <p:nvSpPr>
          <p:cNvPr id="4" name="Slide Number Placeholder 3"/>
          <p:cNvSpPr>
            <a:spLocks noGrp="1"/>
          </p:cNvSpPr>
          <p:nvPr>
            <p:ph type="sldNum" sz="quarter" idx="12"/>
          </p:nvPr>
        </p:nvSpPr>
        <p:spPr/>
        <p:txBody>
          <a:bodyPr/>
          <a:lstStyle/>
          <a:p>
            <a:fld id="{891F195F-BCCF-E348-A971-9D4E219A5191}" type="slidenum">
              <a:rPr lang="en-US" smtClean="0"/>
              <a:t>33</a:t>
            </a:fld>
            <a:endParaRPr lang="en-US"/>
          </a:p>
        </p:txBody>
      </p:sp>
      <p:sp>
        <p:nvSpPr>
          <p:cNvPr id="7" name="Content Placeholder 6"/>
          <p:cNvSpPr>
            <a:spLocks noGrp="1"/>
          </p:cNvSpPr>
          <p:nvPr>
            <p:ph idx="1"/>
          </p:nvPr>
        </p:nvSpPr>
        <p:spPr/>
        <p:txBody>
          <a:bodyPr/>
          <a:lstStyle/>
          <a:p>
            <a:r>
              <a:rPr lang="en-US" dirty="0" smtClean="0"/>
              <a:t>52</a:t>
            </a:r>
            <a:endParaRPr lang="en-US" dirty="0"/>
          </a:p>
        </p:txBody>
      </p:sp>
      <p:graphicFrame>
        <p:nvGraphicFramePr>
          <p:cNvPr id="8" name="Content Placeholder 4"/>
          <p:cNvGraphicFramePr>
            <a:graphicFrameLocks/>
          </p:cNvGraphicFramePr>
          <p:nvPr>
            <p:extLst/>
          </p:nvPr>
        </p:nvGraphicFramePr>
        <p:xfrm>
          <a:off x="457200" y="1600200"/>
          <a:ext cx="8284661" cy="3606800"/>
        </p:xfrm>
        <a:graphic>
          <a:graphicData uri="http://schemas.openxmlformats.org/drawingml/2006/table">
            <a:tbl>
              <a:tblPr firstRow="1" bandRow="1">
                <a:tableStyleId>{5C22544A-7EE6-4342-B048-85BDC9FD1C3A}</a:tableStyleId>
              </a:tblPr>
              <a:tblGrid>
                <a:gridCol w="1183523"/>
                <a:gridCol w="1183523"/>
                <a:gridCol w="1183523"/>
                <a:gridCol w="1183523"/>
                <a:gridCol w="1183523"/>
                <a:gridCol w="1183523"/>
                <a:gridCol w="1183523"/>
              </a:tblGrid>
              <a:tr h="370840">
                <a:tc>
                  <a:txBody>
                    <a:bodyPr/>
                    <a:lstStyle/>
                    <a:p>
                      <a:r>
                        <a:rPr lang="en-US" dirty="0" smtClean="0"/>
                        <a:t>Hour of day (UTC)</a:t>
                      </a:r>
                      <a:endParaRPr lang="en-US" dirty="0"/>
                    </a:p>
                  </a:txBody>
                  <a:tcPr/>
                </a:tc>
                <a:tc>
                  <a:txBody>
                    <a:bodyPr/>
                    <a:lstStyle/>
                    <a:p>
                      <a:r>
                        <a:rPr lang="en-US" dirty="0" smtClean="0"/>
                        <a:t>HRRR bias (°F)</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Statistical bias (°F)</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HRRR MAE (°F)</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Statistical MAE (°F)</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HRRR RMSE (°F)</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Statistical RMSE (°F)</a:t>
                      </a:r>
                    </a:p>
                  </a:txBody>
                  <a:tcPr/>
                </a:tc>
              </a:tr>
              <a:tr h="370840">
                <a:tc>
                  <a:txBody>
                    <a:bodyPr/>
                    <a:lstStyle/>
                    <a:p>
                      <a:r>
                        <a:rPr lang="en-US" dirty="0" smtClean="0"/>
                        <a:t>01</a:t>
                      </a:r>
                      <a:endParaRPr lang="en-US" dirty="0"/>
                    </a:p>
                  </a:txBody>
                  <a:tcPr/>
                </a:tc>
                <a:tc>
                  <a:txBody>
                    <a:bodyPr/>
                    <a:lstStyle/>
                    <a:p>
                      <a:r>
                        <a:rPr lang="is-IS" dirty="0" smtClean="0"/>
                        <a:t>-0.77</a:t>
                      </a:r>
                    </a:p>
                  </a:txBody>
                  <a:tcPr/>
                </a:tc>
                <a:tc>
                  <a:txBody>
                    <a:bodyPr/>
                    <a:lstStyle/>
                    <a:p>
                      <a:r>
                        <a:rPr lang="en-US" dirty="0" smtClean="0"/>
                        <a:t>-0.09</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s-IS" dirty="0" smtClean="0"/>
                        <a:t>2.26</a:t>
                      </a:r>
                      <a:endParaRPr lang="en-US" dirty="0"/>
                    </a:p>
                  </a:txBody>
                  <a:tcPr/>
                </a:tc>
                <a:tc>
                  <a:txBody>
                    <a:bodyPr/>
                    <a:lstStyle/>
                    <a:p>
                      <a:r>
                        <a:rPr lang="en-US" dirty="0" smtClean="0"/>
                        <a:t>1.48</a:t>
                      </a:r>
                      <a:endParaRPr lang="en-US" dirty="0"/>
                    </a:p>
                  </a:txBody>
                  <a:tcPr/>
                </a:tc>
                <a:tc>
                  <a:txBody>
                    <a:bodyPr/>
                    <a:lstStyle/>
                    <a:p>
                      <a:r>
                        <a:rPr lang="en-US" dirty="0" smtClean="0"/>
                        <a:t>3.09</a:t>
                      </a:r>
                      <a:endParaRPr lang="en-US" dirty="0"/>
                    </a:p>
                  </a:txBody>
                  <a:tcPr/>
                </a:tc>
                <a:tc>
                  <a:txBody>
                    <a:bodyPr/>
                    <a:lstStyle/>
                    <a:p>
                      <a:r>
                        <a:rPr lang="en-US" dirty="0" smtClean="0"/>
                        <a:t>2.06</a:t>
                      </a:r>
                      <a:endParaRPr lang="en-US" dirty="0"/>
                    </a:p>
                  </a:txBody>
                  <a:tcPr/>
                </a:tc>
              </a:tr>
              <a:tr h="370840">
                <a:tc>
                  <a:txBody>
                    <a:bodyPr/>
                    <a:lstStyle/>
                    <a:p>
                      <a:r>
                        <a:rPr lang="en-US" dirty="0" smtClean="0"/>
                        <a:t>04</a:t>
                      </a:r>
                      <a:endParaRPr lang="en-US" dirty="0"/>
                    </a:p>
                  </a:txBody>
                  <a:tcPr/>
                </a:tc>
                <a:tc>
                  <a:txBody>
                    <a:bodyPr/>
                    <a:lstStyle/>
                    <a:p>
                      <a:r>
                        <a:rPr lang="en-US" dirty="0" smtClean="0"/>
                        <a:t>-1.46</a:t>
                      </a:r>
                      <a:endParaRPr lang="en-US" dirty="0"/>
                    </a:p>
                  </a:txBody>
                  <a:tcPr/>
                </a:tc>
                <a:tc>
                  <a:txBody>
                    <a:bodyPr/>
                    <a:lstStyle/>
                    <a:p>
                      <a:r>
                        <a:rPr lang="en-US" dirty="0" smtClean="0"/>
                        <a:t>-0.06</a:t>
                      </a:r>
                      <a:endParaRPr lang="en-US" dirty="0"/>
                    </a:p>
                  </a:txBody>
                  <a:tcPr/>
                </a:tc>
                <a:tc>
                  <a:txBody>
                    <a:bodyPr/>
                    <a:lstStyle/>
                    <a:p>
                      <a:r>
                        <a:rPr lang="en-US" dirty="0" smtClean="0"/>
                        <a:t>2.47</a:t>
                      </a:r>
                      <a:endParaRPr lang="en-US" dirty="0"/>
                    </a:p>
                  </a:txBody>
                  <a:tcPr/>
                </a:tc>
                <a:tc>
                  <a:txBody>
                    <a:bodyPr/>
                    <a:lstStyle/>
                    <a:p>
                      <a:r>
                        <a:rPr lang="en-US" dirty="0" smtClean="0"/>
                        <a:t>1.43</a:t>
                      </a:r>
                      <a:endParaRPr lang="en-US" dirty="0"/>
                    </a:p>
                  </a:txBody>
                  <a:tcPr/>
                </a:tc>
                <a:tc>
                  <a:txBody>
                    <a:bodyPr/>
                    <a:lstStyle/>
                    <a:p>
                      <a:r>
                        <a:rPr lang="en-US" dirty="0" smtClean="0"/>
                        <a:t>3.20</a:t>
                      </a:r>
                      <a:endParaRPr lang="en-US" dirty="0"/>
                    </a:p>
                  </a:txBody>
                  <a:tcPr/>
                </a:tc>
                <a:tc>
                  <a:txBody>
                    <a:bodyPr/>
                    <a:lstStyle/>
                    <a:p>
                      <a:r>
                        <a:rPr lang="en-US" dirty="0" smtClean="0"/>
                        <a:t>1.92</a:t>
                      </a:r>
                      <a:endParaRPr lang="en-US" dirty="0"/>
                    </a:p>
                  </a:txBody>
                  <a:tcPr/>
                </a:tc>
              </a:tr>
              <a:tr h="370840">
                <a:tc>
                  <a:txBody>
                    <a:bodyPr/>
                    <a:lstStyle/>
                    <a:p>
                      <a:r>
                        <a:rPr lang="en-US" dirty="0" smtClean="0"/>
                        <a:t>07</a:t>
                      </a:r>
                      <a:endParaRPr lang="en-US" dirty="0"/>
                    </a:p>
                  </a:txBody>
                  <a:tcPr/>
                </a:tc>
                <a:tc>
                  <a:txBody>
                    <a:bodyPr/>
                    <a:lstStyle/>
                    <a:p>
                      <a:r>
                        <a:rPr lang="en-US" dirty="0" smtClean="0"/>
                        <a:t>-1.15</a:t>
                      </a:r>
                      <a:endParaRPr lang="en-US" dirty="0"/>
                    </a:p>
                  </a:txBody>
                  <a:tcPr/>
                </a:tc>
                <a:tc>
                  <a:txBody>
                    <a:bodyPr/>
                    <a:lstStyle/>
                    <a:p>
                      <a:r>
                        <a:rPr lang="en-US" dirty="0" smtClean="0"/>
                        <a:t>-0.05</a:t>
                      </a:r>
                      <a:endParaRPr lang="en-US" dirty="0"/>
                    </a:p>
                  </a:txBody>
                  <a:tcPr/>
                </a:tc>
                <a:tc>
                  <a:txBody>
                    <a:bodyPr/>
                    <a:lstStyle/>
                    <a:p>
                      <a:r>
                        <a:rPr lang="en-US" dirty="0" smtClean="0"/>
                        <a:t>2.22</a:t>
                      </a:r>
                      <a:endParaRPr lang="en-US" dirty="0"/>
                    </a:p>
                  </a:txBody>
                  <a:tcPr/>
                </a:tc>
                <a:tc>
                  <a:txBody>
                    <a:bodyPr/>
                    <a:lstStyle/>
                    <a:p>
                      <a:r>
                        <a:rPr lang="en-US" dirty="0" smtClean="0"/>
                        <a:t>1.30</a:t>
                      </a:r>
                      <a:endParaRPr lang="en-US" dirty="0"/>
                    </a:p>
                  </a:txBody>
                  <a:tcPr/>
                </a:tc>
                <a:tc>
                  <a:txBody>
                    <a:bodyPr/>
                    <a:lstStyle/>
                    <a:p>
                      <a:r>
                        <a:rPr lang="en-US" dirty="0" smtClean="0"/>
                        <a:t>2.88</a:t>
                      </a:r>
                      <a:endParaRPr lang="en-US" dirty="0"/>
                    </a:p>
                  </a:txBody>
                  <a:tcPr/>
                </a:tc>
                <a:tc>
                  <a:txBody>
                    <a:bodyPr/>
                    <a:lstStyle/>
                    <a:p>
                      <a:r>
                        <a:rPr lang="en-US" dirty="0" smtClean="0"/>
                        <a:t>1.76</a:t>
                      </a:r>
                      <a:endParaRPr lang="en-US" dirty="0"/>
                    </a:p>
                  </a:txBody>
                  <a:tcPr/>
                </a:tc>
              </a:tr>
              <a:tr h="370840">
                <a:tc>
                  <a:txBody>
                    <a:bodyPr/>
                    <a:lstStyle/>
                    <a:p>
                      <a:r>
                        <a:rPr lang="en-US" dirty="0" smtClean="0"/>
                        <a:t>10</a:t>
                      </a:r>
                      <a:endParaRPr lang="en-US" dirty="0"/>
                    </a:p>
                  </a:txBody>
                  <a:tcPr/>
                </a:tc>
                <a:tc>
                  <a:txBody>
                    <a:bodyPr/>
                    <a:lstStyle/>
                    <a:p>
                      <a:r>
                        <a:rPr lang="en-US" dirty="0" smtClean="0"/>
                        <a:t>-0.98</a:t>
                      </a:r>
                      <a:endParaRPr lang="en-US" dirty="0"/>
                    </a:p>
                  </a:txBody>
                  <a:tcPr/>
                </a:tc>
                <a:tc>
                  <a:txBody>
                    <a:bodyPr/>
                    <a:lstStyle/>
                    <a:p>
                      <a:r>
                        <a:rPr lang="en-US" dirty="0" smtClean="0"/>
                        <a:t>-0.02</a:t>
                      </a:r>
                      <a:endParaRPr lang="en-US" dirty="0"/>
                    </a:p>
                  </a:txBody>
                  <a:tcPr/>
                </a:tc>
                <a:tc>
                  <a:txBody>
                    <a:bodyPr/>
                    <a:lstStyle/>
                    <a:p>
                      <a:r>
                        <a:rPr lang="en-US" dirty="0" smtClean="0"/>
                        <a:t>2.12</a:t>
                      </a:r>
                      <a:endParaRPr lang="en-US" dirty="0"/>
                    </a:p>
                  </a:txBody>
                  <a:tcPr/>
                </a:tc>
                <a:tc>
                  <a:txBody>
                    <a:bodyPr/>
                    <a:lstStyle/>
                    <a:p>
                      <a:r>
                        <a:rPr lang="en-US" dirty="0" smtClean="0"/>
                        <a:t>1.26</a:t>
                      </a:r>
                      <a:endParaRPr lang="en-US" dirty="0"/>
                    </a:p>
                  </a:txBody>
                  <a:tcPr/>
                </a:tc>
                <a:tc>
                  <a:txBody>
                    <a:bodyPr/>
                    <a:lstStyle/>
                    <a:p>
                      <a:r>
                        <a:rPr lang="en-US" dirty="0" smtClean="0"/>
                        <a:t>2.82</a:t>
                      </a:r>
                      <a:endParaRPr lang="en-US" dirty="0"/>
                    </a:p>
                  </a:txBody>
                  <a:tcPr/>
                </a:tc>
                <a:tc>
                  <a:txBody>
                    <a:bodyPr/>
                    <a:lstStyle/>
                    <a:p>
                      <a:r>
                        <a:rPr lang="en-US" dirty="0" smtClean="0"/>
                        <a:t>1.69</a:t>
                      </a:r>
                      <a:endParaRPr lang="en-US" dirty="0"/>
                    </a:p>
                  </a:txBody>
                  <a:tcPr/>
                </a:tc>
              </a:tr>
              <a:tr h="370840">
                <a:tc>
                  <a:txBody>
                    <a:bodyPr/>
                    <a:lstStyle/>
                    <a:p>
                      <a:r>
                        <a:rPr lang="en-US" dirty="0" smtClean="0"/>
                        <a:t>13</a:t>
                      </a:r>
                      <a:endParaRPr lang="en-US" dirty="0"/>
                    </a:p>
                  </a:txBody>
                  <a:tcPr/>
                </a:tc>
                <a:tc>
                  <a:txBody>
                    <a:bodyPr/>
                    <a:lstStyle/>
                    <a:p>
                      <a:r>
                        <a:rPr lang="en-US" dirty="0" smtClean="0"/>
                        <a:t>3.11</a:t>
                      </a:r>
                      <a:endParaRPr lang="en-US" dirty="0"/>
                    </a:p>
                  </a:txBody>
                  <a:tcPr/>
                </a:tc>
                <a:tc>
                  <a:txBody>
                    <a:bodyPr/>
                    <a:lstStyle/>
                    <a:p>
                      <a:r>
                        <a:rPr lang="en-US" dirty="0" smtClean="0"/>
                        <a:t>0.09</a:t>
                      </a:r>
                      <a:endParaRPr lang="en-US" dirty="0"/>
                    </a:p>
                  </a:txBody>
                  <a:tcPr/>
                </a:tc>
                <a:tc>
                  <a:txBody>
                    <a:bodyPr/>
                    <a:lstStyle/>
                    <a:p>
                      <a:r>
                        <a:rPr lang="en-US" dirty="0" smtClean="0"/>
                        <a:t>3.81</a:t>
                      </a:r>
                      <a:endParaRPr lang="en-US" dirty="0"/>
                    </a:p>
                  </a:txBody>
                  <a:tcPr/>
                </a:tc>
                <a:tc>
                  <a:txBody>
                    <a:bodyPr/>
                    <a:lstStyle/>
                    <a:p>
                      <a:r>
                        <a:rPr lang="en-US" dirty="0" smtClean="0"/>
                        <a:t>1.58</a:t>
                      </a:r>
                      <a:endParaRPr lang="en-US" dirty="0"/>
                    </a:p>
                  </a:txBody>
                  <a:tcPr/>
                </a:tc>
                <a:tc>
                  <a:txBody>
                    <a:bodyPr/>
                    <a:lstStyle/>
                    <a:p>
                      <a:r>
                        <a:rPr lang="en-US" dirty="0" smtClean="0"/>
                        <a:t>4.61</a:t>
                      </a:r>
                      <a:endParaRPr lang="en-US" dirty="0"/>
                    </a:p>
                  </a:txBody>
                  <a:tcPr/>
                </a:tc>
                <a:tc>
                  <a:txBody>
                    <a:bodyPr/>
                    <a:lstStyle/>
                    <a:p>
                      <a:r>
                        <a:rPr lang="en-US" dirty="0" smtClean="0"/>
                        <a:t>2.07</a:t>
                      </a:r>
                      <a:endParaRPr lang="en-US" dirty="0"/>
                    </a:p>
                  </a:txBody>
                  <a:tcPr/>
                </a:tc>
              </a:tr>
              <a:tr h="370840">
                <a:tc>
                  <a:txBody>
                    <a:bodyPr/>
                    <a:lstStyle/>
                    <a:p>
                      <a:r>
                        <a:rPr lang="en-US" dirty="0" smtClean="0"/>
                        <a:t>16</a:t>
                      </a:r>
                      <a:endParaRPr lang="en-US" dirty="0"/>
                    </a:p>
                  </a:txBody>
                  <a:tcPr/>
                </a:tc>
                <a:tc>
                  <a:txBody>
                    <a:bodyPr/>
                    <a:lstStyle/>
                    <a:p>
                      <a:r>
                        <a:rPr lang="en-US" dirty="0" smtClean="0"/>
                        <a:t>3.50</a:t>
                      </a:r>
                      <a:endParaRPr lang="en-US" dirty="0"/>
                    </a:p>
                  </a:txBody>
                  <a:tcPr/>
                </a:tc>
                <a:tc>
                  <a:txBody>
                    <a:bodyPr/>
                    <a:lstStyle/>
                    <a:p>
                      <a:r>
                        <a:rPr lang="en-US" dirty="0" smtClean="0"/>
                        <a:t>0.06</a:t>
                      </a:r>
                      <a:endParaRPr lang="en-US" dirty="0"/>
                    </a:p>
                  </a:txBody>
                  <a:tcPr/>
                </a:tc>
                <a:tc>
                  <a:txBody>
                    <a:bodyPr/>
                    <a:lstStyle/>
                    <a:p>
                      <a:r>
                        <a:rPr lang="en-US" dirty="0" smtClean="0"/>
                        <a:t>4.02</a:t>
                      </a:r>
                      <a:endParaRPr lang="en-US" dirty="0"/>
                    </a:p>
                  </a:txBody>
                  <a:tcPr/>
                </a:tc>
                <a:tc>
                  <a:txBody>
                    <a:bodyPr/>
                    <a:lstStyle/>
                    <a:p>
                      <a:r>
                        <a:rPr lang="en-US" dirty="0" smtClean="0"/>
                        <a:t>1.33</a:t>
                      </a:r>
                      <a:endParaRPr lang="en-US" dirty="0"/>
                    </a:p>
                  </a:txBody>
                  <a:tcPr/>
                </a:tc>
                <a:tc>
                  <a:txBody>
                    <a:bodyPr/>
                    <a:lstStyle/>
                    <a:p>
                      <a:r>
                        <a:rPr lang="en-US" dirty="0" smtClean="0"/>
                        <a:t>4.78</a:t>
                      </a:r>
                      <a:endParaRPr lang="en-US" dirty="0"/>
                    </a:p>
                  </a:txBody>
                  <a:tcPr/>
                </a:tc>
                <a:tc>
                  <a:txBody>
                    <a:bodyPr/>
                    <a:lstStyle/>
                    <a:p>
                      <a:r>
                        <a:rPr lang="en-US" dirty="0" smtClean="0"/>
                        <a:t>1.81</a:t>
                      </a:r>
                      <a:endParaRPr lang="en-US" dirty="0"/>
                    </a:p>
                  </a:txBody>
                  <a:tcPr/>
                </a:tc>
              </a:tr>
              <a:tr h="370840">
                <a:tc>
                  <a:txBody>
                    <a:bodyPr/>
                    <a:lstStyle/>
                    <a:p>
                      <a:r>
                        <a:rPr lang="en-US" dirty="0" smtClean="0"/>
                        <a:t>19</a:t>
                      </a:r>
                      <a:endParaRPr lang="en-US" dirty="0"/>
                    </a:p>
                  </a:txBody>
                  <a:tcPr/>
                </a:tc>
                <a:tc>
                  <a:txBody>
                    <a:bodyPr/>
                    <a:lstStyle/>
                    <a:p>
                      <a:r>
                        <a:rPr lang="en-US" dirty="0" smtClean="0"/>
                        <a:t>2.31</a:t>
                      </a:r>
                      <a:endParaRPr lang="en-US" dirty="0"/>
                    </a:p>
                  </a:txBody>
                  <a:tcPr/>
                </a:tc>
                <a:tc>
                  <a:txBody>
                    <a:bodyPr/>
                    <a:lstStyle/>
                    <a:p>
                      <a:r>
                        <a:rPr lang="en-US" dirty="0" smtClean="0"/>
                        <a:t>0.03</a:t>
                      </a:r>
                      <a:endParaRPr lang="en-US" dirty="0"/>
                    </a:p>
                  </a:txBody>
                  <a:tcPr/>
                </a:tc>
                <a:tc>
                  <a:txBody>
                    <a:bodyPr/>
                    <a:lstStyle/>
                    <a:p>
                      <a:r>
                        <a:rPr lang="en-US" dirty="0" smtClean="0"/>
                        <a:t>3.55</a:t>
                      </a:r>
                      <a:endParaRPr lang="en-US" dirty="0"/>
                    </a:p>
                  </a:txBody>
                  <a:tcPr/>
                </a:tc>
                <a:tc>
                  <a:txBody>
                    <a:bodyPr/>
                    <a:lstStyle/>
                    <a:p>
                      <a:r>
                        <a:rPr lang="en-US" dirty="0" smtClean="0"/>
                        <a:t>1.36</a:t>
                      </a:r>
                      <a:endParaRPr lang="en-US" dirty="0"/>
                    </a:p>
                  </a:txBody>
                  <a:tcPr/>
                </a:tc>
                <a:tc>
                  <a:txBody>
                    <a:bodyPr/>
                    <a:lstStyle/>
                    <a:p>
                      <a:r>
                        <a:rPr lang="en-US" dirty="0" smtClean="0"/>
                        <a:t>4.39</a:t>
                      </a:r>
                      <a:endParaRPr lang="en-US" dirty="0"/>
                    </a:p>
                  </a:txBody>
                  <a:tcPr/>
                </a:tc>
                <a:tc>
                  <a:txBody>
                    <a:bodyPr/>
                    <a:lstStyle/>
                    <a:p>
                      <a:r>
                        <a:rPr lang="en-US" dirty="0" smtClean="0"/>
                        <a:t>1.97</a:t>
                      </a:r>
                      <a:endParaRPr lang="en-US" dirty="0"/>
                    </a:p>
                  </a:txBody>
                  <a:tcPr/>
                </a:tc>
              </a:tr>
              <a:tr h="370840">
                <a:tc>
                  <a:txBody>
                    <a:bodyPr/>
                    <a:lstStyle/>
                    <a:p>
                      <a:r>
                        <a:rPr lang="en-US" dirty="0" smtClean="0"/>
                        <a:t>22</a:t>
                      </a:r>
                      <a:endParaRPr lang="en-US" dirty="0"/>
                    </a:p>
                  </a:txBody>
                  <a:tcPr/>
                </a:tc>
                <a:tc>
                  <a:txBody>
                    <a:bodyPr/>
                    <a:lstStyle/>
                    <a:p>
                      <a:r>
                        <a:rPr lang="en-US" dirty="0" smtClean="0"/>
                        <a:t>0.77</a:t>
                      </a:r>
                      <a:endParaRPr lang="en-US" dirty="0"/>
                    </a:p>
                  </a:txBody>
                  <a:tcPr/>
                </a:tc>
                <a:tc>
                  <a:txBody>
                    <a:bodyPr/>
                    <a:lstStyle/>
                    <a:p>
                      <a:r>
                        <a:rPr lang="en-US" dirty="0" smtClean="0"/>
                        <a:t>0.01</a:t>
                      </a:r>
                      <a:endParaRPr lang="en-US" dirty="0"/>
                    </a:p>
                  </a:txBody>
                  <a:tcPr/>
                </a:tc>
                <a:tc>
                  <a:txBody>
                    <a:bodyPr/>
                    <a:lstStyle/>
                    <a:p>
                      <a:r>
                        <a:rPr lang="en-US" dirty="0" smtClean="0"/>
                        <a:t>2.81</a:t>
                      </a:r>
                      <a:endParaRPr lang="en-US" dirty="0"/>
                    </a:p>
                  </a:txBody>
                  <a:tcPr/>
                </a:tc>
                <a:tc>
                  <a:txBody>
                    <a:bodyPr/>
                    <a:lstStyle/>
                    <a:p>
                      <a:r>
                        <a:rPr lang="en-US" dirty="0" smtClean="0"/>
                        <a:t>1.43</a:t>
                      </a:r>
                      <a:endParaRPr lang="en-US" dirty="0"/>
                    </a:p>
                  </a:txBody>
                  <a:tcPr/>
                </a:tc>
                <a:tc>
                  <a:txBody>
                    <a:bodyPr/>
                    <a:lstStyle/>
                    <a:p>
                      <a:r>
                        <a:rPr lang="en-US" dirty="0" smtClean="0"/>
                        <a:t>3.79</a:t>
                      </a:r>
                      <a:endParaRPr lang="en-US" dirty="0"/>
                    </a:p>
                  </a:txBody>
                  <a:tcPr/>
                </a:tc>
                <a:tc>
                  <a:txBody>
                    <a:bodyPr/>
                    <a:lstStyle/>
                    <a:p>
                      <a:r>
                        <a:rPr lang="en-US" smtClean="0"/>
                        <a:t>2.17</a:t>
                      </a:r>
                      <a:endParaRPr lang="en-US" dirty="0"/>
                    </a:p>
                  </a:txBody>
                  <a:tcPr/>
                </a:tc>
              </a:tr>
            </a:tbl>
          </a:graphicData>
        </a:graphic>
      </p:graphicFrame>
      <p:sp>
        <p:nvSpPr>
          <p:cNvPr id="9" name="Rectangle 8"/>
          <p:cNvSpPr/>
          <p:nvPr/>
        </p:nvSpPr>
        <p:spPr>
          <a:xfrm flipH="1">
            <a:off x="4008780" y="1600200"/>
            <a:ext cx="2378765" cy="36068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950128" y="5266471"/>
            <a:ext cx="2496068" cy="400110"/>
          </a:xfrm>
          <a:prstGeom prst="rect">
            <a:avLst/>
          </a:prstGeom>
          <a:noFill/>
        </p:spPr>
        <p:txBody>
          <a:bodyPr wrap="none" rtlCol="0">
            <a:spAutoFit/>
          </a:bodyPr>
          <a:lstStyle/>
          <a:p>
            <a:r>
              <a:rPr lang="en-US" sz="2000" dirty="0" smtClean="0">
                <a:solidFill>
                  <a:srgbClr val="FF0000"/>
                </a:solidFill>
              </a:rPr>
              <a:t>52% reduction in MAE</a:t>
            </a:r>
            <a:endParaRPr lang="en-US" sz="2000" dirty="0">
              <a:solidFill>
                <a:srgbClr val="FF0000"/>
              </a:solidFill>
            </a:endParaRPr>
          </a:p>
        </p:txBody>
      </p:sp>
      <p:sp>
        <p:nvSpPr>
          <p:cNvPr id="3" name="TextBox 2"/>
          <p:cNvSpPr txBox="1"/>
          <p:nvPr/>
        </p:nvSpPr>
        <p:spPr>
          <a:xfrm>
            <a:off x="601573" y="5696807"/>
            <a:ext cx="8085227" cy="923330"/>
          </a:xfrm>
          <a:prstGeom prst="rect">
            <a:avLst/>
          </a:prstGeom>
          <a:noFill/>
        </p:spPr>
        <p:txBody>
          <a:bodyPr wrap="none" rtlCol="0">
            <a:spAutoFit/>
          </a:bodyPr>
          <a:lstStyle/>
          <a:p>
            <a:r>
              <a:rPr lang="en-US" dirty="0" smtClean="0"/>
              <a:t>not cross validated here, so these estimates represent an upper bound of what</a:t>
            </a:r>
          </a:p>
          <a:p>
            <a:r>
              <a:rPr lang="en-US" dirty="0" smtClean="0"/>
              <a:t>we could expect if we had infinitely dense observations (which we don’t here; about</a:t>
            </a:r>
          </a:p>
          <a:p>
            <a:r>
              <a:rPr lang="en-US" dirty="0" smtClean="0"/>
              <a:t>1000 </a:t>
            </a:r>
            <a:r>
              <a:rPr lang="en-US" dirty="0" err="1" smtClean="0"/>
              <a:t>obs</a:t>
            </a:r>
            <a:r>
              <a:rPr lang="en-US" dirty="0" smtClean="0"/>
              <a:t>)</a:t>
            </a:r>
            <a:endParaRPr lang="en-US" dirty="0"/>
          </a:p>
        </p:txBody>
      </p:sp>
    </p:spTree>
    <p:extLst>
      <p:ext uri="{BB962C8B-B14F-4D97-AF65-F5344CB8AC3E}">
        <p14:creationId xmlns:p14="http://schemas.microsoft.com/office/powerpoint/2010/main" val="13366511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Comparison of HRRR July 2015 1-h forecasts vs. this statistical model, verified against CONUS stations</a:t>
            </a:r>
            <a:endParaRPr lang="en-US" sz="2800" dirty="0"/>
          </a:p>
        </p:txBody>
      </p:sp>
      <p:sp>
        <p:nvSpPr>
          <p:cNvPr id="4" name="Slide Number Placeholder 3"/>
          <p:cNvSpPr>
            <a:spLocks noGrp="1"/>
          </p:cNvSpPr>
          <p:nvPr>
            <p:ph type="sldNum" sz="quarter" idx="12"/>
          </p:nvPr>
        </p:nvSpPr>
        <p:spPr/>
        <p:txBody>
          <a:bodyPr/>
          <a:lstStyle/>
          <a:p>
            <a:fld id="{891F195F-BCCF-E348-A971-9D4E219A5191}" type="slidenum">
              <a:rPr lang="en-US" smtClean="0"/>
              <a:t>34</a:t>
            </a:fld>
            <a:endParaRPr lang="en-US"/>
          </a:p>
        </p:txBody>
      </p:sp>
      <p:sp>
        <p:nvSpPr>
          <p:cNvPr id="7" name="Content Placeholder 6"/>
          <p:cNvSpPr>
            <a:spLocks noGrp="1"/>
          </p:cNvSpPr>
          <p:nvPr>
            <p:ph idx="1"/>
          </p:nvPr>
        </p:nvSpPr>
        <p:spPr/>
        <p:txBody>
          <a:bodyPr/>
          <a:lstStyle/>
          <a:p>
            <a:r>
              <a:rPr lang="en-US" dirty="0" smtClean="0"/>
              <a:t>52</a:t>
            </a:r>
            <a:endParaRPr lang="en-US" dirty="0"/>
          </a:p>
        </p:txBody>
      </p:sp>
      <p:graphicFrame>
        <p:nvGraphicFramePr>
          <p:cNvPr id="8" name="Content Placeholder 4"/>
          <p:cNvGraphicFramePr>
            <a:graphicFrameLocks/>
          </p:cNvGraphicFramePr>
          <p:nvPr>
            <p:extLst/>
          </p:nvPr>
        </p:nvGraphicFramePr>
        <p:xfrm>
          <a:off x="457200" y="1600200"/>
          <a:ext cx="8284661" cy="3606800"/>
        </p:xfrm>
        <a:graphic>
          <a:graphicData uri="http://schemas.openxmlformats.org/drawingml/2006/table">
            <a:tbl>
              <a:tblPr firstRow="1" bandRow="1">
                <a:tableStyleId>{5C22544A-7EE6-4342-B048-85BDC9FD1C3A}</a:tableStyleId>
              </a:tblPr>
              <a:tblGrid>
                <a:gridCol w="1183523"/>
                <a:gridCol w="1183523"/>
                <a:gridCol w="1183523"/>
                <a:gridCol w="1183523"/>
                <a:gridCol w="1183523"/>
                <a:gridCol w="1183523"/>
                <a:gridCol w="1183523"/>
              </a:tblGrid>
              <a:tr h="370840">
                <a:tc>
                  <a:txBody>
                    <a:bodyPr/>
                    <a:lstStyle/>
                    <a:p>
                      <a:r>
                        <a:rPr lang="en-US" dirty="0" smtClean="0"/>
                        <a:t>Hour of day (UTC)</a:t>
                      </a:r>
                      <a:endParaRPr lang="en-US" dirty="0"/>
                    </a:p>
                  </a:txBody>
                  <a:tcPr/>
                </a:tc>
                <a:tc>
                  <a:txBody>
                    <a:bodyPr/>
                    <a:lstStyle/>
                    <a:p>
                      <a:r>
                        <a:rPr lang="en-US" dirty="0" smtClean="0"/>
                        <a:t>HRRR bias (°F)</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Statistical bias (°F)</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HRRR MAE (°F)</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Statistical MAE (°F)</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HRRR RMSE (°F)</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Statistical RMSE (°F)</a:t>
                      </a:r>
                    </a:p>
                  </a:txBody>
                  <a:tcPr/>
                </a:tc>
              </a:tr>
              <a:tr h="370840">
                <a:tc>
                  <a:txBody>
                    <a:bodyPr/>
                    <a:lstStyle/>
                    <a:p>
                      <a:r>
                        <a:rPr lang="en-US" dirty="0" smtClean="0"/>
                        <a:t>01</a:t>
                      </a:r>
                      <a:endParaRPr lang="en-US" dirty="0"/>
                    </a:p>
                  </a:txBody>
                  <a:tcPr/>
                </a:tc>
                <a:tc>
                  <a:txBody>
                    <a:bodyPr/>
                    <a:lstStyle/>
                    <a:p>
                      <a:r>
                        <a:rPr lang="is-IS" dirty="0" smtClean="0"/>
                        <a:t>-0.77</a:t>
                      </a:r>
                    </a:p>
                  </a:txBody>
                  <a:tcPr/>
                </a:tc>
                <a:tc>
                  <a:txBody>
                    <a:bodyPr/>
                    <a:lstStyle/>
                    <a:p>
                      <a:r>
                        <a:rPr lang="en-US" dirty="0" smtClean="0"/>
                        <a:t>-0.09</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s-IS" dirty="0" smtClean="0"/>
                        <a:t>2.26</a:t>
                      </a:r>
                      <a:endParaRPr lang="en-US" dirty="0"/>
                    </a:p>
                  </a:txBody>
                  <a:tcPr/>
                </a:tc>
                <a:tc>
                  <a:txBody>
                    <a:bodyPr/>
                    <a:lstStyle/>
                    <a:p>
                      <a:r>
                        <a:rPr lang="en-US" dirty="0" smtClean="0"/>
                        <a:t>1.48</a:t>
                      </a:r>
                      <a:endParaRPr lang="en-US" dirty="0"/>
                    </a:p>
                  </a:txBody>
                  <a:tcPr/>
                </a:tc>
                <a:tc>
                  <a:txBody>
                    <a:bodyPr/>
                    <a:lstStyle/>
                    <a:p>
                      <a:r>
                        <a:rPr lang="en-US" dirty="0" smtClean="0"/>
                        <a:t>3.09</a:t>
                      </a:r>
                      <a:endParaRPr lang="en-US" dirty="0"/>
                    </a:p>
                  </a:txBody>
                  <a:tcPr/>
                </a:tc>
                <a:tc>
                  <a:txBody>
                    <a:bodyPr/>
                    <a:lstStyle/>
                    <a:p>
                      <a:r>
                        <a:rPr lang="en-US" dirty="0" smtClean="0"/>
                        <a:t>2.06</a:t>
                      </a:r>
                      <a:endParaRPr lang="en-US" dirty="0"/>
                    </a:p>
                  </a:txBody>
                  <a:tcPr/>
                </a:tc>
              </a:tr>
              <a:tr h="370840">
                <a:tc>
                  <a:txBody>
                    <a:bodyPr/>
                    <a:lstStyle/>
                    <a:p>
                      <a:r>
                        <a:rPr lang="en-US" dirty="0" smtClean="0"/>
                        <a:t>04</a:t>
                      </a:r>
                      <a:endParaRPr lang="en-US" dirty="0"/>
                    </a:p>
                  </a:txBody>
                  <a:tcPr/>
                </a:tc>
                <a:tc>
                  <a:txBody>
                    <a:bodyPr/>
                    <a:lstStyle/>
                    <a:p>
                      <a:r>
                        <a:rPr lang="en-US" dirty="0" smtClean="0"/>
                        <a:t>-1.46</a:t>
                      </a:r>
                      <a:endParaRPr lang="en-US" dirty="0"/>
                    </a:p>
                  </a:txBody>
                  <a:tcPr/>
                </a:tc>
                <a:tc>
                  <a:txBody>
                    <a:bodyPr/>
                    <a:lstStyle/>
                    <a:p>
                      <a:r>
                        <a:rPr lang="en-US" dirty="0" smtClean="0"/>
                        <a:t>-0.06</a:t>
                      </a:r>
                      <a:endParaRPr lang="en-US" dirty="0"/>
                    </a:p>
                  </a:txBody>
                  <a:tcPr/>
                </a:tc>
                <a:tc>
                  <a:txBody>
                    <a:bodyPr/>
                    <a:lstStyle/>
                    <a:p>
                      <a:r>
                        <a:rPr lang="en-US" dirty="0" smtClean="0"/>
                        <a:t>2.47</a:t>
                      </a:r>
                      <a:endParaRPr lang="en-US" dirty="0"/>
                    </a:p>
                  </a:txBody>
                  <a:tcPr/>
                </a:tc>
                <a:tc>
                  <a:txBody>
                    <a:bodyPr/>
                    <a:lstStyle/>
                    <a:p>
                      <a:r>
                        <a:rPr lang="en-US" dirty="0" smtClean="0"/>
                        <a:t>1.43</a:t>
                      </a:r>
                      <a:endParaRPr lang="en-US" dirty="0"/>
                    </a:p>
                  </a:txBody>
                  <a:tcPr/>
                </a:tc>
                <a:tc>
                  <a:txBody>
                    <a:bodyPr/>
                    <a:lstStyle/>
                    <a:p>
                      <a:r>
                        <a:rPr lang="en-US" dirty="0" smtClean="0"/>
                        <a:t>3.20</a:t>
                      </a:r>
                      <a:endParaRPr lang="en-US" dirty="0"/>
                    </a:p>
                  </a:txBody>
                  <a:tcPr/>
                </a:tc>
                <a:tc>
                  <a:txBody>
                    <a:bodyPr/>
                    <a:lstStyle/>
                    <a:p>
                      <a:r>
                        <a:rPr lang="en-US" dirty="0" smtClean="0"/>
                        <a:t>1.92</a:t>
                      </a:r>
                      <a:endParaRPr lang="en-US" dirty="0"/>
                    </a:p>
                  </a:txBody>
                  <a:tcPr/>
                </a:tc>
              </a:tr>
              <a:tr h="370840">
                <a:tc>
                  <a:txBody>
                    <a:bodyPr/>
                    <a:lstStyle/>
                    <a:p>
                      <a:r>
                        <a:rPr lang="en-US" dirty="0" smtClean="0"/>
                        <a:t>07</a:t>
                      </a:r>
                      <a:endParaRPr lang="en-US" dirty="0"/>
                    </a:p>
                  </a:txBody>
                  <a:tcPr/>
                </a:tc>
                <a:tc>
                  <a:txBody>
                    <a:bodyPr/>
                    <a:lstStyle/>
                    <a:p>
                      <a:r>
                        <a:rPr lang="en-US" dirty="0" smtClean="0"/>
                        <a:t>-1.15</a:t>
                      </a:r>
                      <a:endParaRPr lang="en-US" dirty="0"/>
                    </a:p>
                  </a:txBody>
                  <a:tcPr/>
                </a:tc>
                <a:tc>
                  <a:txBody>
                    <a:bodyPr/>
                    <a:lstStyle/>
                    <a:p>
                      <a:r>
                        <a:rPr lang="en-US" dirty="0" smtClean="0"/>
                        <a:t>-0.05</a:t>
                      </a:r>
                      <a:endParaRPr lang="en-US" dirty="0"/>
                    </a:p>
                  </a:txBody>
                  <a:tcPr/>
                </a:tc>
                <a:tc>
                  <a:txBody>
                    <a:bodyPr/>
                    <a:lstStyle/>
                    <a:p>
                      <a:r>
                        <a:rPr lang="en-US" dirty="0" smtClean="0"/>
                        <a:t>2.22</a:t>
                      </a:r>
                      <a:endParaRPr lang="en-US" dirty="0"/>
                    </a:p>
                  </a:txBody>
                  <a:tcPr/>
                </a:tc>
                <a:tc>
                  <a:txBody>
                    <a:bodyPr/>
                    <a:lstStyle/>
                    <a:p>
                      <a:r>
                        <a:rPr lang="en-US" dirty="0" smtClean="0"/>
                        <a:t>1.30</a:t>
                      </a:r>
                      <a:endParaRPr lang="en-US" dirty="0"/>
                    </a:p>
                  </a:txBody>
                  <a:tcPr/>
                </a:tc>
                <a:tc>
                  <a:txBody>
                    <a:bodyPr/>
                    <a:lstStyle/>
                    <a:p>
                      <a:r>
                        <a:rPr lang="en-US" dirty="0" smtClean="0"/>
                        <a:t>2.88</a:t>
                      </a:r>
                      <a:endParaRPr lang="en-US" dirty="0"/>
                    </a:p>
                  </a:txBody>
                  <a:tcPr/>
                </a:tc>
                <a:tc>
                  <a:txBody>
                    <a:bodyPr/>
                    <a:lstStyle/>
                    <a:p>
                      <a:r>
                        <a:rPr lang="en-US" dirty="0" smtClean="0"/>
                        <a:t>1.76</a:t>
                      </a:r>
                      <a:endParaRPr lang="en-US" dirty="0"/>
                    </a:p>
                  </a:txBody>
                  <a:tcPr/>
                </a:tc>
              </a:tr>
              <a:tr h="370840">
                <a:tc>
                  <a:txBody>
                    <a:bodyPr/>
                    <a:lstStyle/>
                    <a:p>
                      <a:r>
                        <a:rPr lang="en-US" dirty="0" smtClean="0"/>
                        <a:t>10</a:t>
                      </a:r>
                      <a:endParaRPr lang="en-US" dirty="0"/>
                    </a:p>
                  </a:txBody>
                  <a:tcPr/>
                </a:tc>
                <a:tc>
                  <a:txBody>
                    <a:bodyPr/>
                    <a:lstStyle/>
                    <a:p>
                      <a:r>
                        <a:rPr lang="en-US" dirty="0" smtClean="0"/>
                        <a:t>-0.98</a:t>
                      </a:r>
                      <a:endParaRPr lang="en-US" dirty="0"/>
                    </a:p>
                  </a:txBody>
                  <a:tcPr/>
                </a:tc>
                <a:tc>
                  <a:txBody>
                    <a:bodyPr/>
                    <a:lstStyle/>
                    <a:p>
                      <a:r>
                        <a:rPr lang="en-US" dirty="0" smtClean="0"/>
                        <a:t>-0.02</a:t>
                      </a:r>
                      <a:endParaRPr lang="en-US" dirty="0"/>
                    </a:p>
                  </a:txBody>
                  <a:tcPr/>
                </a:tc>
                <a:tc>
                  <a:txBody>
                    <a:bodyPr/>
                    <a:lstStyle/>
                    <a:p>
                      <a:r>
                        <a:rPr lang="en-US" dirty="0" smtClean="0"/>
                        <a:t>2.12</a:t>
                      </a:r>
                      <a:endParaRPr lang="en-US" dirty="0"/>
                    </a:p>
                  </a:txBody>
                  <a:tcPr/>
                </a:tc>
                <a:tc>
                  <a:txBody>
                    <a:bodyPr/>
                    <a:lstStyle/>
                    <a:p>
                      <a:r>
                        <a:rPr lang="en-US" dirty="0" smtClean="0"/>
                        <a:t>1.26</a:t>
                      </a:r>
                      <a:endParaRPr lang="en-US" dirty="0"/>
                    </a:p>
                  </a:txBody>
                  <a:tcPr/>
                </a:tc>
                <a:tc>
                  <a:txBody>
                    <a:bodyPr/>
                    <a:lstStyle/>
                    <a:p>
                      <a:r>
                        <a:rPr lang="en-US" dirty="0" smtClean="0"/>
                        <a:t>2.82</a:t>
                      </a:r>
                      <a:endParaRPr lang="en-US" dirty="0"/>
                    </a:p>
                  </a:txBody>
                  <a:tcPr/>
                </a:tc>
                <a:tc>
                  <a:txBody>
                    <a:bodyPr/>
                    <a:lstStyle/>
                    <a:p>
                      <a:r>
                        <a:rPr lang="en-US" dirty="0" smtClean="0"/>
                        <a:t>1.69</a:t>
                      </a:r>
                      <a:endParaRPr lang="en-US" dirty="0"/>
                    </a:p>
                  </a:txBody>
                  <a:tcPr/>
                </a:tc>
              </a:tr>
              <a:tr h="370840">
                <a:tc>
                  <a:txBody>
                    <a:bodyPr/>
                    <a:lstStyle/>
                    <a:p>
                      <a:r>
                        <a:rPr lang="en-US" dirty="0" smtClean="0"/>
                        <a:t>13</a:t>
                      </a:r>
                      <a:endParaRPr lang="en-US" dirty="0"/>
                    </a:p>
                  </a:txBody>
                  <a:tcPr/>
                </a:tc>
                <a:tc>
                  <a:txBody>
                    <a:bodyPr/>
                    <a:lstStyle/>
                    <a:p>
                      <a:r>
                        <a:rPr lang="en-US" dirty="0" smtClean="0"/>
                        <a:t>3.11</a:t>
                      </a:r>
                      <a:endParaRPr lang="en-US" dirty="0"/>
                    </a:p>
                  </a:txBody>
                  <a:tcPr/>
                </a:tc>
                <a:tc>
                  <a:txBody>
                    <a:bodyPr/>
                    <a:lstStyle/>
                    <a:p>
                      <a:r>
                        <a:rPr lang="en-US" dirty="0" smtClean="0"/>
                        <a:t>0.09</a:t>
                      </a:r>
                      <a:endParaRPr lang="en-US" dirty="0"/>
                    </a:p>
                  </a:txBody>
                  <a:tcPr/>
                </a:tc>
                <a:tc>
                  <a:txBody>
                    <a:bodyPr/>
                    <a:lstStyle/>
                    <a:p>
                      <a:r>
                        <a:rPr lang="en-US" dirty="0" smtClean="0"/>
                        <a:t>3.81</a:t>
                      </a:r>
                      <a:endParaRPr lang="en-US" dirty="0"/>
                    </a:p>
                  </a:txBody>
                  <a:tcPr/>
                </a:tc>
                <a:tc>
                  <a:txBody>
                    <a:bodyPr/>
                    <a:lstStyle/>
                    <a:p>
                      <a:r>
                        <a:rPr lang="en-US" dirty="0" smtClean="0"/>
                        <a:t>1.58</a:t>
                      </a:r>
                      <a:endParaRPr lang="en-US" dirty="0"/>
                    </a:p>
                  </a:txBody>
                  <a:tcPr/>
                </a:tc>
                <a:tc>
                  <a:txBody>
                    <a:bodyPr/>
                    <a:lstStyle/>
                    <a:p>
                      <a:r>
                        <a:rPr lang="en-US" dirty="0" smtClean="0"/>
                        <a:t>4.61</a:t>
                      </a:r>
                      <a:endParaRPr lang="en-US" dirty="0"/>
                    </a:p>
                  </a:txBody>
                  <a:tcPr/>
                </a:tc>
                <a:tc>
                  <a:txBody>
                    <a:bodyPr/>
                    <a:lstStyle/>
                    <a:p>
                      <a:r>
                        <a:rPr lang="en-US" dirty="0" smtClean="0"/>
                        <a:t>2.07</a:t>
                      </a:r>
                      <a:endParaRPr lang="en-US" dirty="0"/>
                    </a:p>
                  </a:txBody>
                  <a:tcPr/>
                </a:tc>
              </a:tr>
              <a:tr h="370840">
                <a:tc>
                  <a:txBody>
                    <a:bodyPr/>
                    <a:lstStyle/>
                    <a:p>
                      <a:r>
                        <a:rPr lang="en-US" dirty="0" smtClean="0"/>
                        <a:t>16</a:t>
                      </a:r>
                      <a:endParaRPr lang="en-US" dirty="0"/>
                    </a:p>
                  </a:txBody>
                  <a:tcPr/>
                </a:tc>
                <a:tc>
                  <a:txBody>
                    <a:bodyPr/>
                    <a:lstStyle/>
                    <a:p>
                      <a:r>
                        <a:rPr lang="en-US" dirty="0" smtClean="0"/>
                        <a:t>3.50</a:t>
                      </a:r>
                      <a:endParaRPr lang="en-US" dirty="0"/>
                    </a:p>
                  </a:txBody>
                  <a:tcPr/>
                </a:tc>
                <a:tc>
                  <a:txBody>
                    <a:bodyPr/>
                    <a:lstStyle/>
                    <a:p>
                      <a:r>
                        <a:rPr lang="en-US" dirty="0" smtClean="0"/>
                        <a:t>0.06</a:t>
                      </a:r>
                      <a:endParaRPr lang="en-US" dirty="0"/>
                    </a:p>
                  </a:txBody>
                  <a:tcPr/>
                </a:tc>
                <a:tc>
                  <a:txBody>
                    <a:bodyPr/>
                    <a:lstStyle/>
                    <a:p>
                      <a:r>
                        <a:rPr lang="en-US" dirty="0" smtClean="0"/>
                        <a:t>4.02</a:t>
                      </a:r>
                      <a:endParaRPr lang="en-US" dirty="0"/>
                    </a:p>
                  </a:txBody>
                  <a:tcPr/>
                </a:tc>
                <a:tc>
                  <a:txBody>
                    <a:bodyPr/>
                    <a:lstStyle/>
                    <a:p>
                      <a:r>
                        <a:rPr lang="en-US" dirty="0" smtClean="0"/>
                        <a:t>1.33</a:t>
                      </a:r>
                      <a:endParaRPr lang="en-US" dirty="0"/>
                    </a:p>
                  </a:txBody>
                  <a:tcPr/>
                </a:tc>
                <a:tc>
                  <a:txBody>
                    <a:bodyPr/>
                    <a:lstStyle/>
                    <a:p>
                      <a:r>
                        <a:rPr lang="en-US" dirty="0" smtClean="0"/>
                        <a:t>4.78</a:t>
                      </a:r>
                      <a:endParaRPr lang="en-US" dirty="0"/>
                    </a:p>
                  </a:txBody>
                  <a:tcPr/>
                </a:tc>
                <a:tc>
                  <a:txBody>
                    <a:bodyPr/>
                    <a:lstStyle/>
                    <a:p>
                      <a:r>
                        <a:rPr lang="en-US" dirty="0" smtClean="0"/>
                        <a:t>1.81</a:t>
                      </a:r>
                      <a:endParaRPr lang="en-US" dirty="0"/>
                    </a:p>
                  </a:txBody>
                  <a:tcPr/>
                </a:tc>
              </a:tr>
              <a:tr h="370840">
                <a:tc>
                  <a:txBody>
                    <a:bodyPr/>
                    <a:lstStyle/>
                    <a:p>
                      <a:r>
                        <a:rPr lang="en-US" dirty="0" smtClean="0"/>
                        <a:t>19</a:t>
                      </a:r>
                      <a:endParaRPr lang="en-US" dirty="0"/>
                    </a:p>
                  </a:txBody>
                  <a:tcPr/>
                </a:tc>
                <a:tc>
                  <a:txBody>
                    <a:bodyPr/>
                    <a:lstStyle/>
                    <a:p>
                      <a:r>
                        <a:rPr lang="en-US" dirty="0" smtClean="0"/>
                        <a:t>2.31</a:t>
                      </a:r>
                      <a:endParaRPr lang="en-US" dirty="0"/>
                    </a:p>
                  </a:txBody>
                  <a:tcPr/>
                </a:tc>
                <a:tc>
                  <a:txBody>
                    <a:bodyPr/>
                    <a:lstStyle/>
                    <a:p>
                      <a:r>
                        <a:rPr lang="en-US" dirty="0" smtClean="0"/>
                        <a:t>0.03</a:t>
                      </a:r>
                      <a:endParaRPr lang="en-US" dirty="0"/>
                    </a:p>
                  </a:txBody>
                  <a:tcPr/>
                </a:tc>
                <a:tc>
                  <a:txBody>
                    <a:bodyPr/>
                    <a:lstStyle/>
                    <a:p>
                      <a:r>
                        <a:rPr lang="en-US" dirty="0" smtClean="0"/>
                        <a:t>3.55</a:t>
                      </a:r>
                      <a:endParaRPr lang="en-US" dirty="0"/>
                    </a:p>
                  </a:txBody>
                  <a:tcPr/>
                </a:tc>
                <a:tc>
                  <a:txBody>
                    <a:bodyPr/>
                    <a:lstStyle/>
                    <a:p>
                      <a:r>
                        <a:rPr lang="en-US" dirty="0" smtClean="0"/>
                        <a:t>1.36</a:t>
                      </a:r>
                      <a:endParaRPr lang="en-US" dirty="0"/>
                    </a:p>
                  </a:txBody>
                  <a:tcPr/>
                </a:tc>
                <a:tc>
                  <a:txBody>
                    <a:bodyPr/>
                    <a:lstStyle/>
                    <a:p>
                      <a:r>
                        <a:rPr lang="en-US" dirty="0" smtClean="0"/>
                        <a:t>4.39</a:t>
                      </a:r>
                      <a:endParaRPr lang="en-US" dirty="0"/>
                    </a:p>
                  </a:txBody>
                  <a:tcPr/>
                </a:tc>
                <a:tc>
                  <a:txBody>
                    <a:bodyPr/>
                    <a:lstStyle/>
                    <a:p>
                      <a:r>
                        <a:rPr lang="en-US" dirty="0" smtClean="0"/>
                        <a:t>1.97</a:t>
                      </a:r>
                      <a:endParaRPr lang="en-US" dirty="0"/>
                    </a:p>
                  </a:txBody>
                  <a:tcPr/>
                </a:tc>
              </a:tr>
              <a:tr h="370840">
                <a:tc>
                  <a:txBody>
                    <a:bodyPr/>
                    <a:lstStyle/>
                    <a:p>
                      <a:r>
                        <a:rPr lang="en-US" dirty="0" smtClean="0"/>
                        <a:t>22</a:t>
                      </a:r>
                      <a:endParaRPr lang="en-US" dirty="0"/>
                    </a:p>
                  </a:txBody>
                  <a:tcPr/>
                </a:tc>
                <a:tc>
                  <a:txBody>
                    <a:bodyPr/>
                    <a:lstStyle/>
                    <a:p>
                      <a:r>
                        <a:rPr lang="en-US" dirty="0" smtClean="0"/>
                        <a:t>0.77</a:t>
                      </a:r>
                      <a:endParaRPr lang="en-US" dirty="0"/>
                    </a:p>
                  </a:txBody>
                  <a:tcPr/>
                </a:tc>
                <a:tc>
                  <a:txBody>
                    <a:bodyPr/>
                    <a:lstStyle/>
                    <a:p>
                      <a:r>
                        <a:rPr lang="en-US" dirty="0" smtClean="0"/>
                        <a:t>0.01</a:t>
                      </a:r>
                      <a:endParaRPr lang="en-US" dirty="0"/>
                    </a:p>
                  </a:txBody>
                  <a:tcPr/>
                </a:tc>
                <a:tc>
                  <a:txBody>
                    <a:bodyPr/>
                    <a:lstStyle/>
                    <a:p>
                      <a:r>
                        <a:rPr lang="en-US" dirty="0" smtClean="0"/>
                        <a:t>2.81</a:t>
                      </a:r>
                      <a:endParaRPr lang="en-US" dirty="0"/>
                    </a:p>
                  </a:txBody>
                  <a:tcPr/>
                </a:tc>
                <a:tc>
                  <a:txBody>
                    <a:bodyPr/>
                    <a:lstStyle/>
                    <a:p>
                      <a:r>
                        <a:rPr lang="en-US" dirty="0" smtClean="0"/>
                        <a:t>1.43</a:t>
                      </a:r>
                      <a:endParaRPr lang="en-US" dirty="0"/>
                    </a:p>
                  </a:txBody>
                  <a:tcPr/>
                </a:tc>
                <a:tc>
                  <a:txBody>
                    <a:bodyPr/>
                    <a:lstStyle/>
                    <a:p>
                      <a:r>
                        <a:rPr lang="en-US" dirty="0" smtClean="0"/>
                        <a:t>3.79</a:t>
                      </a:r>
                      <a:endParaRPr lang="en-US" dirty="0"/>
                    </a:p>
                  </a:txBody>
                  <a:tcPr/>
                </a:tc>
                <a:tc>
                  <a:txBody>
                    <a:bodyPr/>
                    <a:lstStyle/>
                    <a:p>
                      <a:r>
                        <a:rPr lang="en-US" smtClean="0"/>
                        <a:t>2.17</a:t>
                      </a:r>
                      <a:endParaRPr lang="en-US" dirty="0"/>
                    </a:p>
                  </a:txBody>
                  <a:tcPr/>
                </a:tc>
              </a:tr>
            </a:tbl>
          </a:graphicData>
        </a:graphic>
      </p:graphicFrame>
      <p:sp>
        <p:nvSpPr>
          <p:cNvPr id="9" name="Rectangle 8"/>
          <p:cNvSpPr/>
          <p:nvPr/>
        </p:nvSpPr>
        <p:spPr>
          <a:xfrm flipH="1">
            <a:off x="1629474" y="1614196"/>
            <a:ext cx="2378765" cy="36068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50550" y="5249138"/>
            <a:ext cx="2136611" cy="461665"/>
          </a:xfrm>
          <a:prstGeom prst="rect">
            <a:avLst/>
          </a:prstGeom>
          <a:noFill/>
        </p:spPr>
        <p:txBody>
          <a:bodyPr wrap="none" rtlCol="0">
            <a:spAutoFit/>
          </a:bodyPr>
          <a:lstStyle/>
          <a:p>
            <a:r>
              <a:rPr lang="en-US" sz="2400" dirty="0" smtClean="0">
                <a:solidFill>
                  <a:srgbClr val="FF0000"/>
                </a:solidFill>
              </a:rPr>
              <a:t>nearly zero bias</a:t>
            </a:r>
            <a:endParaRPr lang="en-US" sz="2400" dirty="0">
              <a:solidFill>
                <a:srgbClr val="FF0000"/>
              </a:solidFill>
            </a:endParaRPr>
          </a:p>
        </p:txBody>
      </p:sp>
      <p:sp>
        <p:nvSpPr>
          <p:cNvPr id="3" name="TextBox 2"/>
          <p:cNvSpPr txBox="1"/>
          <p:nvPr/>
        </p:nvSpPr>
        <p:spPr>
          <a:xfrm>
            <a:off x="620235" y="5845529"/>
            <a:ext cx="7487947" cy="646331"/>
          </a:xfrm>
          <a:prstGeom prst="rect">
            <a:avLst/>
          </a:prstGeom>
          <a:noFill/>
        </p:spPr>
        <p:txBody>
          <a:bodyPr wrap="none" rtlCol="0">
            <a:spAutoFit/>
          </a:bodyPr>
          <a:lstStyle/>
          <a:p>
            <a:r>
              <a:rPr lang="en-US" dirty="0" smtClean="0"/>
              <a:t>Relative to the HRRR, which has greatly biased forecasts, you can see that the </a:t>
            </a:r>
          </a:p>
          <a:p>
            <a:r>
              <a:rPr lang="en-US" dirty="0" smtClean="0"/>
              <a:t>statistical model of 1-h surface temperature forecasts is virtually unbiased.</a:t>
            </a:r>
            <a:endParaRPr lang="en-US" dirty="0"/>
          </a:p>
        </p:txBody>
      </p:sp>
    </p:spTree>
    <p:extLst>
      <p:ext uri="{BB962C8B-B14F-4D97-AF65-F5344CB8AC3E}">
        <p14:creationId xmlns:p14="http://schemas.microsoft.com/office/powerpoint/2010/main" val="664874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FF0000"/>
                </a:solidFill>
              </a:rPr>
              <a:t>Cross validated</a:t>
            </a:r>
            <a:r>
              <a:rPr lang="en-US" sz="2800" b="1" dirty="0" smtClean="0">
                <a:solidFill>
                  <a:srgbClr val="FF0000"/>
                </a:solidFill>
              </a:rPr>
              <a:t/>
            </a:r>
            <a:br>
              <a:rPr lang="en-US" sz="2800" b="1" dirty="0" smtClean="0">
                <a:solidFill>
                  <a:srgbClr val="FF0000"/>
                </a:solidFill>
              </a:rPr>
            </a:br>
            <a:r>
              <a:rPr lang="en-US" sz="2800" dirty="0" smtClean="0"/>
              <a:t>Comparison of HRRR July 2015 1-h forecasts vs. this statistical model, verified against CONUS stations</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00271806"/>
              </p:ext>
            </p:extLst>
          </p:nvPr>
        </p:nvGraphicFramePr>
        <p:xfrm>
          <a:off x="457200" y="1600200"/>
          <a:ext cx="8284661" cy="3606800"/>
        </p:xfrm>
        <a:graphic>
          <a:graphicData uri="http://schemas.openxmlformats.org/drawingml/2006/table">
            <a:tbl>
              <a:tblPr firstRow="1" bandRow="1">
                <a:tableStyleId>{5C22544A-7EE6-4342-B048-85BDC9FD1C3A}</a:tableStyleId>
              </a:tblPr>
              <a:tblGrid>
                <a:gridCol w="1183523"/>
                <a:gridCol w="1183523"/>
                <a:gridCol w="1183523"/>
                <a:gridCol w="1183523"/>
                <a:gridCol w="1183523"/>
                <a:gridCol w="1183523"/>
                <a:gridCol w="1183523"/>
              </a:tblGrid>
              <a:tr h="370840">
                <a:tc>
                  <a:txBody>
                    <a:bodyPr/>
                    <a:lstStyle/>
                    <a:p>
                      <a:r>
                        <a:rPr lang="en-US" dirty="0" smtClean="0"/>
                        <a:t>Hour of day (UTC)</a:t>
                      </a:r>
                      <a:endParaRPr lang="en-US" dirty="0"/>
                    </a:p>
                  </a:txBody>
                  <a:tcPr/>
                </a:tc>
                <a:tc>
                  <a:txBody>
                    <a:bodyPr/>
                    <a:lstStyle/>
                    <a:p>
                      <a:r>
                        <a:rPr lang="en-US" dirty="0" smtClean="0"/>
                        <a:t>HRRR bias (°F)</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Statistical bias (°F)</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HRRR MAE (°F)</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Statistical MAE (°F)</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HRRR RMSE (°F)</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Statistical RMSE (°F)</a:t>
                      </a:r>
                    </a:p>
                  </a:txBody>
                  <a:tcPr/>
                </a:tc>
              </a:tr>
              <a:tr h="370840">
                <a:tc>
                  <a:txBody>
                    <a:bodyPr/>
                    <a:lstStyle/>
                    <a:p>
                      <a:r>
                        <a:rPr lang="en-US" dirty="0" smtClean="0"/>
                        <a:t>01</a:t>
                      </a:r>
                      <a:endParaRPr lang="en-US" dirty="0"/>
                    </a:p>
                  </a:txBody>
                  <a:tcPr/>
                </a:tc>
                <a:tc>
                  <a:txBody>
                    <a:bodyPr/>
                    <a:lstStyle/>
                    <a:p>
                      <a:r>
                        <a:rPr lang="is-IS" dirty="0" smtClean="0"/>
                        <a:t>-0.77</a:t>
                      </a:r>
                    </a:p>
                  </a:txBody>
                  <a:tcPr/>
                </a:tc>
                <a:tc>
                  <a:txBody>
                    <a:bodyPr/>
                    <a:lstStyle/>
                    <a:p>
                      <a:r>
                        <a:rPr lang="en-US" dirty="0" smtClean="0"/>
                        <a:t>-0.25</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s-IS" dirty="0" smtClean="0"/>
                        <a:t>2.26</a:t>
                      </a:r>
                      <a:endParaRPr lang="en-US" dirty="0"/>
                    </a:p>
                  </a:txBody>
                  <a:tcPr/>
                </a:tc>
                <a:tc>
                  <a:txBody>
                    <a:bodyPr/>
                    <a:lstStyle/>
                    <a:p>
                      <a:r>
                        <a:rPr lang="en-US" dirty="0" smtClean="0"/>
                        <a:t>2.12</a:t>
                      </a:r>
                      <a:endParaRPr lang="en-US" dirty="0"/>
                    </a:p>
                  </a:txBody>
                  <a:tcPr/>
                </a:tc>
                <a:tc>
                  <a:txBody>
                    <a:bodyPr/>
                    <a:lstStyle/>
                    <a:p>
                      <a:r>
                        <a:rPr lang="en-US" dirty="0" smtClean="0"/>
                        <a:t>3.09</a:t>
                      </a:r>
                      <a:endParaRPr lang="en-US" dirty="0"/>
                    </a:p>
                  </a:txBody>
                  <a:tcPr/>
                </a:tc>
                <a:tc>
                  <a:txBody>
                    <a:bodyPr/>
                    <a:lstStyle/>
                    <a:p>
                      <a:r>
                        <a:rPr lang="en-US" dirty="0" smtClean="0"/>
                        <a:t>2.90</a:t>
                      </a:r>
                      <a:endParaRPr lang="en-US" dirty="0"/>
                    </a:p>
                  </a:txBody>
                  <a:tcPr/>
                </a:tc>
              </a:tr>
              <a:tr h="370840">
                <a:tc>
                  <a:txBody>
                    <a:bodyPr/>
                    <a:lstStyle/>
                    <a:p>
                      <a:r>
                        <a:rPr lang="en-US" dirty="0" smtClean="0"/>
                        <a:t>04</a:t>
                      </a:r>
                      <a:endParaRPr lang="en-US" dirty="0"/>
                    </a:p>
                  </a:txBody>
                  <a:tcPr/>
                </a:tc>
                <a:tc>
                  <a:txBody>
                    <a:bodyPr/>
                    <a:lstStyle/>
                    <a:p>
                      <a:r>
                        <a:rPr lang="en-US" dirty="0" smtClean="0"/>
                        <a:t>-1.46</a:t>
                      </a:r>
                      <a:endParaRPr lang="en-US" dirty="0"/>
                    </a:p>
                  </a:txBody>
                  <a:tcPr/>
                </a:tc>
                <a:tc>
                  <a:txBody>
                    <a:bodyPr/>
                    <a:lstStyle/>
                    <a:p>
                      <a:r>
                        <a:rPr lang="en-US" dirty="0" smtClean="0"/>
                        <a:t>0.28</a:t>
                      </a:r>
                      <a:endParaRPr lang="en-US" dirty="0"/>
                    </a:p>
                  </a:txBody>
                  <a:tcPr/>
                </a:tc>
                <a:tc>
                  <a:txBody>
                    <a:bodyPr/>
                    <a:lstStyle/>
                    <a:p>
                      <a:r>
                        <a:rPr lang="en-US" dirty="0" smtClean="0"/>
                        <a:t>2.47</a:t>
                      </a:r>
                      <a:endParaRPr lang="en-US" dirty="0"/>
                    </a:p>
                  </a:txBody>
                  <a:tcPr/>
                </a:tc>
                <a:tc>
                  <a:txBody>
                    <a:bodyPr/>
                    <a:lstStyle/>
                    <a:p>
                      <a:r>
                        <a:rPr lang="en-US" dirty="0" smtClean="0"/>
                        <a:t>2.13</a:t>
                      </a:r>
                      <a:endParaRPr lang="en-US" dirty="0"/>
                    </a:p>
                  </a:txBody>
                  <a:tcPr/>
                </a:tc>
                <a:tc>
                  <a:txBody>
                    <a:bodyPr/>
                    <a:lstStyle/>
                    <a:p>
                      <a:r>
                        <a:rPr lang="en-US" dirty="0" smtClean="0"/>
                        <a:t>3.20</a:t>
                      </a:r>
                      <a:endParaRPr lang="en-US" dirty="0"/>
                    </a:p>
                  </a:txBody>
                  <a:tcPr/>
                </a:tc>
                <a:tc>
                  <a:txBody>
                    <a:bodyPr/>
                    <a:lstStyle/>
                    <a:p>
                      <a:r>
                        <a:rPr lang="en-US" dirty="0" smtClean="0"/>
                        <a:t>2.82</a:t>
                      </a:r>
                      <a:endParaRPr lang="en-US" dirty="0"/>
                    </a:p>
                  </a:txBody>
                  <a:tcPr/>
                </a:tc>
              </a:tr>
              <a:tr h="370840">
                <a:tc>
                  <a:txBody>
                    <a:bodyPr/>
                    <a:lstStyle/>
                    <a:p>
                      <a:r>
                        <a:rPr lang="en-US" dirty="0" smtClean="0"/>
                        <a:t>07</a:t>
                      </a:r>
                      <a:endParaRPr lang="en-US" dirty="0"/>
                    </a:p>
                  </a:txBody>
                  <a:tcPr/>
                </a:tc>
                <a:tc>
                  <a:txBody>
                    <a:bodyPr/>
                    <a:lstStyle/>
                    <a:p>
                      <a:r>
                        <a:rPr lang="en-US" dirty="0" smtClean="0"/>
                        <a:t>-1.15</a:t>
                      </a:r>
                      <a:endParaRPr lang="en-US" dirty="0"/>
                    </a:p>
                  </a:txBody>
                  <a:tcPr/>
                </a:tc>
                <a:tc>
                  <a:txBody>
                    <a:bodyPr/>
                    <a:lstStyle/>
                    <a:p>
                      <a:r>
                        <a:rPr lang="en-US" dirty="0" smtClean="0"/>
                        <a:t>0.55</a:t>
                      </a:r>
                      <a:endParaRPr lang="en-US" dirty="0"/>
                    </a:p>
                  </a:txBody>
                  <a:tcPr/>
                </a:tc>
                <a:tc>
                  <a:txBody>
                    <a:bodyPr/>
                    <a:lstStyle/>
                    <a:p>
                      <a:r>
                        <a:rPr lang="en-US" dirty="0" smtClean="0"/>
                        <a:t>2.22</a:t>
                      </a:r>
                      <a:endParaRPr lang="en-US" dirty="0"/>
                    </a:p>
                  </a:txBody>
                  <a:tcPr/>
                </a:tc>
                <a:tc>
                  <a:txBody>
                    <a:bodyPr/>
                    <a:lstStyle/>
                    <a:p>
                      <a:r>
                        <a:rPr lang="en-US" dirty="0" smtClean="0"/>
                        <a:t>2.12</a:t>
                      </a:r>
                      <a:endParaRPr lang="en-US" dirty="0"/>
                    </a:p>
                  </a:txBody>
                  <a:tcPr/>
                </a:tc>
                <a:tc>
                  <a:txBody>
                    <a:bodyPr/>
                    <a:lstStyle/>
                    <a:p>
                      <a:r>
                        <a:rPr lang="en-US" dirty="0" smtClean="0"/>
                        <a:t>2.88</a:t>
                      </a:r>
                      <a:endParaRPr lang="en-US" dirty="0"/>
                    </a:p>
                  </a:txBody>
                  <a:tcPr/>
                </a:tc>
                <a:tc>
                  <a:txBody>
                    <a:bodyPr/>
                    <a:lstStyle/>
                    <a:p>
                      <a:r>
                        <a:rPr lang="en-US" dirty="0" smtClean="0"/>
                        <a:t>2.83</a:t>
                      </a:r>
                      <a:endParaRPr lang="en-US" dirty="0"/>
                    </a:p>
                  </a:txBody>
                  <a:tcPr/>
                </a:tc>
              </a:tr>
              <a:tr h="370840">
                <a:tc>
                  <a:txBody>
                    <a:bodyPr/>
                    <a:lstStyle/>
                    <a:p>
                      <a:r>
                        <a:rPr lang="en-US" dirty="0" smtClean="0"/>
                        <a:t>10</a:t>
                      </a:r>
                      <a:endParaRPr lang="en-US" dirty="0"/>
                    </a:p>
                  </a:txBody>
                  <a:tcPr/>
                </a:tc>
                <a:tc>
                  <a:txBody>
                    <a:bodyPr/>
                    <a:lstStyle/>
                    <a:p>
                      <a:r>
                        <a:rPr lang="en-US" dirty="0" smtClean="0"/>
                        <a:t>-0.98</a:t>
                      </a:r>
                      <a:endParaRPr lang="en-US" dirty="0"/>
                    </a:p>
                  </a:txBody>
                  <a:tcPr/>
                </a:tc>
                <a:tc>
                  <a:txBody>
                    <a:bodyPr/>
                    <a:lstStyle/>
                    <a:p>
                      <a:r>
                        <a:rPr lang="en-US" dirty="0" smtClean="0"/>
                        <a:t>0.74</a:t>
                      </a:r>
                      <a:endParaRPr lang="en-US" dirty="0"/>
                    </a:p>
                  </a:txBody>
                  <a:tcPr/>
                </a:tc>
                <a:tc>
                  <a:txBody>
                    <a:bodyPr/>
                    <a:lstStyle/>
                    <a:p>
                      <a:r>
                        <a:rPr lang="en-US" dirty="0" smtClean="0"/>
                        <a:t>2.12</a:t>
                      </a:r>
                      <a:endParaRPr lang="en-US" dirty="0"/>
                    </a:p>
                  </a:txBody>
                  <a:tcPr/>
                </a:tc>
                <a:tc>
                  <a:txBody>
                    <a:bodyPr/>
                    <a:lstStyle/>
                    <a:p>
                      <a:r>
                        <a:rPr lang="en-US" dirty="0" smtClean="0"/>
                        <a:t>2.18</a:t>
                      </a:r>
                      <a:endParaRPr lang="en-US" dirty="0"/>
                    </a:p>
                  </a:txBody>
                  <a:tcPr/>
                </a:tc>
                <a:tc>
                  <a:txBody>
                    <a:bodyPr/>
                    <a:lstStyle/>
                    <a:p>
                      <a:r>
                        <a:rPr lang="en-US" dirty="0" smtClean="0"/>
                        <a:t>2.82</a:t>
                      </a:r>
                      <a:endParaRPr lang="en-US" dirty="0"/>
                    </a:p>
                  </a:txBody>
                  <a:tcPr/>
                </a:tc>
                <a:tc>
                  <a:txBody>
                    <a:bodyPr/>
                    <a:lstStyle/>
                    <a:p>
                      <a:r>
                        <a:rPr lang="en-US" dirty="0" smtClean="0"/>
                        <a:t>2.91</a:t>
                      </a:r>
                      <a:endParaRPr lang="en-US" dirty="0"/>
                    </a:p>
                  </a:txBody>
                  <a:tcPr/>
                </a:tc>
              </a:tr>
              <a:tr h="370840">
                <a:tc>
                  <a:txBody>
                    <a:bodyPr/>
                    <a:lstStyle/>
                    <a:p>
                      <a:r>
                        <a:rPr lang="en-US" dirty="0" smtClean="0"/>
                        <a:t>13</a:t>
                      </a:r>
                      <a:endParaRPr lang="en-US" dirty="0"/>
                    </a:p>
                  </a:txBody>
                  <a:tcPr/>
                </a:tc>
                <a:tc>
                  <a:txBody>
                    <a:bodyPr/>
                    <a:lstStyle/>
                    <a:p>
                      <a:r>
                        <a:rPr lang="en-US" dirty="0" smtClean="0"/>
                        <a:t>3.11</a:t>
                      </a:r>
                      <a:endParaRPr lang="en-US" dirty="0"/>
                    </a:p>
                  </a:txBody>
                  <a:tcPr/>
                </a:tc>
                <a:tc>
                  <a:txBody>
                    <a:bodyPr/>
                    <a:lstStyle/>
                    <a:p>
                      <a:r>
                        <a:rPr lang="en-US" dirty="0" smtClean="0"/>
                        <a:t>0.82</a:t>
                      </a:r>
                      <a:endParaRPr lang="en-US" dirty="0"/>
                    </a:p>
                  </a:txBody>
                  <a:tcPr/>
                </a:tc>
                <a:tc>
                  <a:txBody>
                    <a:bodyPr/>
                    <a:lstStyle/>
                    <a:p>
                      <a:r>
                        <a:rPr lang="en-US" dirty="0" smtClean="0"/>
                        <a:t>3.81</a:t>
                      </a:r>
                      <a:endParaRPr lang="en-US" dirty="0"/>
                    </a:p>
                  </a:txBody>
                  <a:tcPr/>
                </a:tc>
                <a:tc>
                  <a:txBody>
                    <a:bodyPr/>
                    <a:lstStyle/>
                    <a:p>
                      <a:r>
                        <a:rPr lang="en-US" dirty="0" smtClean="0"/>
                        <a:t>2.21</a:t>
                      </a:r>
                      <a:endParaRPr lang="en-US" dirty="0"/>
                    </a:p>
                  </a:txBody>
                  <a:tcPr/>
                </a:tc>
                <a:tc>
                  <a:txBody>
                    <a:bodyPr/>
                    <a:lstStyle/>
                    <a:p>
                      <a:r>
                        <a:rPr lang="en-US" dirty="0" smtClean="0"/>
                        <a:t>4.61</a:t>
                      </a:r>
                      <a:endParaRPr lang="en-US" dirty="0"/>
                    </a:p>
                  </a:txBody>
                  <a:tcPr/>
                </a:tc>
                <a:tc>
                  <a:txBody>
                    <a:bodyPr/>
                    <a:lstStyle/>
                    <a:p>
                      <a:r>
                        <a:rPr lang="en-US" dirty="0" smtClean="0"/>
                        <a:t>2.91</a:t>
                      </a:r>
                      <a:endParaRPr lang="en-US" dirty="0"/>
                    </a:p>
                  </a:txBody>
                  <a:tcPr/>
                </a:tc>
              </a:tr>
              <a:tr h="370840">
                <a:tc>
                  <a:txBody>
                    <a:bodyPr/>
                    <a:lstStyle/>
                    <a:p>
                      <a:r>
                        <a:rPr lang="en-US" dirty="0" smtClean="0"/>
                        <a:t>16</a:t>
                      </a:r>
                      <a:endParaRPr lang="en-US" dirty="0"/>
                    </a:p>
                  </a:txBody>
                  <a:tcPr/>
                </a:tc>
                <a:tc>
                  <a:txBody>
                    <a:bodyPr/>
                    <a:lstStyle/>
                    <a:p>
                      <a:r>
                        <a:rPr lang="en-US" dirty="0" smtClean="0"/>
                        <a:t>3.50</a:t>
                      </a:r>
                      <a:endParaRPr lang="en-US" dirty="0"/>
                    </a:p>
                  </a:txBody>
                  <a:tcPr/>
                </a:tc>
                <a:tc>
                  <a:txBody>
                    <a:bodyPr/>
                    <a:lstStyle/>
                    <a:p>
                      <a:r>
                        <a:rPr lang="en-US" dirty="0" smtClean="0"/>
                        <a:t>0.24</a:t>
                      </a:r>
                      <a:endParaRPr lang="en-US" dirty="0"/>
                    </a:p>
                  </a:txBody>
                  <a:tcPr/>
                </a:tc>
                <a:tc>
                  <a:txBody>
                    <a:bodyPr/>
                    <a:lstStyle/>
                    <a:p>
                      <a:r>
                        <a:rPr lang="en-US" dirty="0" smtClean="0"/>
                        <a:t>4.02</a:t>
                      </a:r>
                      <a:endParaRPr lang="en-US" dirty="0"/>
                    </a:p>
                  </a:txBody>
                  <a:tcPr/>
                </a:tc>
                <a:tc>
                  <a:txBody>
                    <a:bodyPr/>
                    <a:lstStyle/>
                    <a:p>
                      <a:r>
                        <a:rPr lang="en-US" dirty="0" smtClean="0"/>
                        <a:t>1.81</a:t>
                      </a:r>
                      <a:endParaRPr lang="en-US" dirty="0"/>
                    </a:p>
                  </a:txBody>
                  <a:tcPr/>
                </a:tc>
                <a:tc>
                  <a:txBody>
                    <a:bodyPr/>
                    <a:lstStyle/>
                    <a:p>
                      <a:r>
                        <a:rPr lang="en-US" dirty="0" smtClean="0"/>
                        <a:t>4.78</a:t>
                      </a:r>
                      <a:endParaRPr lang="en-US" dirty="0"/>
                    </a:p>
                  </a:txBody>
                  <a:tcPr/>
                </a:tc>
                <a:tc>
                  <a:txBody>
                    <a:bodyPr/>
                    <a:lstStyle/>
                    <a:p>
                      <a:r>
                        <a:rPr lang="en-US" dirty="0" smtClean="0"/>
                        <a:t>2.46</a:t>
                      </a:r>
                      <a:endParaRPr lang="en-US" dirty="0"/>
                    </a:p>
                  </a:txBody>
                  <a:tcPr/>
                </a:tc>
              </a:tr>
              <a:tr h="370840">
                <a:tc>
                  <a:txBody>
                    <a:bodyPr/>
                    <a:lstStyle/>
                    <a:p>
                      <a:r>
                        <a:rPr lang="en-US" dirty="0" smtClean="0"/>
                        <a:t>19</a:t>
                      </a:r>
                      <a:endParaRPr lang="en-US" dirty="0"/>
                    </a:p>
                  </a:txBody>
                  <a:tcPr/>
                </a:tc>
                <a:tc>
                  <a:txBody>
                    <a:bodyPr/>
                    <a:lstStyle/>
                    <a:p>
                      <a:r>
                        <a:rPr lang="en-US" dirty="0" smtClean="0"/>
                        <a:t>2.31</a:t>
                      </a:r>
                      <a:endParaRPr lang="en-US" dirty="0"/>
                    </a:p>
                  </a:txBody>
                  <a:tcPr/>
                </a:tc>
                <a:tc>
                  <a:txBody>
                    <a:bodyPr/>
                    <a:lstStyle/>
                    <a:p>
                      <a:r>
                        <a:rPr lang="en-US" dirty="0" smtClean="0"/>
                        <a:t>-0.21</a:t>
                      </a:r>
                      <a:endParaRPr lang="en-US" dirty="0"/>
                    </a:p>
                  </a:txBody>
                  <a:tcPr/>
                </a:tc>
                <a:tc>
                  <a:txBody>
                    <a:bodyPr/>
                    <a:lstStyle/>
                    <a:p>
                      <a:r>
                        <a:rPr lang="en-US" dirty="0" smtClean="0"/>
                        <a:t>3.55</a:t>
                      </a:r>
                      <a:endParaRPr lang="en-US" dirty="0"/>
                    </a:p>
                  </a:txBody>
                  <a:tcPr/>
                </a:tc>
                <a:tc>
                  <a:txBody>
                    <a:bodyPr/>
                    <a:lstStyle/>
                    <a:p>
                      <a:r>
                        <a:rPr lang="en-US" dirty="0" smtClean="0"/>
                        <a:t>1.96</a:t>
                      </a:r>
                      <a:endParaRPr lang="en-US" dirty="0"/>
                    </a:p>
                  </a:txBody>
                  <a:tcPr/>
                </a:tc>
                <a:tc>
                  <a:txBody>
                    <a:bodyPr/>
                    <a:lstStyle/>
                    <a:p>
                      <a:r>
                        <a:rPr lang="en-US" dirty="0" smtClean="0"/>
                        <a:t>4.39</a:t>
                      </a:r>
                      <a:endParaRPr lang="en-US" dirty="0"/>
                    </a:p>
                  </a:txBody>
                  <a:tcPr/>
                </a:tc>
                <a:tc>
                  <a:txBody>
                    <a:bodyPr/>
                    <a:lstStyle/>
                    <a:p>
                      <a:r>
                        <a:rPr lang="en-US" dirty="0" smtClean="0"/>
                        <a:t>2.71</a:t>
                      </a:r>
                      <a:endParaRPr lang="en-US" dirty="0"/>
                    </a:p>
                  </a:txBody>
                  <a:tcPr/>
                </a:tc>
              </a:tr>
              <a:tr h="370840">
                <a:tc>
                  <a:txBody>
                    <a:bodyPr/>
                    <a:lstStyle/>
                    <a:p>
                      <a:r>
                        <a:rPr lang="en-US" dirty="0" smtClean="0"/>
                        <a:t>22</a:t>
                      </a:r>
                      <a:endParaRPr lang="en-US" dirty="0"/>
                    </a:p>
                  </a:txBody>
                  <a:tcPr/>
                </a:tc>
                <a:tc>
                  <a:txBody>
                    <a:bodyPr/>
                    <a:lstStyle/>
                    <a:p>
                      <a:r>
                        <a:rPr lang="en-US" dirty="0" smtClean="0"/>
                        <a:t>0.77</a:t>
                      </a:r>
                      <a:endParaRPr lang="en-US" dirty="0"/>
                    </a:p>
                  </a:txBody>
                  <a:tcPr/>
                </a:tc>
                <a:tc>
                  <a:txBody>
                    <a:bodyPr/>
                    <a:lstStyle/>
                    <a:p>
                      <a:r>
                        <a:rPr lang="en-US" dirty="0" smtClean="0"/>
                        <a:t>-0.35</a:t>
                      </a:r>
                      <a:endParaRPr lang="en-US" dirty="0"/>
                    </a:p>
                  </a:txBody>
                  <a:tcPr/>
                </a:tc>
                <a:tc>
                  <a:txBody>
                    <a:bodyPr/>
                    <a:lstStyle/>
                    <a:p>
                      <a:r>
                        <a:rPr lang="en-US" dirty="0" smtClean="0"/>
                        <a:t>2.81</a:t>
                      </a:r>
                      <a:endParaRPr lang="en-US" dirty="0"/>
                    </a:p>
                  </a:txBody>
                  <a:tcPr/>
                </a:tc>
                <a:tc>
                  <a:txBody>
                    <a:bodyPr/>
                    <a:lstStyle/>
                    <a:p>
                      <a:r>
                        <a:rPr lang="en-US" dirty="0" smtClean="0"/>
                        <a:t>2.17</a:t>
                      </a:r>
                      <a:endParaRPr lang="en-US" dirty="0"/>
                    </a:p>
                  </a:txBody>
                  <a:tcPr/>
                </a:tc>
                <a:tc>
                  <a:txBody>
                    <a:bodyPr/>
                    <a:lstStyle/>
                    <a:p>
                      <a:r>
                        <a:rPr lang="en-US" dirty="0" smtClean="0"/>
                        <a:t>3.79</a:t>
                      </a:r>
                      <a:endParaRPr lang="en-US" dirty="0"/>
                    </a:p>
                  </a:txBody>
                  <a:tcPr/>
                </a:tc>
                <a:tc>
                  <a:txBody>
                    <a:bodyPr/>
                    <a:lstStyle/>
                    <a:p>
                      <a:r>
                        <a:rPr lang="en-US" smtClean="0"/>
                        <a:t>3.09</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891F195F-BCCF-E348-A971-9D4E219A5191}" type="slidenum">
              <a:rPr lang="en-US" smtClean="0"/>
              <a:t>35</a:t>
            </a:fld>
            <a:endParaRPr lang="en-US"/>
          </a:p>
        </p:txBody>
      </p:sp>
      <p:sp>
        <p:nvSpPr>
          <p:cNvPr id="7" name="TextBox 6"/>
          <p:cNvSpPr txBox="1"/>
          <p:nvPr/>
        </p:nvSpPr>
        <p:spPr>
          <a:xfrm>
            <a:off x="6351552" y="5389562"/>
            <a:ext cx="2417841" cy="646331"/>
          </a:xfrm>
          <a:prstGeom prst="rect">
            <a:avLst/>
          </a:prstGeom>
          <a:noFill/>
        </p:spPr>
        <p:txBody>
          <a:bodyPr wrap="none" rtlCol="0">
            <a:spAutoFit/>
          </a:bodyPr>
          <a:lstStyle/>
          <a:p>
            <a:r>
              <a:rPr lang="en-US" dirty="0" smtClean="0"/>
              <a:t>27 % reduction in RMSE</a:t>
            </a:r>
          </a:p>
          <a:p>
            <a:r>
              <a:rPr lang="en-US" dirty="0" smtClean="0"/>
              <a:t>over all cycles.</a:t>
            </a:r>
            <a:endParaRPr lang="en-US" dirty="0"/>
          </a:p>
        </p:txBody>
      </p:sp>
      <p:sp>
        <p:nvSpPr>
          <p:cNvPr id="8" name="TextBox 7"/>
          <p:cNvSpPr txBox="1"/>
          <p:nvPr/>
        </p:nvSpPr>
        <p:spPr>
          <a:xfrm>
            <a:off x="4059026" y="5389562"/>
            <a:ext cx="2320059" cy="646331"/>
          </a:xfrm>
          <a:prstGeom prst="rect">
            <a:avLst/>
          </a:prstGeom>
          <a:noFill/>
        </p:spPr>
        <p:txBody>
          <a:bodyPr wrap="none" rtlCol="0">
            <a:spAutoFit/>
          </a:bodyPr>
          <a:lstStyle/>
          <a:p>
            <a:r>
              <a:rPr lang="en-US" dirty="0" smtClean="0"/>
              <a:t>32 % reduction in MAE</a:t>
            </a:r>
          </a:p>
          <a:p>
            <a:r>
              <a:rPr lang="en-US" dirty="0" smtClean="0"/>
              <a:t>over all cycles.</a:t>
            </a:r>
            <a:endParaRPr lang="en-US" dirty="0"/>
          </a:p>
        </p:txBody>
      </p:sp>
      <p:sp>
        <p:nvSpPr>
          <p:cNvPr id="10" name="Rectangle 9"/>
          <p:cNvSpPr/>
          <p:nvPr/>
        </p:nvSpPr>
        <p:spPr>
          <a:xfrm>
            <a:off x="6379085" y="3733800"/>
            <a:ext cx="2362776" cy="147109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064180" y="6248650"/>
            <a:ext cx="7216014" cy="369332"/>
          </a:xfrm>
          <a:prstGeom prst="rect">
            <a:avLst/>
          </a:prstGeom>
          <a:noFill/>
        </p:spPr>
        <p:txBody>
          <a:bodyPr wrap="none" rtlCol="0">
            <a:spAutoFit/>
          </a:bodyPr>
          <a:lstStyle/>
          <a:p>
            <a:r>
              <a:rPr lang="en-US" dirty="0" smtClean="0"/>
              <a:t>With cross validation now, the reduction in error and bias is less impressive.</a:t>
            </a:r>
            <a:endParaRPr lang="en-US" dirty="0"/>
          </a:p>
        </p:txBody>
      </p:sp>
    </p:spTree>
    <p:extLst>
      <p:ext uri="{BB962C8B-B14F-4D97-AF65-F5344CB8AC3E}">
        <p14:creationId xmlns:p14="http://schemas.microsoft.com/office/powerpoint/2010/main" val="120896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r>
              <a:rPr lang="en-US" dirty="0" smtClean="0"/>
              <a:t>Statistical benchmark 1-h forecast outperformed 1-h HRRR first guess forecast at stations, indicating the substantial challenge of producing useful 1-h numerical background forecast for hourly surface temperature data </a:t>
            </a:r>
            <a:r>
              <a:rPr lang="en-US" dirty="0" smtClean="0"/>
              <a:t>assimilation.</a:t>
            </a:r>
            <a:endParaRPr lang="en-US" dirty="0" smtClean="0"/>
          </a:p>
        </p:txBody>
      </p:sp>
      <p:sp>
        <p:nvSpPr>
          <p:cNvPr id="4" name="Slide Number Placeholder 3"/>
          <p:cNvSpPr>
            <a:spLocks noGrp="1"/>
          </p:cNvSpPr>
          <p:nvPr>
            <p:ph type="sldNum" sz="quarter" idx="12"/>
          </p:nvPr>
        </p:nvSpPr>
        <p:spPr/>
        <p:txBody>
          <a:bodyPr/>
          <a:lstStyle/>
          <a:p>
            <a:fld id="{891F195F-BCCF-E348-A971-9D4E219A5191}" type="slidenum">
              <a:rPr lang="en-US" smtClean="0"/>
              <a:t>36</a:t>
            </a:fld>
            <a:endParaRPr lang="en-US"/>
          </a:p>
        </p:txBody>
      </p:sp>
    </p:spTree>
    <p:extLst>
      <p:ext uri="{BB962C8B-B14F-4D97-AF65-F5344CB8AC3E}">
        <p14:creationId xmlns:p14="http://schemas.microsoft.com/office/powerpoint/2010/main" val="19540587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7904"/>
            <a:ext cx="8229600" cy="761060"/>
          </a:xfrm>
        </p:spPr>
        <p:txBody>
          <a:bodyPr>
            <a:noAutofit/>
          </a:bodyPr>
          <a:lstStyle/>
          <a:p>
            <a:r>
              <a:rPr lang="en-US" sz="4800" dirty="0"/>
              <a:t>N</a:t>
            </a:r>
            <a:r>
              <a:rPr lang="en-US" sz="4800" dirty="0" smtClean="0"/>
              <a:t>ext steps</a:t>
            </a:r>
            <a:endParaRPr lang="en-US" sz="4800" dirty="0"/>
          </a:p>
        </p:txBody>
      </p:sp>
      <p:sp>
        <p:nvSpPr>
          <p:cNvPr id="3" name="Content Placeholder 2"/>
          <p:cNvSpPr>
            <a:spLocks noGrp="1"/>
          </p:cNvSpPr>
          <p:nvPr>
            <p:ph idx="1"/>
          </p:nvPr>
        </p:nvSpPr>
        <p:spPr>
          <a:xfrm>
            <a:off x="457200" y="1600200"/>
            <a:ext cx="8229600" cy="4699623"/>
          </a:xfrm>
        </p:spPr>
        <p:txBody>
          <a:bodyPr>
            <a:normAutofit/>
          </a:bodyPr>
          <a:lstStyle/>
          <a:p>
            <a:pPr marL="342900" lvl="1" indent="-342900">
              <a:buFont typeface="Arial"/>
              <a:buChar char="•"/>
            </a:pPr>
            <a:r>
              <a:rPr lang="en-US" sz="3200" dirty="0" smtClean="0"/>
              <a:t>Re-test the methodology with many more observations (recently acquired ~ 26,000 observations / hour, via MDL).</a:t>
            </a:r>
          </a:p>
          <a:p>
            <a:pPr marL="742950" lvl="2" indent="-342900"/>
            <a:r>
              <a:rPr lang="en-US" dirty="0" smtClean="0"/>
              <a:t>Likely will have to make some changes to the code to make it more computationally efficient.</a:t>
            </a:r>
          </a:p>
          <a:p>
            <a:pPr marL="742950" lvl="2" indent="-342900"/>
            <a:r>
              <a:rPr lang="en-US" dirty="0" smtClean="0"/>
              <a:t>Will need to perform observation QC, too.</a:t>
            </a:r>
          </a:p>
          <a:p>
            <a:pPr marL="342900" lvl="1" indent="-342900">
              <a:buFont typeface="Arial"/>
              <a:buChar char="•"/>
            </a:pPr>
            <a:r>
              <a:rPr lang="en-US" sz="3200" dirty="0" smtClean="0"/>
              <a:t>Verify </a:t>
            </a:r>
            <a:r>
              <a:rPr lang="en-US" sz="3200" dirty="0"/>
              <a:t>more extensively that modified forecasts and analyses are unbiased, </a:t>
            </a:r>
            <a:r>
              <a:rPr lang="en-US" sz="3200" dirty="0" smtClean="0"/>
              <a:t>accurate (whole of 2015 being analyzed now</a:t>
            </a:r>
            <a:r>
              <a:rPr lang="en-US" sz="3200" dirty="0" smtClean="0"/>
              <a:t>).</a:t>
            </a:r>
            <a:endParaRPr lang="en-US" sz="3200" dirty="0" smtClean="0"/>
          </a:p>
        </p:txBody>
      </p:sp>
      <p:sp>
        <p:nvSpPr>
          <p:cNvPr id="4" name="Slide Number Placeholder 3"/>
          <p:cNvSpPr>
            <a:spLocks noGrp="1"/>
          </p:cNvSpPr>
          <p:nvPr>
            <p:ph type="sldNum" sz="quarter" idx="12"/>
          </p:nvPr>
        </p:nvSpPr>
        <p:spPr/>
        <p:txBody>
          <a:bodyPr/>
          <a:lstStyle/>
          <a:p>
            <a:fld id="{891F195F-BCCF-E348-A971-9D4E219A5191}" type="slidenum">
              <a:rPr lang="en-US" smtClean="0"/>
              <a:t>37</a:t>
            </a:fld>
            <a:endParaRPr lang="en-US"/>
          </a:p>
        </p:txBody>
      </p:sp>
    </p:spTree>
    <p:extLst>
      <p:ext uri="{BB962C8B-B14F-4D97-AF65-F5344CB8AC3E}">
        <p14:creationId xmlns:p14="http://schemas.microsoft.com/office/powerpoint/2010/main" val="7552300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73" y="274638"/>
            <a:ext cx="8649478" cy="1143000"/>
          </a:xfrm>
        </p:spPr>
        <p:txBody>
          <a:bodyPr>
            <a:normAutofit fontScale="90000"/>
          </a:bodyPr>
          <a:lstStyle/>
          <a:p>
            <a:r>
              <a:rPr lang="en-US" dirty="0" smtClean="0"/>
              <a:t>Implications for surface data assimilation and </a:t>
            </a:r>
            <a:r>
              <a:rPr lang="en-US" smtClean="0"/>
              <a:t>forecast improvement</a:t>
            </a:r>
            <a:endParaRPr lang="en-US" dirty="0"/>
          </a:p>
        </p:txBody>
      </p:sp>
      <p:sp>
        <p:nvSpPr>
          <p:cNvPr id="3" name="Content Placeholder 2"/>
          <p:cNvSpPr>
            <a:spLocks noGrp="1"/>
          </p:cNvSpPr>
          <p:nvPr>
            <p:ph idx="1"/>
          </p:nvPr>
        </p:nvSpPr>
        <p:spPr>
          <a:xfrm>
            <a:off x="457200" y="1600200"/>
            <a:ext cx="8229600" cy="5121275"/>
          </a:xfrm>
        </p:spPr>
        <p:txBody>
          <a:bodyPr>
            <a:normAutofit fontScale="77500" lnSpcReduction="20000"/>
          </a:bodyPr>
          <a:lstStyle/>
          <a:p>
            <a:r>
              <a:rPr lang="en-US" dirty="0"/>
              <a:t>O</a:t>
            </a:r>
            <a:r>
              <a:rPr lang="en-US" dirty="0" smtClean="0"/>
              <a:t>ne </a:t>
            </a:r>
            <a:r>
              <a:rPr lang="en-US" dirty="0"/>
              <a:t>might improve upon </a:t>
            </a:r>
            <a:r>
              <a:rPr lang="en-US" dirty="0" smtClean="0"/>
              <a:t>hourly surface data-assimilation </a:t>
            </a:r>
            <a:r>
              <a:rPr lang="en-US" dirty="0"/>
              <a:t>procedures </a:t>
            </a:r>
            <a:r>
              <a:rPr lang="en-US" dirty="0" smtClean="0"/>
              <a:t>through </a:t>
            </a:r>
            <a:r>
              <a:rPr lang="en-US" dirty="0"/>
              <a:t>one of several approaches:</a:t>
            </a:r>
          </a:p>
          <a:p>
            <a:pPr lvl="1"/>
            <a:r>
              <a:rPr lang="en-US" dirty="0"/>
              <a:t>Blend background NWP and statistical forecasts where available to reduce </a:t>
            </a:r>
            <a:r>
              <a:rPr lang="en-US" dirty="0" smtClean="0"/>
              <a:t>bias.</a:t>
            </a:r>
            <a:endParaRPr lang="en-US" dirty="0"/>
          </a:p>
          <a:p>
            <a:pPr lvl="1"/>
            <a:r>
              <a:rPr lang="en-US" dirty="0"/>
              <a:t>Use 1-h statistical forecasts for NWP system background bias correction, say, comparing last month of NWP forecasts vs. these </a:t>
            </a:r>
            <a:r>
              <a:rPr lang="en-US" dirty="0" smtClean="0"/>
              <a:t>statistical forecasts</a:t>
            </a:r>
            <a:r>
              <a:rPr lang="en-US" dirty="0"/>
              <a:t>.</a:t>
            </a:r>
          </a:p>
          <a:p>
            <a:r>
              <a:rPr lang="en-US" dirty="0"/>
              <a:t>Alternative: </a:t>
            </a:r>
            <a:r>
              <a:rPr lang="en-US" dirty="0" smtClean="0"/>
              <a:t>discard the numerical forecast altogether in data-rich regions.</a:t>
            </a:r>
            <a:endParaRPr lang="en-US" dirty="0"/>
          </a:p>
          <a:p>
            <a:pPr lvl="1"/>
            <a:r>
              <a:rPr lang="en-US" dirty="0"/>
              <a:t>Produce reanalysis and real-time temperature analysis.</a:t>
            </a:r>
          </a:p>
          <a:p>
            <a:pPr lvl="2"/>
            <a:r>
              <a:rPr lang="en-US" dirty="0" smtClean="0"/>
              <a:t>Produce 1-h statistical forecasts using only surface observations and PRISM.</a:t>
            </a:r>
          </a:p>
          <a:p>
            <a:pPr lvl="2"/>
            <a:r>
              <a:rPr lang="en-US" dirty="0" smtClean="0"/>
              <a:t>Develop </a:t>
            </a:r>
            <a:r>
              <a:rPr lang="en-US" dirty="0"/>
              <a:t>a background-error covariance model for these gridded, persisted 1-h deviations.	</a:t>
            </a:r>
          </a:p>
          <a:p>
            <a:pPr lvl="2"/>
            <a:r>
              <a:rPr lang="en-US" dirty="0"/>
              <a:t>Use these to produce a long-term reanalysis and real-time analyses of surface temperature in CONUS using fuller surface observation data set.</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38</a:t>
            </a:fld>
            <a:endParaRPr lang="en-US"/>
          </a:p>
        </p:txBody>
      </p:sp>
    </p:spTree>
    <p:extLst>
      <p:ext uri="{BB962C8B-B14F-4D97-AF65-F5344CB8AC3E}">
        <p14:creationId xmlns:p14="http://schemas.microsoft.com/office/powerpoint/2010/main" val="1766210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Future directions for </a:t>
            </a:r>
            <a:br>
              <a:rPr lang="en-US" dirty="0" smtClean="0"/>
            </a:br>
            <a:r>
              <a:rPr lang="en-US" dirty="0" smtClean="0"/>
              <a:t>forecast improvement</a:t>
            </a:r>
            <a:endParaRPr lang="en-US" dirty="0"/>
          </a:p>
        </p:txBody>
      </p:sp>
      <p:sp>
        <p:nvSpPr>
          <p:cNvPr id="3" name="Content Placeholder 2"/>
          <p:cNvSpPr>
            <a:spLocks noGrp="1"/>
          </p:cNvSpPr>
          <p:nvPr>
            <p:ph idx="1"/>
          </p:nvPr>
        </p:nvSpPr>
        <p:spPr>
          <a:xfrm>
            <a:off x="457200" y="1830387"/>
            <a:ext cx="8229600" cy="4525963"/>
          </a:xfrm>
        </p:spPr>
        <p:txBody>
          <a:bodyPr/>
          <a:lstStyle/>
          <a:p>
            <a:pPr marL="342900" lvl="1" indent="-342900">
              <a:buFont typeface="Arial"/>
              <a:buChar char="•"/>
            </a:pPr>
            <a:r>
              <a:rPr lang="en-US" dirty="0"/>
              <a:t>Following ECMWF, use statistical surface </a:t>
            </a:r>
            <a:r>
              <a:rPr lang="en-US" dirty="0" smtClean="0"/>
              <a:t>temperature analysis </a:t>
            </a:r>
            <a:r>
              <a:rPr lang="en-US" dirty="0"/>
              <a:t>increments to make </a:t>
            </a:r>
            <a:r>
              <a:rPr lang="en-US" dirty="0" smtClean="0"/>
              <a:t>soil-temperature </a:t>
            </a:r>
            <a:r>
              <a:rPr lang="en-US" dirty="0"/>
              <a:t>increments, thus constraining soil temperatures to more realistic values and addressing one of the root causes of NWP system bias.</a:t>
            </a:r>
          </a:p>
          <a:p>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39</a:t>
            </a:fld>
            <a:endParaRPr lang="en-US"/>
          </a:p>
        </p:txBody>
      </p:sp>
    </p:spTree>
    <p:extLst>
      <p:ext uri="{BB962C8B-B14F-4D97-AF65-F5344CB8AC3E}">
        <p14:creationId xmlns:p14="http://schemas.microsoft.com/office/powerpoint/2010/main" val="164368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92994" y="405607"/>
            <a:ext cx="8610600" cy="1143000"/>
          </a:xfrm>
        </p:spPr>
        <p:txBody>
          <a:bodyPr>
            <a:noAutofit/>
          </a:bodyPr>
          <a:lstStyle/>
          <a:p>
            <a:pPr eaLnBrk="1" hangingPunct="1"/>
            <a:r>
              <a:rPr lang="en-US" sz="4000" dirty="0" smtClean="0">
                <a:latin typeface="Calibri" charset="0"/>
                <a:ea typeface="ＭＳ Ｐゴシック" charset="0"/>
                <a:cs typeface="ＭＳ Ｐゴシック" charset="0"/>
              </a:rPr>
              <a:t>State estimation </a:t>
            </a:r>
            <a:br>
              <a:rPr lang="en-US" sz="4000" dirty="0" smtClean="0">
                <a:latin typeface="Calibri" charset="0"/>
                <a:ea typeface="ＭＳ Ｐゴシック" charset="0"/>
                <a:cs typeface="ＭＳ Ｐゴシック" charset="0"/>
              </a:rPr>
            </a:br>
            <a:r>
              <a:rPr lang="en-US" sz="4000" dirty="0" smtClean="0">
                <a:latin typeface="Calibri" charset="0"/>
                <a:ea typeface="ＭＳ Ｐゴシック" charset="0"/>
                <a:cs typeface="ＭＳ Ｐゴシック" charset="0"/>
              </a:rPr>
              <a:t>(</a:t>
            </a:r>
            <a:r>
              <a:rPr lang="ja-JP" altLang="en-US" sz="4000" dirty="0" smtClean="0">
                <a:latin typeface="Calibri" charset="0"/>
                <a:ea typeface="ＭＳ Ｐゴシック" charset="0"/>
                <a:cs typeface="ＭＳ Ｐゴシック" charset="0"/>
              </a:rPr>
              <a:t>“</a:t>
            </a:r>
            <a:r>
              <a:rPr lang="en-US" sz="4000" dirty="0" smtClean="0">
                <a:latin typeface="Calibri" charset="0"/>
                <a:ea typeface="ＭＳ Ｐゴシック" charset="0"/>
                <a:cs typeface="ＭＳ Ｐゴシック" charset="0"/>
              </a:rPr>
              <a:t>data assimilation</a:t>
            </a:r>
            <a:r>
              <a:rPr lang="ja-JP" altLang="en-US" sz="4000" dirty="0" smtClean="0">
                <a:latin typeface="Calibri" charset="0"/>
                <a:ea typeface="ＭＳ Ｐゴシック" charset="0"/>
                <a:cs typeface="ＭＳ Ｐゴシック" charset="0"/>
              </a:rPr>
              <a:t>”</a:t>
            </a:r>
            <a:r>
              <a:rPr lang="en-US" sz="4000" dirty="0" smtClean="0">
                <a:latin typeface="Calibri" charset="0"/>
                <a:ea typeface="ＭＳ Ｐゴシック" charset="0"/>
                <a:cs typeface="ＭＳ Ｐゴシック" charset="0"/>
              </a:rPr>
              <a:t>)</a:t>
            </a:r>
            <a:endParaRPr lang="en-US" sz="4000" dirty="0">
              <a:latin typeface="Calibri" charset="0"/>
              <a:ea typeface="ＭＳ Ｐゴシック" charset="0"/>
              <a:cs typeface="ＭＳ Ｐゴシック" charset="0"/>
            </a:endParaRPr>
          </a:p>
        </p:txBody>
      </p:sp>
      <p:sp>
        <p:nvSpPr>
          <p:cNvPr id="32771"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172FCE-1ACC-1A48-BAD7-754DCBD82C80}" type="slidenum">
              <a:rPr lang="en-US" sz="1400"/>
              <a:pPr eaLnBrk="1" hangingPunct="1"/>
              <a:t>4</a:t>
            </a:fld>
            <a:endParaRPr lang="en-US" sz="1400"/>
          </a:p>
        </p:txBody>
      </p:sp>
      <p:sp>
        <p:nvSpPr>
          <p:cNvPr id="7" name="Rectangle 6"/>
          <p:cNvSpPr/>
          <p:nvPr/>
        </p:nvSpPr>
        <p:spPr>
          <a:xfrm>
            <a:off x="2209800" y="3429000"/>
            <a:ext cx="1371600" cy="8382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Left Bracket 7"/>
          <p:cNvSpPr/>
          <p:nvPr/>
        </p:nvSpPr>
        <p:spPr>
          <a:xfrm>
            <a:off x="533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9" name="Left Bracket 8"/>
          <p:cNvSpPr/>
          <p:nvPr/>
        </p:nvSpPr>
        <p:spPr>
          <a:xfrm flipH="1">
            <a:off x="16002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 name="Left Bracket 9"/>
          <p:cNvSpPr/>
          <p:nvPr/>
        </p:nvSpPr>
        <p:spPr>
          <a:xfrm>
            <a:off x="2286000" y="21336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1" name="Left Bracket 10"/>
          <p:cNvSpPr/>
          <p:nvPr/>
        </p:nvSpPr>
        <p:spPr>
          <a:xfrm flipH="1">
            <a:off x="3352800" y="21336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2" name="Left Bracket 11"/>
          <p:cNvSpPr/>
          <p:nvPr/>
        </p:nvSpPr>
        <p:spPr>
          <a:xfrm>
            <a:off x="3962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3" name="Left Bracket 12"/>
          <p:cNvSpPr/>
          <p:nvPr/>
        </p:nvSpPr>
        <p:spPr>
          <a:xfrm flipH="1">
            <a:off x="5105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4" name="Left Bracket 13"/>
          <p:cNvSpPr/>
          <p:nvPr/>
        </p:nvSpPr>
        <p:spPr>
          <a:xfrm>
            <a:off x="74676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5" name="Left Bracket 14"/>
          <p:cNvSpPr/>
          <p:nvPr/>
        </p:nvSpPr>
        <p:spPr>
          <a:xfrm flipH="1">
            <a:off x="8534400" y="3429000"/>
            <a:ext cx="228600" cy="83820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6" name="TextBox 15"/>
          <p:cNvSpPr txBox="1"/>
          <p:nvPr/>
        </p:nvSpPr>
        <p:spPr>
          <a:xfrm>
            <a:off x="533400" y="3478094"/>
            <a:ext cx="1295400" cy="800219"/>
          </a:xfrm>
          <a:prstGeom prst="rect">
            <a:avLst/>
          </a:prstGeom>
          <a:noFill/>
        </p:spPr>
        <p:txBody>
          <a:bodyPr>
            <a:spAutoFit/>
          </a:bodyPr>
          <a:lstStyle/>
          <a:p>
            <a:pPr algn="ctr">
              <a:defRPr/>
            </a:pPr>
            <a:r>
              <a:rPr lang="en-US" sz="1600" dirty="0">
                <a:latin typeface="+mj-lt"/>
                <a:ea typeface="+mn-ea"/>
                <a:cs typeface="+mn-cs"/>
              </a:rPr>
              <a:t>forecast for time </a:t>
            </a:r>
            <a:r>
              <a:rPr lang="en-US" sz="1600" dirty="0" smtClean="0">
                <a:latin typeface="+mj-lt"/>
                <a:ea typeface="+mn-ea"/>
                <a:cs typeface="+mn-cs"/>
              </a:rPr>
              <a:t>t</a:t>
            </a:r>
          </a:p>
          <a:p>
            <a:pPr algn="ctr">
              <a:defRPr/>
            </a:pPr>
            <a:r>
              <a:rPr lang="en-US" sz="1400" dirty="0" smtClean="0">
                <a:latin typeface="+mj-lt"/>
              </a:rPr>
              <a:t>“background”</a:t>
            </a:r>
            <a:endParaRPr lang="en-US" sz="1400" dirty="0">
              <a:latin typeface="+mj-lt"/>
            </a:endParaRPr>
          </a:p>
        </p:txBody>
      </p:sp>
      <p:sp>
        <p:nvSpPr>
          <p:cNvPr id="17" name="TextBox 16"/>
          <p:cNvSpPr txBox="1"/>
          <p:nvPr/>
        </p:nvSpPr>
        <p:spPr>
          <a:xfrm>
            <a:off x="3962400" y="3505200"/>
            <a:ext cx="1371600" cy="830997"/>
          </a:xfrm>
          <a:prstGeom prst="rect">
            <a:avLst/>
          </a:prstGeom>
          <a:noFill/>
        </p:spPr>
        <p:txBody>
          <a:bodyPr>
            <a:spAutoFit/>
          </a:bodyPr>
          <a:lstStyle/>
          <a:p>
            <a:pPr algn="ctr">
              <a:defRPr/>
            </a:pPr>
            <a:r>
              <a:rPr lang="en-US" sz="1600" dirty="0">
                <a:latin typeface="+mj-lt"/>
                <a:ea typeface="+mn-ea"/>
                <a:cs typeface="+mn-cs"/>
              </a:rPr>
              <a:t>state estimate for time </a:t>
            </a:r>
            <a:r>
              <a:rPr lang="en-US" sz="1600" dirty="0" smtClean="0">
                <a:latin typeface="+mj-lt"/>
                <a:ea typeface="+mn-ea"/>
                <a:cs typeface="+mn-cs"/>
              </a:rPr>
              <a:t>t</a:t>
            </a:r>
          </a:p>
          <a:p>
            <a:pPr algn="ctr">
              <a:defRPr/>
            </a:pPr>
            <a:r>
              <a:rPr lang="en-US" sz="1600" dirty="0" smtClean="0">
                <a:latin typeface="+mj-lt"/>
              </a:rPr>
              <a:t>“analysis”</a:t>
            </a:r>
            <a:endParaRPr lang="en-US" sz="1600" dirty="0">
              <a:latin typeface="+mj-lt"/>
              <a:ea typeface="+mn-ea"/>
              <a:cs typeface="+mn-cs"/>
            </a:endParaRPr>
          </a:p>
        </p:txBody>
      </p:sp>
      <p:sp>
        <p:nvSpPr>
          <p:cNvPr id="18" name="TextBox 17"/>
          <p:cNvSpPr txBox="1"/>
          <p:nvPr/>
        </p:nvSpPr>
        <p:spPr>
          <a:xfrm>
            <a:off x="2286000" y="2209800"/>
            <a:ext cx="1295400" cy="584200"/>
          </a:xfrm>
          <a:prstGeom prst="rect">
            <a:avLst/>
          </a:prstGeom>
          <a:noFill/>
        </p:spPr>
        <p:txBody>
          <a:bodyPr>
            <a:spAutoFit/>
          </a:bodyPr>
          <a:lstStyle/>
          <a:p>
            <a:pPr algn="ctr">
              <a:defRPr/>
            </a:pPr>
            <a:r>
              <a:rPr lang="en-US" sz="1600" dirty="0">
                <a:latin typeface="+mj-lt"/>
                <a:ea typeface="+mn-ea"/>
                <a:cs typeface="+mn-cs"/>
              </a:rPr>
              <a:t>observations for time </a:t>
            </a:r>
            <a:r>
              <a:rPr lang="en-US" sz="1600" dirty="0" err="1">
                <a:latin typeface="+mj-lt"/>
                <a:ea typeface="+mn-ea"/>
                <a:cs typeface="+mn-cs"/>
              </a:rPr>
              <a:t>t</a:t>
            </a:r>
            <a:endParaRPr lang="en-US" sz="1600" dirty="0">
              <a:latin typeface="+mj-lt"/>
              <a:ea typeface="+mn-ea"/>
              <a:cs typeface="+mn-cs"/>
            </a:endParaRPr>
          </a:p>
        </p:txBody>
      </p:sp>
      <p:sp>
        <p:nvSpPr>
          <p:cNvPr id="19" name="TextBox 18"/>
          <p:cNvSpPr txBox="1"/>
          <p:nvPr/>
        </p:nvSpPr>
        <p:spPr>
          <a:xfrm>
            <a:off x="2209800" y="3505200"/>
            <a:ext cx="1371600" cy="584200"/>
          </a:xfrm>
          <a:prstGeom prst="rect">
            <a:avLst/>
          </a:prstGeom>
          <a:noFill/>
        </p:spPr>
        <p:txBody>
          <a:bodyPr>
            <a:spAutoFit/>
          </a:bodyPr>
          <a:lstStyle/>
          <a:p>
            <a:pPr algn="ctr">
              <a:defRPr/>
            </a:pPr>
            <a:r>
              <a:rPr lang="en-US" sz="1600" dirty="0">
                <a:latin typeface="+mj-lt"/>
                <a:ea typeface="+mn-ea"/>
                <a:cs typeface="+mn-cs"/>
              </a:rPr>
              <a:t>data assimilation</a:t>
            </a:r>
          </a:p>
        </p:txBody>
      </p:sp>
      <p:sp>
        <p:nvSpPr>
          <p:cNvPr id="20" name="Rectangle 19"/>
          <p:cNvSpPr/>
          <p:nvPr/>
        </p:nvSpPr>
        <p:spPr>
          <a:xfrm>
            <a:off x="5715000" y="3429000"/>
            <a:ext cx="1371600" cy="838200"/>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TextBox 20"/>
          <p:cNvSpPr txBox="1"/>
          <p:nvPr/>
        </p:nvSpPr>
        <p:spPr>
          <a:xfrm>
            <a:off x="5715000" y="3429000"/>
            <a:ext cx="1371600" cy="830263"/>
          </a:xfrm>
          <a:prstGeom prst="rect">
            <a:avLst/>
          </a:prstGeom>
          <a:noFill/>
        </p:spPr>
        <p:txBody>
          <a:bodyPr>
            <a:spAutoFit/>
          </a:bodyPr>
          <a:lstStyle/>
          <a:p>
            <a:pPr algn="ctr">
              <a:defRPr/>
            </a:pPr>
            <a:r>
              <a:rPr lang="en-US" sz="1600" dirty="0">
                <a:latin typeface="+mj-lt"/>
                <a:ea typeface="+mn-ea"/>
                <a:cs typeface="+mn-cs"/>
              </a:rPr>
              <a:t>weather</a:t>
            </a:r>
          </a:p>
          <a:p>
            <a:pPr algn="ctr">
              <a:defRPr/>
            </a:pPr>
            <a:r>
              <a:rPr lang="en-US" sz="1600" dirty="0">
                <a:latin typeface="+mj-lt"/>
                <a:ea typeface="+mn-ea"/>
                <a:cs typeface="+mn-cs"/>
              </a:rPr>
              <a:t>forecast</a:t>
            </a:r>
          </a:p>
          <a:p>
            <a:pPr algn="ctr">
              <a:defRPr/>
            </a:pPr>
            <a:r>
              <a:rPr lang="en-US" sz="1600" dirty="0">
                <a:latin typeface="+mj-lt"/>
                <a:ea typeface="+mn-ea"/>
                <a:cs typeface="+mn-cs"/>
              </a:rPr>
              <a:t>model</a:t>
            </a:r>
          </a:p>
        </p:txBody>
      </p:sp>
      <p:sp>
        <p:nvSpPr>
          <p:cNvPr id="23" name="TextBox 22"/>
          <p:cNvSpPr txBox="1"/>
          <p:nvPr/>
        </p:nvSpPr>
        <p:spPr>
          <a:xfrm>
            <a:off x="7467600" y="3505200"/>
            <a:ext cx="1295400" cy="800219"/>
          </a:xfrm>
          <a:prstGeom prst="rect">
            <a:avLst/>
          </a:prstGeom>
          <a:noFill/>
        </p:spPr>
        <p:txBody>
          <a:bodyPr>
            <a:spAutoFit/>
          </a:bodyPr>
          <a:lstStyle/>
          <a:p>
            <a:pPr algn="ctr">
              <a:defRPr/>
            </a:pPr>
            <a:r>
              <a:rPr lang="en-US" sz="1600" dirty="0">
                <a:latin typeface="+mj-lt"/>
                <a:ea typeface="+mn-ea"/>
                <a:cs typeface="+mn-cs"/>
              </a:rPr>
              <a:t>forecast for</a:t>
            </a:r>
          </a:p>
          <a:p>
            <a:pPr algn="ctr">
              <a:defRPr/>
            </a:pPr>
            <a:r>
              <a:rPr lang="en-US" sz="1600" dirty="0">
                <a:latin typeface="+mj-lt"/>
                <a:ea typeface="+mn-ea"/>
                <a:cs typeface="+mn-cs"/>
              </a:rPr>
              <a:t>time </a:t>
            </a:r>
            <a:r>
              <a:rPr lang="en-US" sz="1600" dirty="0" err="1">
                <a:latin typeface="+mj-lt"/>
                <a:ea typeface="+mn-ea"/>
                <a:cs typeface="+mn-cs"/>
              </a:rPr>
              <a:t>t+</a:t>
            </a:r>
            <a:r>
              <a:rPr lang="en-US" sz="1600" dirty="0" err="1" smtClean="0">
                <a:latin typeface="+mj-lt"/>
                <a:ea typeface="+mn-ea"/>
                <a:cs typeface="+mn-cs"/>
              </a:rPr>
              <a:t>Δt</a:t>
            </a:r>
            <a:endParaRPr lang="en-US" sz="1600" dirty="0" smtClean="0">
              <a:latin typeface="+mj-lt"/>
              <a:ea typeface="+mn-ea"/>
              <a:cs typeface="+mn-cs"/>
            </a:endParaRPr>
          </a:p>
          <a:p>
            <a:pPr algn="ctr">
              <a:defRPr/>
            </a:pPr>
            <a:r>
              <a:rPr lang="en-US" sz="1400" dirty="0"/>
              <a:t>“background</a:t>
            </a:r>
            <a:r>
              <a:rPr lang="en-US" sz="1400" dirty="0" smtClean="0"/>
              <a:t>”</a:t>
            </a:r>
            <a:endParaRPr lang="en-US" sz="1400" dirty="0"/>
          </a:p>
        </p:txBody>
      </p:sp>
      <p:cxnSp>
        <p:nvCxnSpPr>
          <p:cNvPr id="25" name="Straight Arrow Connector 24"/>
          <p:cNvCxnSpPr/>
          <p:nvPr/>
        </p:nvCxnSpPr>
        <p:spPr>
          <a:xfrm>
            <a:off x="18288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35814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53340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70866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7630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52400" y="3810000"/>
            <a:ext cx="381000" cy="15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endCxn id="7" idx="0"/>
          </p:cNvCxnSpPr>
          <p:nvPr/>
        </p:nvCxnSpPr>
        <p:spPr>
          <a:xfrm rot="5400000">
            <a:off x="2667001" y="3200400"/>
            <a:ext cx="457200" cy="31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17679" y="1009471"/>
            <a:ext cx="2082621" cy="1200329"/>
          </a:xfrm>
          <a:prstGeom prst="rect">
            <a:avLst/>
          </a:prstGeom>
          <a:noFill/>
        </p:spPr>
        <p:txBody>
          <a:bodyPr wrap="none" rtlCol="0">
            <a:spAutoFit/>
          </a:bodyPr>
          <a:lstStyle/>
          <a:p>
            <a:r>
              <a:rPr lang="en-US" dirty="0" smtClean="0">
                <a:solidFill>
                  <a:srgbClr val="FF0000"/>
                </a:solidFill>
              </a:rPr>
              <a:t>Should be unbiased </a:t>
            </a:r>
          </a:p>
          <a:p>
            <a:r>
              <a:rPr lang="en-US" dirty="0" smtClean="0">
                <a:solidFill>
                  <a:srgbClr val="FF0000"/>
                </a:solidFill>
              </a:rPr>
              <a:t>in order for</a:t>
            </a:r>
          </a:p>
          <a:p>
            <a:r>
              <a:rPr lang="en-US" dirty="0" smtClean="0">
                <a:solidFill>
                  <a:srgbClr val="FF0000"/>
                </a:solidFill>
              </a:rPr>
              <a:t>the assimilation </a:t>
            </a:r>
          </a:p>
          <a:p>
            <a:r>
              <a:rPr lang="en-US" dirty="0" smtClean="0">
                <a:solidFill>
                  <a:srgbClr val="FF0000"/>
                </a:solidFill>
              </a:rPr>
              <a:t>to work properly</a:t>
            </a:r>
            <a:endParaRPr lang="en-US" dirty="0">
              <a:solidFill>
                <a:srgbClr val="FF0000"/>
              </a:solidFill>
            </a:endParaRPr>
          </a:p>
        </p:txBody>
      </p:sp>
      <p:cxnSp>
        <p:nvCxnSpPr>
          <p:cNvPr id="4" name="Straight Arrow Connector 3"/>
          <p:cNvCxnSpPr/>
          <p:nvPr/>
        </p:nvCxnSpPr>
        <p:spPr>
          <a:xfrm>
            <a:off x="2034144" y="1579631"/>
            <a:ext cx="266700" cy="36909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1239255" y="2250823"/>
            <a:ext cx="58501" cy="11781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816489" y="5689600"/>
            <a:ext cx="7611123" cy="369332"/>
          </a:xfrm>
          <a:prstGeom prst="rect">
            <a:avLst/>
          </a:prstGeom>
          <a:noFill/>
        </p:spPr>
        <p:txBody>
          <a:bodyPr wrap="none" rtlCol="0">
            <a:spAutoFit/>
          </a:bodyPr>
          <a:lstStyle/>
          <a:p>
            <a:r>
              <a:rPr lang="en-US" dirty="0" smtClean="0"/>
              <a:t>In rapidly updating systems, the updates are hourly, and headed for sub-hourly.</a:t>
            </a:r>
          </a:p>
        </p:txBody>
      </p:sp>
    </p:spTree>
    <p:extLst>
      <p:ext uri="{BB962C8B-B14F-4D97-AF65-F5344CB8AC3E}">
        <p14:creationId xmlns:p14="http://schemas.microsoft.com/office/powerpoint/2010/main" val="16194170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2589"/>
            <a:ext cx="8229600" cy="1143000"/>
          </a:xfrm>
        </p:spPr>
        <p:txBody>
          <a:bodyPr>
            <a:normAutofit fontScale="90000"/>
          </a:bodyPr>
          <a:lstStyle/>
          <a:p>
            <a:r>
              <a:rPr lang="en-US" dirty="0" smtClean="0"/>
              <a:t>Applicability to statistical </a:t>
            </a:r>
            <a:r>
              <a:rPr lang="en-US" dirty="0" err="1" smtClean="0"/>
              <a:t>postprocessing</a:t>
            </a:r>
            <a:endParaRPr lang="en-US" dirty="0"/>
          </a:p>
        </p:txBody>
      </p:sp>
      <p:sp>
        <p:nvSpPr>
          <p:cNvPr id="3" name="Content Placeholder 2"/>
          <p:cNvSpPr>
            <a:spLocks noGrp="1"/>
          </p:cNvSpPr>
          <p:nvPr>
            <p:ph idx="1"/>
          </p:nvPr>
        </p:nvSpPr>
        <p:spPr>
          <a:xfrm>
            <a:off x="457200" y="2012949"/>
            <a:ext cx="8229600" cy="4525963"/>
          </a:xfrm>
        </p:spPr>
        <p:txBody>
          <a:bodyPr/>
          <a:lstStyle/>
          <a:p>
            <a:r>
              <a:rPr lang="en-US" dirty="0" smtClean="0"/>
              <a:t>Retrospective statistically based analyses of surface temperature can be used as the training and validation data.</a:t>
            </a:r>
          </a:p>
          <a:p>
            <a:r>
              <a:rPr lang="en-US" dirty="0" smtClean="0"/>
              <a:t>Post-processed guidance should be markedly improved, as MOS-type methods are training against unbiased data.</a:t>
            </a:r>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40</a:t>
            </a:fld>
            <a:endParaRPr lang="en-US"/>
          </a:p>
        </p:txBody>
      </p:sp>
    </p:spTree>
    <p:extLst>
      <p:ext uri="{BB962C8B-B14F-4D97-AF65-F5344CB8AC3E}">
        <p14:creationId xmlns:p14="http://schemas.microsoft.com/office/powerpoint/2010/main" val="2074204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Supplementary slides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891F195F-BCCF-E348-A971-9D4E219A5191}" type="slidenum">
              <a:rPr lang="en-US" smtClean="0"/>
              <a:t>41</a:t>
            </a:fld>
            <a:endParaRPr lang="en-US"/>
          </a:p>
        </p:txBody>
      </p:sp>
    </p:spTree>
    <p:extLst>
      <p:ext uri="{BB962C8B-B14F-4D97-AF65-F5344CB8AC3E}">
        <p14:creationId xmlns:p14="http://schemas.microsoft.com/office/powerpoint/2010/main" val="3626418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Benchmarking test procedures</a:t>
            </a:r>
            <a:endParaRPr lang="en-US" dirty="0"/>
          </a:p>
        </p:txBody>
      </p:sp>
      <p:sp>
        <p:nvSpPr>
          <p:cNvPr id="3" name="Content Placeholder 2"/>
          <p:cNvSpPr>
            <a:spLocks noGrp="1"/>
          </p:cNvSpPr>
          <p:nvPr>
            <p:ph idx="1"/>
          </p:nvPr>
        </p:nvSpPr>
        <p:spPr>
          <a:xfrm>
            <a:off x="457200" y="1600200"/>
            <a:ext cx="8229600" cy="4992667"/>
          </a:xfrm>
        </p:spPr>
        <p:txBody>
          <a:bodyPr>
            <a:normAutofit fontScale="85000" lnSpcReduction="10000"/>
          </a:bodyPr>
          <a:lstStyle/>
          <a:p>
            <a:r>
              <a:rPr lang="en-US" b="1" dirty="0" smtClean="0"/>
              <a:t>Observation data</a:t>
            </a:r>
            <a:r>
              <a:rPr lang="en-US" dirty="0" smtClean="0"/>
              <a:t>: surface observations over US (data from NCAR DS 472.0, 2004-2013, from NOAA MDL).</a:t>
            </a:r>
          </a:p>
          <a:p>
            <a:pPr lvl="1"/>
            <a:r>
              <a:rPr lang="en-US" dirty="0" smtClean="0"/>
              <a:t>For this study, </a:t>
            </a:r>
            <a:r>
              <a:rPr lang="en-US" dirty="0"/>
              <a:t>u</a:t>
            </a:r>
            <a:r>
              <a:rPr lang="en-US" dirty="0" smtClean="0"/>
              <a:t>se only stations with &gt; 97% data availability (1349 stations, 1118 in CONUS).</a:t>
            </a:r>
          </a:p>
          <a:p>
            <a:r>
              <a:rPr lang="en-US" b="1" dirty="0" smtClean="0"/>
              <a:t>Determine hourly, daily climatology at each station.</a:t>
            </a:r>
            <a:endParaRPr lang="en-US" dirty="0" smtClean="0"/>
          </a:p>
          <a:p>
            <a:pPr lvl="1"/>
            <a:r>
              <a:rPr lang="en-US" dirty="0"/>
              <a:t>Cubic spline; </a:t>
            </a:r>
            <a:r>
              <a:rPr lang="en-US" dirty="0" smtClean="0"/>
              <a:t>8 knots across year, cross-validated by year.</a:t>
            </a:r>
          </a:p>
          <a:p>
            <a:r>
              <a:rPr lang="en-US" b="1" dirty="0" smtClean="0"/>
              <a:t>T </a:t>
            </a:r>
            <a:r>
              <a:rPr lang="en-US" sz="2100" b="1" dirty="0" smtClean="0">
                <a:sym typeface="Wingdings"/>
              </a:rPr>
              <a:t></a:t>
            </a:r>
            <a:r>
              <a:rPr lang="en-US" b="1" dirty="0" smtClean="0">
                <a:sym typeface="Wingdings"/>
              </a:rPr>
              <a:t> T’ </a:t>
            </a:r>
            <a:r>
              <a:rPr lang="en-US" dirty="0" smtClean="0">
                <a:sym typeface="Wingdings"/>
              </a:rPr>
              <a:t>: </a:t>
            </a:r>
            <a:r>
              <a:rPr lang="en-US" dirty="0">
                <a:sym typeface="Wingdings"/>
              </a:rPr>
              <a:t>e</a:t>
            </a:r>
            <a:r>
              <a:rPr lang="en-US" dirty="0" smtClean="0"/>
              <a:t>xpress temperature time series as deviations from climatology.</a:t>
            </a:r>
          </a:p>
          <a:p>
            <a:r>
              <a:rPr lang="en-US" b="1" dirty="0" smtClean="0"/>
              <a:t>Explore potential predictors </a:t>
            </a:r>
            <a:r>
              <a:rPr lang="en-US" dirty="0" smtClean="0"/>
              <a:t>for T’(next hour) at surface stations first</a:t>
            </a:r>
          </a:p>
          <a:p>
            <a:r>
              <a:rPr lang="en-US" b="1" dirty="0" smtClean="0"/>
              <a:t>Later</a:t>
            </a:r>
            <a:r>
              <a:rPr lang="en-US" dirty="0" smtClean="0"/>
              <a:t>: consider how to make a gridded background from these.</a:t>
            </a:r>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42</a:t>
            </a:fld>
            <a:endParaRPr lang="en-US"/>
          </a:p>
        </p:txBody>
      </p:sp>
    </p:spTree>
    <p:extLst>
      <p:ext uri="{BB962C8B-B14F-4D97-AF65-F5344CB8AC3E}">
        <p14:creationId xmlns:p14="http://schemas.microsoft.com/office/powerpoint/2010/main" val="11976573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903"/>
            <a:ext cx="8229600" cy="745130"/>
          </a:xfrm>
        </p:spPr>
        <p:txBody>
          <a:bodyPr>
            <a:normAutofit fontScale="90000"/>
          </a:bodyPr>
          <a:lstStyle/>
          <a:p>
            <a:r>
              <a:rPr lang="en-US" dirty="0" smtClean="0"/>
              <a:t>Terrain elevation</a:t>
            </a:r>
            <a:endParaRPr lang="en-US" dirty="0"/>
          </a:p>
        </p:txBody>
      </p:sp>
      <p:sp>
        <p:nvSpPr>
          <p:cNvPr id="4" name="Slide Number Placeholder 3"/>
          <p:cNvSpPr>
            <a:spLocks noGrp="1"/>
          </p:cNvSpPr>
          <p:nvPr>
            <p:ph type="sldNum" sz="quarter" idx="12"/>
          </p:nvPr>
        </p:nvSpPr>
        <p:spPr/>
        <p:txBody>
          <a:bodyPr/>
          <a:lstStyle/>
          <a:p>
            <a:fld id="{891F195F-BCCF-E348-A971-9D4E219A5191}" type="slidenum">
              <a:rPr lang="en-US" smtClean="0"/>
              <a:t>43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1232"/>
            <a:ext cx="9121560" cy="4560780"/>
          </a:xfrm>
          <a:prstGeom prst="rect">
            <a:avLst/>
          </a:prstGeom>
        </p:spPr>
      </p:pic>
    </p:spTree>
    <p:extLst>
      <p:ext uri="{BB962C8B-B14F-4D97-AF65-F5344CB8AC3E}">
        <p14:creationId xmlns:p14="http://schemas.microsoft.com/office/powerpoint/2010/main" val="1799088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RRR_avg_anal_increment_2015070100_to_2015080100_00UT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82" y="166255"/>
            <a:ext cx="7819650" cy="5647525"/>
          </a:xfrm>
          <a:prstGeom prst="rect">
            <a:avLst/>
          </a:prstGeom>
        </p:spPr>
      </p:pic>
      <p:sp>
        <p:nvSpPr>
          <p:cNvPr id="4" name="Slide Number Placeholder 3"/>
          <p:cNvSpPr>
            <a:spLocks noGrp="1"/>
          </p:cNvSpPr>
          <p:nvPr>
            <p:ph type="sldNum" sz="quarter" idx="12"/>
          </p:nvPr>
        </p:nvSpPr>
        <p:spPr/>
        <p:txBody>
          <a:bodyPr/>
          <a:lstStyle/>
          <a:p>
            <a:fld id="{891F195F-BCCF-E348-A971-9D4E219A5191}" type="slidenum">
              <a:rPr lang="en-US" smtClean="0"/>
              <a:t>5</a:t>
            </a:fld>
            <a:endParaRPr lang="en-US"/>
          </a:p>
        </p:txBody>
      </p:sp>
      <p:sp>
        <p:nvSpPr>
          <p:cNvPr id="3" name="TextBox 2"/>
          <p:cNvSpPr txBox="1"/>
          <p:nvPr/>
        </p:nvSpPr>
        <p:spPr>
          <a:xfrm>
            <a:off x="392474" y="5798145"/>
            <a:ext cx="8448706" cy="923330"/>
          </a:xfrm>
          <a:prstGeom prst="rect">
            <a:avLst/>
          </a:prstGeom>
          <a:noFill/>
        </p:spPr>
        <p:txBody>
          <a:bodyPr wrap="square" rtlCol="0">
            <a:spAutoFit/>
          </a:bodyPr>
          <a:lstStyle/>
          <a:p>
            <a:r>
              <a:rPr lang="en-US" dirty="0" smtClean="0"/>
              <a:t>Given an unbiased background, the mean 1-h forecast minus analysis over many samples should be zero, within sampling error. </a:t>
            </a:r>
            <a:r>
              <a:rPr lang="en-US" dirty="0"/>
              <a:t>Over one month, 2-meter temperatures did not appear to be for this time of </a:t>
            </a:r>
            <a:r>
              <a:rPr lang="en-US" dirty="0" smtClean="0"/>
              <a:t>day with NOAA’s Hi-Res Rapid Refresh system.</a:t>
            </a:r>
            <a:endParaRPr lang="en-US" dirty="0"/>
          </a:p>
        </p:txBody>
      </p:sp>
    </p:spTree>
    <p:extLst>
      <p:ext uri="{BB962C8B-B14F-4D97-AF65-F5344CB8AC3E}">
        <p14:creationId xmlns:p14="http://schemas.microsoft.com/office/powerpoint/2010/main" val="23740002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192"/>
            <a:ext cx="8229600" cy="1143000"/>
          </a:xfrm>
        </p:spPr>
        <p:txBody>
          <a:bodyPr>
            <a:noAutofit/>
          </a:bodyPr>
          <a:lstStyle/>
          <a:p>
            <a:r>
              <a:rPr lang="en-US" sz="3600" dirty="0" smtClean="0"/>
              <a:t>Why are NWP background forecasts of 2-m temperature often biased?</a:t>
            </a:r>
            <a:endParaRPr lang="en-US" sz="3600" dirty="0"/>
          </a:p>
        </p:txBody>
      </p:sp>
      <p:pic>
        <p:nvPicPr>
          <p:cNvPr id="4" name="Picture 3"/>
          <p:cNvPicPr>
            <a:picLocks noChangeAspect="1"/>
          </p:cNvPicPr>
          <p:nvPr/>
        </p:nvPicPr>
        <p:blipFill>
          <a:blip r:embed="rId2"/>
          <a:stretch>
            <a:fillRect/>
          </a:stretch>
        </p:blipFill>
        <p:spPr>
          <a:xfrm>
            <a:off x="0" y="1472289"/>
            <a:ext cx="9144000" cy="5385711"/>
          </a:xfrm>
          <a:prstGeom prst="rect">
            <a:avLst/>
          </a:prstGeom>
        </p:spPr>
      </p:pic>
      <p:sp>
        <p:nvSpPr>
          <p:cNvPr id="3" name="Slide Number Placeholder 2"/>
          <p:cNvSpPr>
            <a:spLocks noGrp="1"/>
          </p:cNvSpPr>
          <p:nvPr>
            <p:ph type="sldNum" sz="quarter" idx="12"/>
          </p:nvPr>
        </p:nvSpPr>
        <p:spPr/>
        <p:txBody>
          <a:bodyPr/>
          <a:lstStyle/>
          <a:p>
            <a:fld id="{891F195F-BCCF-E348-A971-9D4E219A5191}" type="slidenum">
              <a:rPr lang="en-US" smtClean="0"/>
              <a:t>6</a:t>
            </a:fld>
            <a:endParaRPr lang="en-US"/>
          </a:p>
        </p:txBody>
      </p:sp>
    </p:spTree>
    <p:extLst>
      <p:ext uri="{BB962C8B-B14F-4D97-AF65-F5344CB8AC3E}">
        <p14:creationId xmlns:p14="http://schemas.microsoft.com/office/powerpoint/2010/main" val="2432564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387"/>
            <a:ext cx="8229600" cy="1143000"/>
          </a:xfrm>
        </p:spPr>
        <p:txBody>
          <a:bodyPr>
            <a:noAutofit/>
          </a:bodyPr>
          <a:lstStyle/>
          <a:p>
            <a:r>
              <a:rPr lang="en-US" sz="3600" dirty="0" smtClean="0"/>
              <a:t>Why are NWP background forecasts of 2-m temperature often biased?</a:t>
            </a:r>
            <a:endParaRPr lang="en-US" sz="3600" dirty="0"/>
          </a:p>
        </p:txBody>
      </p:sp>
      <p:pic>
        <p:nvPicPr>
          <p:cNvPr id="4" name="Picture 3"/>
          <p:cNvPicPr>
            <a:picLocks noChangeAspect="1"/>
          </p:cNvPicPr>
          <p:nvPr/>
        </p:nvPicPr>
        <p:blipFill>
          <a:blip r:embed="rId2"/>
          <a:stretch>
            <a:fillRect/>
          </a:stretch>
        </p:blipFill>
        <p:spPr>
          <a:xfrm>
            <a:off x="0" y="1472289"/>
            <a:ext cx="9144000" cy="5385711"/>
          </a:xfrm>
          <a:prstGeom prst="rect">
            <a:avLst/>
          </a:prstGeom>
        </p:spPr>
      </p:pic>
      <p:sp>
        <p:nvSpPr>
          <p:cNvPr id="3" name="Slide Number Placeholder 2"/>
          <p:cNvSpPr>
            <a:spLocks noGrp="1"/>
          </p:cNvSpPr>
          <p:nvPr>
            <p:ph type="sldNum" sz="quarter" idx="12"/>
          </p:nvPr>
        </p:nvSpPr>
        <p:spPr/>
        <p:txBody>
          <a:bodyPr/>
          <a:lstStyle/>
          <a:p>
            <a:fld id="{891F195F-BCCF-E348-A971-9D4E219A5191}" type="slidenum">
              <a:rPr lang="en-US" smtClean="0"/>
              <a:t>7</a:t>
            </a:fld>
            <a:endParaRPr lang="en-US"/>
          </a:p>
        </p:txBody>
      </p:sp>
      <p:sp>
        <p:nvSpPr>
          <p:cNvPr id="5" name="Rectangle 4"/>
          <p:cNvSpPr/>
          <p:nvPr/>
        </p:nvSpPr>
        <p:spPr>
          <a:xfrm>
            <a:off x="124244" y="3327183"/>
            <a:ext cx="8779896" cy="1711911"/>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34683" y="4185361"/>
            <a:ext cx="4210485" cy="824425"/>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0000"/>
                </a:solidFill>
              </a:rPr>
              <a:t>Clouds are very difficult to predict well in NWP models, often producing biased estimated of downward solar radiation.</a:t>
            </a:r>
            <a:endParaRPr lang="en-US" b="1" dirty="0">
              <a:solidFill>
                <a:srgbClr val="FF0000"/>
              </a:solidFill>
            </a:endParaRPr>
          </a:p>
        </p:txBody>
      </p:sp>
    </p:spTree>
    <p:extLst>
      <p:ext uri="{BB962C8B-B14F-4D97-AF65-F5344CB8AC3E}">
        <p14:creationId xmlns:p14="http://schemas.microsoft.com/office/powerpoint/2010/main" val="17494387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192"/>
            <a:ext cx="8229600" cy="1143000"/>
          </a:xfrm>
        </p:spPr>
        <p:txBody>
          <a:bodyPr>
            <a:noAutofit/>
          </a:bodyPr>
          <a:lstStyle/>
          <a:p>
            <a:r>
              <a:rPr lang="en-US" sz="3600" dirty="0" smtClean="0"/>
              <a:t>Why are NWP background forecasts of 2-m temperature often biased?</a:t>
            </a:r>
            <a:endParaRPr lang="en-US" sz="3600" dirty="0"/>
          </a:p>
        </p:txBody>
      </p:sp>
      <p:pic>
        <p:nvPicPr>
          <p:cNvPr id="4" name="Picture 3"/>
          <p:cNvPicPr>
            <a:picLocks noChangeAspect="1"/>
          </p:cNvPicPr>
          <p:nvPr/>
        </p:nvPicPr>
        <p:blipFill>
          <a:blip r:embed="rId2"/>
          <a:stretch>
            <a:fillRect/>
          </a:stretch>
        </p:blipFill>
        <p:spPr>
          <a:xfrm>
            <a:off x="0" y="1484164"/>
            <a:ext cx="9144000" cy="5385711"/>
          </a:xfrm>
          <a:prstGeom prst="rect">
            <a:avLst/>
          </a:prstGeom>
        </p:spPr>
      </p:pic>
      <p:sp>
        <p:nvSpPr>
          <p:cNvPr id="3" name="Slide Number Placeholder 2"/>
          <p:cNvSpPr>
            <a:spLocks noGrp="1"/>
          </p:cNvSpPr>
          <p:nvPr>
            <p:ph type="sldNum" sz="quarter" idx="12"/>
          </p:nvPr>
        </p:nvSpPr>
        <p:spPr/>
        <p:txBody>
          <a:bodyPr/>
          <a:lstStyle/>
          <a:p>
            <a:fld id="{891F195F-BCCF-E348-A971-9D4E219A5191}" type="slidenum">
              <a:rPr lang="en-US" smtClean="0"/>
              <a:t>8</a:t>
            </a:fld>
            <a:endParaRPr lang="en-US"/>
          </a:p>
        </p:txBody>
      </p:sp>
      <p:sp>
        <p:nvSpPr>
          <p:cNvPr id="6" name="Rectangle 5"/>
          <p:cNvSpPr/>
          <p:nvPr/>
        </p:nvSpPr>
        <p:spPr>
          <a:xfrm>
            <a:off x="79205" y="4049486"/>
            <a:ext cx="8803538" cy="116378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0000"/>
                </a:solidFill>
              </a:rPr>
              <a:t>Surface </a:t>
            </a:r>
            <a:r>
              <a:rPr lang="en-US" b="1" dirty="0">
                <a:solidFill>
                  <a:srgbClr val="FF0000"/>
                </a:solidFill>
              </a:rPr>
              <a:t>e</a:t>
            </a:r>
            <a:r>
              <a:rPr lang="en-US" b="1" dirty="0" smtClean="0">
                <a:solidFill>
                  <a:srgbClr val="FF0000"/>
                </a:solidFill>
              </a:rPr>
              <a:t>nergy-balance problems: </a:t>
            </a:r>
            <a:r>
              <a:rPr lang="en-US" dirty="0" smtClean="0">
                <a:solidFill>
                  <a:srgbClr val="FF0000"/>
                </a:solidFill>
              </a:rPr>
              <a:t>Partitioning into latent heat flux (evaporation), sensible heat flux (change in air temperature) and ground heat flux (soil temperature change) depends critically on hard-to estimate variables and parameters such as soil moisture, roughness lengths, exchange coefficients, soil hydraulic conductivity, stomatal resistance.</a:t>
            </a:r>
            <a:endParaRPr lang="en-US" dirty="0">
              <a:solidFill>
                <a:srgbClr val="FF0000"/>
              </a:solidFill>
            </a:endParaRPr>
          </a:p>
        </p:txBody>
      </p:sp>
      <p:sp>
        <p:nvSpPr>
          <p:cNvPr id="5" name="Rectangle 4"/>
          <p:cNvSpPr/>
          <p:nvPr/>
        </p:nvSpPr>
        <p:spPr>
          <a:xfrm>
            <a:off x="0" y="4049486"/>
            <a:ext cx="8965870" cy="1163782"/>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7795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192"/>
            <a:ext cx="8229600" cy="1143000"/>
          </a:xfrm>
        </p:spPr>
        <p:txBody>
          <a:bodyPr>
            <a:noAutofit/>
          </a:bodyPr>
          <a:lstStyle/>
          <a:p>
            <a:r>
              <a:rPr lang="en-US" sz="3600" dirty="0" smtClean="0"/>
              <a:t>Why are NWP background forecasts of 2-m temperature often biased?</a:t>
            </a:r>
            <a:endParaRPr lang="en-US" sz="3600" dirty="0"/>
          </a:p>
        </p:txBody>
      </p:sp>
      <p:pic>
        <p:nvPicPr>
          <p:cNvPr id="4" name="Picture 3"/>
          <p:cNvPicPr>
            <a:picLocks noChangeAspect="1"/>
          </p:cNvPicPr>
          <p:nvPr/>
        </p:nvPicPr>
        <p:blipFill>
          <a:blip r:embed="rId2"/>
          <a:stretch>
            <a:fillRect/>
          </a:stretch>
        </p:blipFill>
        <p:spPr>
          <a:xfrm>
            <a:off x="0" y="1472289"/>
            <a:ext cx="9144000" cy="5385711"/>
          </a:xfrm>
          <a:prstGeom prst="rect">
            <a:avLst/>
          </a:prstGeom>
        </p:spPr>
      </p:pic>
      <p:sp>
        <p:nvSpPr>
          <p:cNvPr id="3" name="Slide Number Placeholder 2"/>
          <p:cNvSpPr>
            <a:spLocks noGrp="1"/>
          </p:cNvSpPr>
          <p:nvPr>
            <p:ph type="sldNum" sz="quarter" idx="12"/>
          </p:nvPr>
        </p:nvSpPr>
        <p:spPr/>
        <p:txBody>
          <a:bodyPr/>
          <a:lstStyle/>
          <a:p>
            <a:fld id="{891F195F-BCCF-E348-A971-9D4E219A5191}" type="slidenum">
              <a:rPr lang="en-US" smtClean="0"/>
              <a:t>9</a:t>
            </a:fld>
            <a:endParaRPr lang="en-US"/>
          </a:p>
        </p:txBody>
      </p:sp>
      <p:sp>
        <p:nvSpPr>
          <p:cNvPr id="6" name="Rectangle 5"/>
          <p:cNvSpPr/>
          <p:nvPr/>
        </p:nvSpPr>
        <p:spPr>
          <a:xfrm>
            <a:off x="79205" y="3883231"/>
            <a:ext cx="8803538" cy="1671431"/>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0000"/>
                </a:solidFill>
              </a:rPr>
              <a:t>Soil as an accumulator of error</a:t>
            </a:r>
            <a:r>
              <a:rPr lang="en-US" dirty="0" smtClean="0">
                <a:solidFill>
                  <a:srgbClr val="FF0000"/>
                </a:solidFill>
              </a:rPr>
              <a:t>: in many prediction systems, soil moisture is not directly assimilated, nor is it updated necessarily with information from other environmental state components.  Instead, an offline land-surface model is run, forced with best guesses of temperature, precipitation, solar radiation, and so forth.  By never being directly updated, the soil state (temperature, moisture) may start or drift from reality to very biased states.</a:t>
            </a:r>
            <a:endParaRPr lang="en-US" dirty="0">
              <a:solidFill>
                <a:srgbClr val="FF0000"/>
              </a:solidFill>
            </a:endParaRPr>
          </a:p>
        </p:txBody>
      </p:sp>
      <p:sp>
        <p:nvSpPr>
          <p:cNvPr id="5" name="Rectangle 4"/>
          <p:cNvSpPr/>
          <p:nvPr/>
        </p:nvSpPr>
        <p:spPr>
          <a:xfrm>
            <a:off x="79205" y="3883231"/>
            <a:ext cx="8965870" cy="1671431"/>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334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124334</TotalTime>
  <Words>2127</Words>
  <Application>Microsoft Macintosh PowerPoint</Application>
  <PresentationFormat>On-screen Show (4:3)</PresentationFormat>
  <Paragraphs>412</Paragraphs>
  <Slides>43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Calibri</vt:lpstr>
      <vt:lpstr>ＭＳ Ｐゴシック</vt:lpstr>
      <vt:lpstr>Times New Roman</vt:lpstr>
      <vt:lpstr>Wingdings</vt:lpstr>
      <vt:lpstr>Arial</vt:lpstr>
      <vt:lpstr>Office Theme</vt:lpstr>
      <vt:lpstr>A purely statistical 1-h background forecast of surface temperature.</vt:lpstr>
      <vt:lpstr>PowerPoint Presentation</vt:lpstr>
      <vt:lpstr>PowerPoint Presentation</vt:lpstr>
      <vt:lpstr>State estimation  (“data assimilation”)</vt:lpstr>
      <vt:lpstr>PowerPoint Presentation</vt:lpstr>
      <vt:lpstr>Why are NWP background forecasts of 2-m temperature often biased?</vt:lpstr>
      <vt:lpstr>Why are NWP background forecasts of 2-m temperature often biased?</vt:lpstr>
      <vt:lpstr>Why are NWP background forecasts of 2-m temperature often biased?</vt:lpstr>
      <vt:lpstr>Why are NWP background forecasts of 2-m temperature often biased?</vt:lpstr>
      <vt:lpstr>Supposition:  (1) 2-m temperature forecast bias is hard to fix; it won’t be decreased substantially with a few months of NWP development.  (2) If an alternative method existed that provided improved  first-guess forecasts, this may result in more sustained positive impact of surface observations on the analysis quality.</vt:lpstr>
      <vt:lpstr>Time series of observed temperatures and deviations at Albany, NY</vt:lpstr>
      <vt:lpstr>Time series of observed temperatures and deviations at Albany, NY</vt:lpstr>
      <vt:lpstr>Climatology for Albany NY, 00 UTC</vt:lpstr>
      <vt:lpstr>Fitted Albany, NY climatological diurnal cycle</vt:lpstr>
      <vt:lpstr>How does last hour’s temperature deviation from climatology predict this hour’s temperature deviation?</vt:lpstr>
      <vt:lpstr>How does last hour’s temperature deviation from climatology predict this hour’s temperature deviation?</vt:lpstr>
      <vt:lpstr>RMSE’s of 1-h persistence forecast of deviation from climatology across CONUS, July 00 UTC</vt:lpstr>
      <vt:lpstr>Comparison, persistence of climatological deviation vs. RTMA at stations.</vt:lpstr>
      <vt:lpstr> Generating a gridded benchmark background 1-h, purely statistical forecast  Pieces of information available to us:  (1) This hour’s gridded climatology (background) via “PRISM”  (2) This hour’s observations   (3) Next hour’s climatology (background) via PRISM    Method: Use (1) and (2) to estimate a gridded deviation from climatology. Add that to the next hour’s climatology to produce a 1-h forecast that replaces the NWP forecast.  Covariance model is Matern and penalizes horizontal distance and differences in a coastal proximity parameter.</vt:lpstr>
      <vt:lpstr>What is PRISM?</vt:lpstr>
      <vt:lpstr>Example:  PRISM 30-year climatology</vt:lpstr>
      <vt:lpstr> Generating a gridded benchmark background 1-h, purely statistical forecast  Pieces of information available to us:  (1) This hour’s gridded climatology (background) via “PRISM”  (2) This hour’s observations   (3) Next hour’s climatology (background) via PRISM    Method: Use (1) and (2) and optimum interpolation to estimate a gridded deviation from climatology. Add that to the next hour’s climatology to produce a 1-h forecast that replaces the NWP forecast.  Covariance model is Matern and penalizes horizontal distance and differences in a coastal proximity parameter.</vt:lpstr>
      <vt:lpstr>Optimum interpolation methodology</vt:lpstr>
      <vt:lpstr>Simplified Matern model for  background-error covariances</vt:lpstr>
      <vt:lpstr>PowerPoint Presentation</vt:lpstr>
      <vt:lpstr>PowerPoint Presentation</vt:lpstr>
      <vt:lpstr> Generating a gridded benchmark background 1-h, purely statistical forecast  Pieces of information available to us:  (1) This hour’s gridded climatology (background) via “PRISM”  (2) This hour’s observations   (3) Next hour’s climatology (background) via PRISM    Method: Use (1) and (2) and optimum interpolation to estimate a gridded deviation from climatology. Add that to the next hour’s climatology to produce a 1-h forecast that replaces the NWP forecast.  Covariance model is Matern and penalizes horizontal distance and differences in a coastal proximity parameter.</vt:lpstr>
      <vt:lpstr> Generating a gridded benchmark background 1-h, purely statistical forecast  Pieces of information available to us:  (1) This hour’s gridded climatology (background) via “PRISM”  (2) This hour’s observations   (3) Next hour’s climatology (background) via PRISM    Method: Use (1) and (2) and optimum interpolation to estimate a gridded deviation from climatology. Add that to the next hour’s climatology to produce a 1-h forecast that replaces the NWP forecast.  Covariance model is Matern and penalizes horizontal distance and differences in a coastal proximity parameter.</vt:lpstr>
      <vt:lpstr>Producing a climatology as f(julian day, hour)</vt:lpstr>
      <vt:lpstr>PRISM-based estimate of daily diurnal cycle for July 14</vt:lpstr>
      <vt:lpstr>PowerPoint Presentation</vt:lpstr>
      <vt:lpstr>Observation deviations and OI analysis of deviations across CONUS</vt:lpstr>
      <vt:lpstr>Comparison of HRRR July 2015 1-h forecasts vs. this statistical model, verified against CONUS stations</vt:lpstr>
      <vt:lpstr>Comparison of HRRR July 2015 1-h forecasts vs. this statistical model, verified against CONUS stations</vt:lpstr>
      <vt:lpstr>Cross validated Comparison of HRRR July 2015 1-h forecasts vs. this statistical model, verified against CONUS stations</vt:lpstr>
      <vt:lpstr>Conclusions</vt:lpstr>
      <vt:lpstr>Next steps</vt:lpstr>
      <vt:lpstr>Implications for surface data assimilation and forecast improvement</vt:lpstr>
      <vt:lpstr>Future directions for  forecast improvement</vt:lpstr>
      <vt:lpstr>Applicability to statistical postprocessing</vt:lpstr>
      <vt:lpstr>Supplementary slides</vt:lpstr>
      <vt:lpstr>Benchmarking test procedures</vt:lpstr>
      <vt:lpstr>Terrain elevation</vt:lpstr>
    </vt:vector>
  </TitlesOfParts>
  <Company>NOAA/ESRL/PSD</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Potential for a high-resolution surface analysis/reanalysis using a statistical first guess model</dc:title>
  <dc:creator>Tom  Hamill</dc:creator>
  <cp:lastModifiedBy>Tom Hamill</cp:lastModifiedBy>
  <cp:revision>263</cp:revision>
  <cp:lastPrinted>2017-02-17T22:37:40Z</cp:lastPrinted>
  <dcterms:created xsi:type="dcterms:W3CDTF">2015-05-11T03:19:40Z</dcterms:created>
  <dcterms:modified xsi:type="dcterms:W3CDTF">2017-05-05T16:02:22Z</dcterms:modified>
</cp:coreProperties>
</file>