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9" r:id="rId3"/>
    <p:sldId id="271" r:id="rId4"/>
    <p:sldId id="260" r:id="rId5"/>
    <p:sldId id="267" r:id="rId6"/>
    <p:sldId id="268" r:id="rId7"/>
    <p:sldId id="269" r:id="rId8"/>
    <p:sldId id="272" r:id="rId9"/>
    <p:sldId id="274" r:id="rId10"/>
    <p:sldId id="270" r:id="rId11"/>
    <p:sldId id="266" r:id="rId12"/>
    <p:sldId id="276" r:id="rId13"/>
    <p:sldId id="261" r:id="rId14"/>
    <p:sldId id="273"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5"/>
    <p:restoredTop sz="94674"/>
  </p:normalViewPr>
  <p:slideViewPr>
    <p:cSldViewPr snapToGrid="0">
      <p:cViewPr>
        <p:scale>
          <a:sx n="85" d="100"/>
          <a:sy n="85" d="100"/>
        </p:scale>
        <p:origin x="57"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582D4-1F4A-CC4E-AEFF-DCDB4DAD1DCE}"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FD721-AB3A-CA42-BE4C-B1231445D8A6}" type="slidenum">
              <a:rPr lang="en-US" smtClean="0"/>
              <a:t>‹#›</a:t>
            </a:fld>
            <a:endParaRPr lang="en-US"/>
          </a:p>
        </p:txBody>
      </p:sp>
    </p:spTree>
    <p:extLst>
      <p:ext uri="{BB962C8B-B14F-4D97-AF65-F5344CB8AC3E}">
        <p14:creationId xmlns:p14="http://schemas.microsoft.com/office/powerpoint/2010/main" val="220249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FD721-AB3A-CA42-BE4C-B1231445D8A6}" type="slidenum">
              <a:rPr lang="en-US" smtClean="0"/>
              <a:t>2</a:t>
            </a:fld>
            <a:endParaRPr lang="en-US"/>
          </a:p>
        </p:txBody>
      </p:sp>
    </p:spTree>
    <p:extLst>
      <p:ext uri="{BB962C8B-B14F-4D97-AF65-F5344CB8AC3E}">
        <p14:creationId xmlns:p14="http://schemas.microsoft.com/office/powerpoint/2010/main" val="192708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FD721-AB3A-CA42-BE4C-B1231445D8A6}" type="slidenum">
              <a:rPr lang="en-US" smtClean="0"/>
              <a:t>4</a:t>
            </a:fld>
            <a:endParaRPr lang="en-US"/>
          </a:p>
        </p:txBody>
      </p:sp>
    </p:spTree>
    <p:extLst>
      <p:ext uri="{BB962C8B-B14F-4D97-AF65-F5344CB8AC3E}">
        <p14:creationId xmlns:p14="http://schemas.microsoft.com/office/powerpoint/2010/main" val="323074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FD721-AB3A-CA42-BE4C-B1231445D8A6}" type="slidenum">
              <a:rPr lang="en-US" smtClean="0"/>
              <a:t>12</a:t>
            </a:fld>
            <a:endParaRPr lang="en-US"/>
          </a:p>
        </p:txBody>
      </p:sp>
    </p:spTree>
    <p:extLst>
      <p:ext uri="{BB962C8B-B14F-4D97-AF65-F5344CB8AC3E}">
        <p14:creationId xmlns:p14="http://schemas.microsoft.com/office/powerpoint/2010/main" val="114885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FD721-AB3A-CA42-BE4C-B1231445D8A6}" type="slidenum">
              <a:rPr lang="en-US" smtClean="0"/>
              <a:t>14</a:t>
            </a:fld>
            <a:endParaRPr lang="en-US"/>
          </a:p>
        </p:txBody>
      </p:sp>
    </p:spTree>
    <p:extLst>
      <p:ext uri="{BB962C8B-B14F-4D97-AF65-F5344CB8AC3E}">
        <p14:creationId xmlns:p14="http://schemas.microsoft.com/office/powerpoint/2010/main" val="44981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B66A5-2202-8F44-8DD1-2B7FB721C211}" type="datetime1">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1515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6B69DD-ACF7-634C-8CE9-8F16B2A05F68}" type="datetime1">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81057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E7D355-5711-A343-AA21-CB8744983452}" type="datetime1">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324594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93455-60B6-0B42-8F28-95A91918D936}" type="datetime1">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179154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AB47E-6253-B144-849C-6F29D2E80B11}" type="datetime1">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180982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E8F9E2-D43E-6944-987D-E588284215E3}" type="datetime1">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353169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E4038B-CC4D-3541-9D04-072920D35AE7}" type="datetime1">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227289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4479EB-E4E7-664D-932D-F1C3308EE2DD}" type="datetime1">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26293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CE1C8-0FB7-6F40-BA29-6FB73B048551}" type="datetime1">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272966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0D40A8-DF08-3F45-9073-503017D9247E}" type="datetime1">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4202374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A20C4C-0633-0D43-A8C6-C311215DBDD6}" type="datetime1">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A3247-BF75-3444-9C26-603B5D0B91C3}" type="slidenum">
              <a:rPr lang="en-US" smtClean="0"/>
              <a:t>‹#›</a:t>
            </a:fld>
            <a:endParaRPr lang="en-US"/>
          </a:p>
        </p:txBody>
      </p:sp>
    </p:spTree>
    <p:extLst>
      <p:ext uri="{BB962C8B-B14F-4D97-AF65-F5344CB8AC3E}">
        <p14:creationId xmlns:p14="http://schemas.microsoft.com/office/powerpoint/2010/main" val="92088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alpha val="64914"/>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E2D09-F9C4-1D49-9195-4F15F821F5AF}" type="datetime1">
              <a:rPr lang="en-US" smtClean="0"/>
              <a:t>10/31/2023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A3247-BF75-3444-9C26-603B5D0B91C3}" type="slidenum">
              <a:rPr lang="en-US" smtClean="0"/>
              <a:t>‹#›</a:t>
            </a:fld>
            <a:endParaRPr lang="en-US"/>
          </a:p>
        </p:txBody>
      </p:sp>
      <p:pic>
        <p:nvPicPr>
          <p:cNvPr id="7" name="Picture 2">
            <a:extLst>
              <a:ext uri="{FF2B5EF4-FFF2-40B4-BE49-F238E27FC236}">
                <a16:creationId xmlns:a16="http://schemas.microsoft.com/office/drawing/2014/main" id="{F8F7999F-404F-020F-9E45-AD33F974CBE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12241"/>
            <a:ext cx="543570" cy="54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837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C5EE-847A-1DA9-87B9-52C12C33C0C5}"/>
              </a:ext>
            </a:extLst>
          </p:cNvPr>
          <p:cNvSpPr>
            <a:spLocks noGrp="1"/>
          </p:cNvSpPr>
          <p:nvPr>
            <p:ph type="ctrTitle"/>
          </p:nvPr>
        </p:nvSpPr>
        <p:spPr>
          <a:xfrm>
            <a:off x="752386" y="831806"/>
            <a:ext cx="10687228" cy="2387600"/>
          </a:xfrm>
        </p:spPr>
        <p:txBody>
          <a:bodyPr>
            <a:normAutofit fontScale="90000"/>
          </a:bodyPr>
          <a:lstStyle/>
          <a:p>
            <a:r>
              <a:rPr lang="en-US" dirty="0">
                <a:solidFill>
                  <a:schemeClr val="bg1"/>
                </a:solidFill>
              </a:rPr>
              <a:t>Evaluation of Wintertime Precipitation Estimates and Forecasts in the Mountains of Colorado</a:t>
            </a:r>
          </a:p>
        </p:txBody>
      </p:sp>
      <p:sp>
        <p:nvSpPr>
          <p:cNvPr id="3" name="Subtitle 2">
            <a:extLst>
              <a:ext uri="{FF2B5EF4-FFF2-40B4-BE49-F238E27FC236}">
                <a16:creationId xmlns:a16="http://schemas.microsoft.com/office/drawing/2014/main" id="{5B7A4466-3445-8EC6-B4A1-AFCDAAAA7A34}"/>
              </a:ext>
            </a:extLst>
          </p:cNvPr>
          <p:cNvSpPr>
            <a:spLocks noGrp="1"/>
          </p:cNvSpPr>
          <p:nvPr>
            <p:ph type="subTitle" idx="1"/>
          </p:nvPr>
        </p:nvSpPr>
        <p:spPr>
          <a:xfrm>
            <a:off x="1524000" y="3959996"/>
            <a:ext cx="9144000" cy="2066197"/>
          </a:xfrm>
        </p:spPr>
        <p:txBody>
          <a:bodyPr>
            <a:normAutofit fontScale="62500" lnSpcReduction="20000"/>
          </a:bodyPr>
          <a:lstStyle/>
          <a:p>
            <a:r>
              <a:rPr lang="en-US" sz="3800" dirty="0">
                <a:solidFill>
                  <a:schemeClr val="bg1"/>
                </a:solidFill>
              </a:rPr>
              <a:t>Janice L. </a:t>
            </a:r>
            <a:r>
              <a:rPr lang="en-US" sz="3800" dirty="0" err="1">
                <a:solidFill>
                  <a:schemeClr val="bg1"/>
                </a:solidFill>
              </a:rPr>
              <a:t>Bytheway</a:t>
            </a:r>
            <a:r>
              <a:rPr lang="en-US" sz="3800" dirty="0">
                <a:solidFill>
                  <a:schemeClr val="bg1"/>
                </a:solidFill>
              </a:rPr>
              <a:t>, William R. Currier, Mimi Hughes, </a:t>
            </a:r>
          </a:p>
          <a:p>
            <a:r>
              <a:rPr lang="en-US" sz="3800" dirty="0">
                <a:solidFill>
                  <a:schemeClr val="bg1"/>
                </a:solidFill>
              </a:rPr>
              <a:t>Kelly Mahoney, and Rob Cifelli</a:t>
            </a:r>
          </a:p>
          <a:p>
            <a:r>
              <a:rPr lang="en-US" sz="2600" i="1" dirty="0">
                <a:solidFill>
                  <a:schemeClr val="bg1"/>
                </a:solidFill>
              </a:rPr>
              <a:t>NOAA Physical Sciences Laboratory, Boulder, CO</a:t>
            </a:r>
          </a:p>
          <a:p>
            <a:endParaRPr lang="en-US" sz="3200" dirty="0">
              <a:solidFill>
                <a:schemeClr val="bg1"/>
              </a:solidFill>
            </a:endParaRPr>
          </a:p>
          <a:p>
            <a:r>
              <a:rPr lang="en-US" dirty="0">
                <a:solidFill>
                  <a:schemeClr val="bg1"/>
                </a:solidFill>
              </a:rPr>
              <a:t>SPLASH/SAIL/SOS Workshop</a:t>
            </a:r>
          </a:p>
          <a:p>
            <a:r>
              <a:rPr lang="en-US" dirty="0">
                <a:solidFill>
                  <a:schemeClr val="bg1"/>
                </a:solidFill>
              </a:rPr>
              <a:t>November 1, 2023</a:t>
            </a:r>
          </a:p>
        </p:txBody>
      </p:sp>
      <p:sp>
        <p:nvSpPr>
          <p:cNvPr id="4" name="Slide Number Placeholder 3">
            <a:extLst>
              <a:ext uri="{FF2B5EF4-FFF2-40B4-BE49-F238E27FC236}">
                <a16:creationId xmlns:a16="http://schemas.microsoft.com/office/drawing/2014/main" id="{09A03B15-7FFE-8A3C-DDFE-CD4A2B4E80E6}"/>
              </a:ext>
            </a:extLst>
          </p:cNvPr>
          <p:cNvSpPr>
            <a:spLocks noGrp="1"/>
          </p:cNvSpPr>
          <p:nvPr>
            <p:ph type="sldNum" sz="quarter" idx="12"/>
          </p:nvPr>
        </p:nvSpPr>
        <p:spPr/>
        <p:txBody>
          <a:bodyPr/>
          <a:lstStyle/>
          <a:p>
            <a:fld id="{653A3247-BF75-3444-9C26-603B5D0B91C3}" type="slidenum">
              <a:rPr lang="en-US" smtClean="0">
                <a:solidFill>
                  <a:schemeClr val="bg1"/>
                </a:solidFill>
              </a:rPr>
              <a:t>1</a:t>
            </a:fld>
            <a:endParaRPr lang="en-US">
              <a:solidFill>
                <a:schemeClr val="bg1"/>
              </a:solidFill>
            </a:endParaRPr>
          </a:p>
        </p:txBody>
      </p:sp>
    </p:spTree>
    <p:extLst>
      <p:ext uri="{BB962C8B-B14F-4D97-AF65-F5344CB8AC3E}">
        <p14:creationId xmlns:p14="http://schemas.microsoft.com/office/powerpoint/2010/main" val="154325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51A-D25C-5F15-C987-32BAF9AFB2FB}"/>
              </a:ext>
            </a:extLst>
          </p:cNvPr>
          <p:cNvSpPr>
            <a:spLocks noGrp="1"/>
          </p:cNvSpPr>
          <p:nvPr>
            <p:ph type="title"/>
          </p:nvPr>
        </p:nvSpPr>
        <p:spPr>
          <a:xfrm>
            <a:off x="751115" y="2766218"/>
            <a:ext cx="10515600" cy="1325563"/>
          </a:xfrm>
        </p:spPr>
        <p:txBody>
          <a:bodyPr/>
          <a:lstStyle/>
          <a:p>
            <a:pPr algn="ctr"/>
            <a:r>
              <a:rPr lang="en-US" dirty="0"/>
              <a:t>Backup Slides</a:t>
            </a:r>
          </a:p>
        </p:txBody>
      </p:sp>
      <p:sp>
        <p:nvSpPr>
          <p:cNvPr id="3" name="Slide Number Placeholder 2">
            <a:extLst>
              <a:ext uri="{FF2B5EF4-FFF2-40B4-BE49-F238E27FC236}">
                <a16:creationId xmlns:a16="http://schemas.microsoft.com/office/drawing/2014/main" id="{CB6DD294-E045-03A7-A1BE-4749BB7B22AC}"/>
              </a:ext>
            </a:extLst>
          </p:cNvPr>
          <p:cNvSpPr>
            <a:spLocks noGrp="1"/>
          </p:cNvSpPr>
          <p:nvPr>
            <p:ph type="sldNum" sz="quarter" idx="12"/>
          </p:nvPr>
        </p:nvSpPr>
        <p:spPr/>
        <p:txBody>
          <a:bodyPr/>
          <a:lstStyle/>
          <a:p>
            <a:fld id="{653A3247-BF75-3444-9C26-603B5D0B91C3}" type="slidenum">
              <a:rPr lang="en-US" smtClean="0"/>
              <a:t>10</a:t>
            </a:fld>
            <a:endParaRPr lang="en-US"/>
          </a:p>
        </p:txBody>
      </p:sp>
    </p:spTree>
    <p:extLst>
      <p:ext uri="{BB962C8B-B14F-4D97-AF65-F5344CB8AC3E}">
        <p14:creationId xmlns:p14="http://schemas.microsoft.com/office/powerpoint/2010/main" val="1475440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001D1-FD49-6C02-A4C0-8982597656A7}"/>
              </a:ext>
            </a:extLst>
          </p:cNvPr>
          <p:cNvPicPr>
            <a:picLocks noChangeAspect="1"/>
          </p:cNvPicPr>
          <p:nvPr/>
        </p:nvPicPr>
        <p:blipFill>
          <a:blip r:embed="rId2"/>
          <a:stretch>
            <a:fillRect/>
          </a:stretch>
        </p:blipFill>
        <p:spPr>
          <a:xfrm>
            <a:off x="2667000" y="1371600"/>
            <a:ext cx="6858000" cy="4114800"/>
          </a:xfrm>
          <a:prstGeom prst="rect">
            <a:avLst/>
          </a:prstGeom>
        </p:spPr>
      </p:pic>
      <p:sp>
        <p:nvSpPr>
          <p:cNvPr id="2" name="Slide Number Placeholder 1">
            <a:extLst>
              <a:ext uri="{FF2B5EF4-FFF2-40B4-BE49-F238E27FC236}">
                <a16:creationId xmlns:a16="http://schemas.microsoft.com/office/drawing/2014/main" id="{57A7D701-987B-2F3E-1865-21AB51C4FC03}"/>
              </a:ext>
            </a:extLst>
          </p:cNvPr>
          <p:cNvSpPr>
            <a:spLocks noGrp="1"/>
          </p:cNvSpPr>
          <p:nvPr>
            <p:ph type="sldNum" sz="quarter" idx="12"/>
          </p:nvPr>
        </p:nvSpPr>
        <p:spPr/>
        <p:txBody>
          <a:bodyPr/>
          <a:lstStyle/>
          <a:p>
            <a:fld id="{653A3247-BF75-3444-9C26-603B5D0B91C3}" type="slidenum">
              <a:rPr lang="en-US" smtClean="0"/>
              <a:t>11</a:t>
            </a:fld>
            <a:endParaRPr lang="en-US"/>
          </a:p>
        </p:txBody>
      </p:sp>
    </p:spTree>
    <p:extLst>
      <p:ext uri="{BB962C8B-B14F-4D97-AF65-F5344CB8AC3E}">
        <p14:creationId xmlns:p14="http://schemas.microsoft.com/office/powerpoint/2010/main" val="367523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49F58C-5400-778F-05C0-4DCC3867CF51}"/>
              </a:ext>
            </a:extLst>
          </p:cNvPr>
          <p:cNvSpPr>
            <a:spLocks noGrp="1"/>
          </p:cNvSpPr>
          <p:nvPr>
            <p:ph type="sldNum" sz="quarter" idx="12"/>
          </p:nvPr>
        </p:nvSpPr>
        <p:spPr/>
        <p:txBody>
          <a:bodyPr/>
          <a:lstStyle/>
          <a:p>
            <a:fld id="{653A3247-BF75-3444-9C26-603B5D0B91C3}" type="slidenum">
              <a:rPr lang="en-US" smtClean="0">
                <a:solidFill>
                  <a:schemeClr val="bg1"/>
                </a:solidFill>
              </a:rPr>
              <a:t>12</a:t>
            </a:fld>
            <a:endParaRPr lang="en-US">
              <a:solidFill>
                <a:schemeClr val="bg1"/>
              </a:solidFill>
            </a:endParaRPr>
          </a:p>
        </p:txBody>
      </p:sp>
      <p:sp>
        <p:nvSpPr>
          <p:cNvPr id="2" name="Title 1">
            <a:extLst>
              <a:ext uri="{FF2B5EF4-FFF2-40B4-BE49-F238E27FC236}">
                <a16:creationId xmlns:a16="http://schemas.microsoft.com/office/drawing/2014/main" id="{7A9DDE04-F4ED-0DE3-1E39-257FD4E05673}"/>
              </a:ext>
            </a:extLst>
          </p:cNvPr>
          <p:cNvSpPr>
            <a:spLocks noGrp="1"/>
          </p:cNvSpPr>
          <p:nvPr>
            <p:ph type="title" idx="4294967295"/>
          </p:nvPr>
        </p:nvSpPr>
        <p:spPr>
          <a:xfrm>
            <a:off x="0" y="0"/>
            <a:ext cx="10515600" cy="1325563"/>
          </a:xfrm>
        </p:spPr>
        <p:txBody>
          <a:bodyPr/>
          <a:lstStyle/>
          <a:p>
            <a:r>
              <a:rPr lang="en-US" dirty="0">
                <a:solidFill>
                  <a:schemeClr val="bg1"/>
                </a:solidFill>
              </a:rPr>
              <a:t>Motivation</a:t>
            </a:r>
          </a:p>
        </p:txBody>
      </p:sp>
      <p:pic>
        <p:nvPicPr>
          <p:cNvPr id="4098" name="Picture 2">
            <a:extLst>
              <a:ext uri="{FF2B5EF4-FFF2-40B4-BE49-F238E27FC236}">
                <a16:creationId xmlns:a16="http://schemas.microsoft.com/office/drawing/2014/main" id="{9CC6E445-100B-5894-9834-B03CC8615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2" y="1495630"/>
            <a:ext cx="5943600" cy="4329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4635C3C-1D0F-D8E1-A47F-B151AA2C8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161" y="1493288"/>
            <a:ext cx="5866466" cy="4391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602532-A9B8-E6D5-DF7F-9E24E37EA334}"/>
              </a:ext>
            </a:extLst>
          </p:cNvPr>
          <p:cNvSpPr txBox="1"/>
          <p:nvPr/>
        </p:nvSpPr>
        <p:spPr>
          <a:xfrm>
            <a:off x="2218528" y="1167396"/>
            <a:ext cx="9021400" cy="369332"/>
          </a:xfrm>
          <a:prstGeom prst="rect">
            <a:avLst/>
          </a:prstGeom>
          <a:noFill/>
        </p:spPr>
        <p:txBody>
          <a:bodyPr wrap="square" rtlCol="0">
            <a:spAutoFit/>
          </a:bodyPr>
          <a:lstStyle/>
          <a:p>
            <a:r>
              <a:rPr lang="en-US" dirty="0">
                <a:solidFill>
                  <a:schemeClr val="bg1"/>
                </a:solidFill>
              </a:rPr>
              <a:t>Operational, WY2022	  		        			      	Retrospective, WY2017-WY2018</a:t>
            </a:r>
          </a:p>
        </p:txBody>
      </p:sp>
      <p:sp>
        <p:nvSpPr>
          <p:cNvPr id="6" name="TextBox 5">
            <a:extLst>
              <a:ext uri="{FF2B5EF4-FFF2-40B4-BE49-F238E27FC236}">
                <a16:creationId xmlns:a16="http://schemas.microsoft.com/office/drawing/2014/main" id="{D98E2EE3-B562-5F08-4E60-577D2B50610B}"/>
              </a:ext>
            </a:extLst>
          </p:cNvPr>
          <p:cNvSpPr txBox="1"/>
          <p:nvPr/>
        </p:nvSpPr>
        <p:spPr>
          <a:xfrm>
            <a:off x="9955658" y="6488668"/>
            <a:ext cx="2160335" cy="369332"/>
          </a:xfrm>
          <a:prstGeom prst="rect">
            <a:avLst/>
          </a:prstGeom>
          <a:noFill/>
        </p:spPr>
        <p:txBody>
          <a:bodyPr wrap="none" rtlCol="0">
            <a:spAutoFit/>
          </a:bodyPr>
          <a:lstStyle/>
          <a:p>
            <a:r>
              <a:rPr lang="en-US" dirty="0">
                <a:solidFill>
                  <a:schemeClr val="bg1"/>
                </a:solidFill>
              </a:rPr>
              <a:t>Courtesy R. Palladino</a:t>
            </a:r>
          </a:p>
        </p:txBody>
      </p:sp>
      <p:pic>
        <p:nvPicPr>
          <p:cNvPr id="4" name="Picture 3">
            <a:extLst>
              <a:ext uri="{FF2B5EF4-FFF2-40B4-BE49-F238E27FC236}">
                <a16:creationId xmlns:a16="http://schemas.microsoft.com/office/drawing/2014/main" id="{E83A64ED-BC17-C44E-5399-D0B36D48B97A}"/>
              </a:ext>
            </a:extLst>
          </p:cNvPr>
          <p:cNvPicPr>
            <a:picLocks noChangeAspect="1"/>
          </p:cNvPicPr>
          <p:nvPr/>
        </p:nvPicPr>
        <p:blipFill>
          <a:blip r:embed="rId5"/>
          <a:stretch>
            <a:fillRect/>
          </a:stretch>
        </p:blipFill>
        <p:spPr>
          <a:xfrm>
            <a:off x="1965805" y="889370"/>
            <a:ext cx="8440969" cy="4391462"/>
          </a:xfrm>
          <a:prstGeom prst="rect">
            <a:avLst/>
          </a:prstGeom>
        </p:spPr>
      </p:pic>
    </p:spTree>
    <p:extLst>
      <p:ext uri="{BB962C8B-B14F-4D97-AF65-F5344CB8AC3E}">
        <p14:creationId xmlns:p14="http://schemas.microsoft.com/office/powerpoint/2010/main" val="359028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D3ED-5BF9-621D-2E3B-9E2B41287E07}"/>
              </a:ext>
            </a:extLst>
          </p:cNvPr>
          <p:cNvSpPr>
            <a:spLocks noGrp="1"/>
          </p:cNvSpPr>
          <p:nvPr>
            <p:ph type="title"/>
          </p:nvPr>
        </p:nvSpPr>
        <p:spPr>
          <a:xfrm>
            <a:off x="-1" y="0"/>
            <a:ext cx="12192001" cy="1325563"/>
          </a:xfrm>
        </p:spPr>
        <p:txBody>
          <a:bodyPr/>
          <a:lstStyle/>
          <a:p>
            <a:r>
              <a:rPr lang="en-US" dirty="0">
                <a:solidFill>
                  <a:schemeClr val="bg1"/>
                </a:solidFill>
              </a:rPr>
              <a:t>Results – seasonal precipitation WY22 (Oct 1-Apr 30)</a:t>
            </a:r>
          </a:p>
        </p:txBody>
      </p:sp>
      <p:sp>
        <p:nvSpPr>
          <p:cNvPr id="3" name="Slide Number Placeholder 2">
            <a:extLst>
              <a:ext uri="{FF2B5EF4-FFF2-40B4-BE49-F238E27FC236}">
                <a16:creationId xmlns:a16="http://schemas.microsoft.com/office/drawing/2014/main" id="{37F34396-9FE4-1C87-A0E2-1C8C15542E04}"/>
              </a:ext>
            </a:extLst>
          </p:cNvPr>
          <p:cNvSpPr>
            <a:spLocks noGrp="1"/>
          </p:cNvSpPr>
          <p:nvPr>
            <p:ph type="sldNum" sz="quarter" idx="12"/>
          </p:nvPr>
        </p:nvSpPr>
        <p:spPr/>
        <p:txBody>
          <a:bodyPr/>
          <a:lstStyle/>
          <a:p>
            <a:fld id="{653A3247-BF75-3444-9C26-603B5D0B91C3}" type="slidenum">
              <a:rPr lang="en-US" smtClean="0">
                <a:solidFill>
                  <a:schemeClr val="bg1"/>
                </a:solidFill>
              </a:rPr>
              <a:t>13</a:t>
            </a:fld>
            <a:endParaRPr lang="en-US">
              <a:solidFill>
                <a:schemeClr val="bg1"/>
              </a:solidFill>
            </a:endParaRPr>
          </a:p>
        </p:txBody>
      </p:sp>
      <p:pic>
        <p:nvPicPr>
          <p:cNvPr id="5" name="Picture 4">
            <a:extLst>
              <a:ext uri="{FF2B5EF4-FFF2-40B4-BE49-F238E27FC236}">
                <a16:creationId xmlns:a16="http://schemas.microsoft.com/office/drawing/2014/main" id="{50EB2AC1-24FC-D103-1CFF-5E51CF70CE2A}"/>
              </a:ext>
            </a:extLst>
          </p:cNvPr>
          <p:cNvPicPr>
            <a:picLocks noChangeAspect="1"/>
          </p:cNvPicPr>
          <p:nvPr/>
        </p:nvPicPr>
        <p:blipFill>
          <a:blip r:embed="rId2"/>
          <a:stretch>
            <a:fillRect/>
          </a:stretch>
        </p:blipFill>
        <p:spPr>
          <a:xfrm>
            <a:off x="180655" y="1437146"/>
            <a:ext cx="7896668" cy="4738001"/>
          </a:xfrm>
          <a:prstGeom prst="rect">
            <a:avLst/>
          </a:prstGeom>
        </p:spPr>
      </p:pic>
      <p:graphicFrame>
        <p:nvGraphicFramePr>
          <p:cNvPr id="6" name="Table 5">
            <a:extLst>
              <a:ext uri="{FF2B5EF4-FFF2-40B4-BE49-F238E27FC236}">
                <a16:creationId xmlns:a16="http://schemas.microsoft.com/office/drawing/2014/main" id="{B255D504-62EE-4F3C-0F60-F0D68C65E11A}"/>
              </a:ext>
            </a:extLst>
          </p:cNvPr>
          <p:cNvGraphicFramePr>
            <a:graphicFrameLocks noGrp="1"/>
          </p:cNvGraphicFramePr>
          <p:nvPr>
            <p:extLst>
              <p:ext uri="{D42A27DB-BD31-4B8C-83A1-F6EECF244321}">
                <p14:modId xmlns:p14="http://schemas.microsoft.com/office/powerpoint/2010/main" val="1324999638"/>
              </p:ext>
            </p:extLst>
          </p:nvPr>
        </p:nvGraphicFramePr>
        <p:xfrm>
          <a:off x="8150546" y="1581608"/>
          <a:ext cx="3860799" cy="4449078"/>
        </p:xfrm>
        <a:graphic>
          <a:graphicData uri="http://schemas.openxmlformats.org/drawingml/2006/table">
            <a:tbl>
              <a:tblPr firstRow="1" bandRow="1">
                <a:tableStyleId>{5C22544A-7EE6-4342-B048-85BDC9FD1C3A}</a:tableStyleId>
              </a:tblPr>
              <a:tblGrid>
                <a:gridCol w="1190171">
                  <a:extLst>
                    <a:ext uri="{9D8B030D-6E8A-4147-A177-3AD203B41FA5}">
                      <a16:colId xmlns:a16="http://schemas.microsoft.com/office/drawing/2014/main" val="3970637427"/>
                    </a:ext>
                  </a:extLst>
                </a:gridCol>
                <a:gridCol w="805543">
                  <a:extLst>
                    <a:ext uri="{9D8B030D-6E8A-4147-A177-3AD203B41FA5}">
                      <a16:colId xmlns:a16="http://schemas.microsoft.com/office/drawing/2014/main" val="126848238"/>
                    </a:ext>
                  </a:extLst>
                </a:gridCol>
                <a:gridCol w="805543">
                  <a:extLst>
                    <a:ext uri="{9D8B030D-6E8A-4147-A177-3AD203B41FA5}">
                      <a16:colId xmlns:a16="http://schemas.microsoft.com/office/drawing/2014/main" val="391123825"/>
                    </a:ext>
                  </a:extLst>
                </a:gridCol>
                <a:gridCol w="1059542">
                  <a:extLst>
                    <a:ext uri="{9D8B030D-6E8A-4147-A177-3AD203B41FA5}">
                      <a16:colId xmlns:a16="http://schemas.microsoft.com/office/drawing/2014/main" val="1043877005"/>
                    </a:ext>
                  </a:extLst>
                </a:gridCol>
              </a:tblGrid>
              <a:tr h="494342">
                <a:tc>
                  <a:txBody>
                    <a:bodyPr/>
                    <a:lstStyle/>
                    <a:p>
                      <a:pPr algn="ctr"/>
                      <a:endParaRPr lang="en-US" sz="1400" dirty="0"/>
                    </a:p>
                  </a:txBody>
                  <a:tcPr/>
                </a:tc>
                <a:tc>
                  <a:txBody>
                    <a:bodyPr/>
                    <a:lstStyle/>
                    <a:p>
                      <a:pPr algn="ctr"/>
                      <a:r>
                        <a:rPr lang="en-US" sz="1400" dirty="0"/>
                        <a:t>RMSE</a:t>
                      </a:r>
                    </a:p>
                  </a:txBody>
                  <a:tcPr/>
                </a:tc>
                <a:tc>
                  <a:txBody>
                    <a:bodyPr/>
                    <a:lstStyle/>
                    <a:p>
                      <a:pPr algn="ctr"/>
                      <a:r>
                        <a:rPr lang="en-US" sz="1400" dirty="0"/>
                        <a:t>Bias</a:t>
                      </a:r>
                    </a:p>
                  </a:txBody>
                  <a:tcPr/>
                </a:tc>
                <a:tc>
                  <a:txBody>
                    <a:bodyPr/>
                    <a:lstStyle/>
                    <a:p>
                      <a:pPr algn="ctr"/>
                      <a:r>
                        <a:rPr lang="en-US" sz="1400" dirty="0"/>
                        <a:t>Correlation</a:t>
                      </a:r>
                    </a:p>
                  </a:txBody>
                  <a:tcPr/>
                </a:tc>
                <a:extLst>
                  <a:ext uri="{0D108BD9-81ED-4DB2-BD59-A6C34878D82A}">
                    <a16:rowId xmlns:a16="http://schemas.microsoft.com/office/drawing/2014/main" val="4000925025"/>
                  </a:ext>
                </a:extLst>
              </a:tr>
              <a:tr h="494342">
                <a:tc>
                  <a:txBody>
                    <a:bodyPr/>
                    <a:lstStyle/>
                    <a:p>
                      <a:pPr algn="ctr"/>
                      <a:r>
                        <a:rPr lang="en-US" sz="1400" dirty="0"/>
                        <a:t>MRMS Pass1</a:t>
                      </a:r>
                    </a:p>
                  </a:txBody>
                  <a:tcPr/>
                </a:tc>
                <a:tc>
                  <a:txBody>
                    <a:bodyPr/>
                    <a:lstStyle/>
                    <a:p>
                      <a:pPr algn="ctr"/>
                      <a:r>
                        <a:rPr lang="en-US" sz="1400" dirty="0"/>
                        <a:t>382.78</a:t>
                      </a:r>
                    </a:p>
                  </a:txBody>
                  <a:tcPr/>
                </a:tc>
                <a:tc>
                  <a:txBody>
                    <a:bodyPr/>
                    <a:lstStyle/>
                    <a:p>
                      <a:pPr algn="ctr"/>
                      <a:r>
                        <a:rPr lang="en-US" sz="1400" dirty="0"/>
                        <a:t>-57.32</a:t>
                      </a:r>
                    </a:p>
                  </a:txBody>
                  <a:tcPr/>
                </a:tc>
                <a:tc>
                  <a:txBody>
                    <a:bodyPr/>
                    <a:lstStyle/>
                    <a:p>
                      <a:pPr algn="ctr"/>
                      <a:r>
                        <a:rPr lang="en-US" sz="1400" dirty="0"/>
                        <a:t>0.65</a:t>
                      </a:r>
                    </a:p>
                  </a:txBody>
                  <a:tcPr/>
                </a:tc>
                <a:extLst>
                  <a:ext uri="{0D108BD9-81ED-4DB2-BD59-A6C34878D82A}">
                    <a16:rowId xmlns:a16="http://schemas.microsoft.com/office/drawing/2014/main" val="3305705853"/>
                  </a:ext>
                </a:extLst>
              </a:tr>
              <a:tr h="494342">
                <a:tc>
                  <a:txBody>
                    <a:bodyPr/>
                    <a:lstStyle/>
                    <a:p>
                      <a:pPr algn="ctr"/>
                      <a:r>
                        <a:rPr lang="en-US" sz="1400" dirty="0"/>
                        <a:t>MRMS Pass2</a:t>
                      </a:r>
                    </a:p>
                  </a:txBody>
                  <a:tcPr/>
                </a:tc>
                <a:tc>
                  <a:txBody>
                    <a:bodyPr/>
                    <a:lstStyle/>
                    <a:p>
                      <a:pPr algn="ctr"/>
                      <a:r>
                        <a:rPr lang="en-US" sz="1400" dirty="0"/>
                        <a:t>430.24</a:t>
                      </a:r>
                    </a:p>
                  </a:txBody>
                  <a:tcPr/>
                </a:tc>
                <a:tc>
                  <a:txBody>
                    <a:bodyPr/>
                    <a:lstStyle/>
                    <a:p>
                      <a:pPr algn="ctr"/>
                      <a:r>
                        <a:rPr lang="en-US" sz="1400" dirty="0"/>
                        <a:t>-65.11</a:t>
                      </a:r>
                    </a:p>
                  </a:txBody>
                  <a:tcPr/>
                </a:tc>
                <a:tc>
                  <a:txBody>
                    <a:bodyPr/>
                    <a:lstStyle/>
                    <a:p>
                      <a:pPr algn="ctr"/>
                      <a:r>
                        <a:rPr lang="en-US" sz="1400" dirty="0"/>
                        <a:t>0.55</a:t>
                      </a:r>
                    </a:p>
                  </a:txBody>
                  <a:tcPr/>
                </a:tc>
                <a:extLst>
                  <a:ext uri="{0D108BD9-81ED-4DB2-BD59-A6C34878D82A}">
                    <a16:rowId xmlns:a16="http://schemas.microsoft.com/office/drawing/2014/main" val="1442096317"/>
                  </a:ext>
                </a:extLst>
              </a:tr>
              <a:tr h="494342">
                <a:tc>
                  <a:txBody>
                    <a:bodyPr/>
                    <a:lstStyle/>
                    <a:p>
                      <a:pPr algn="ctr"/>
                      <a:r>
                        <a:rPr lang="en-US" sz="1400" dirty="0"/>
                        <a:t>Stage IV</a:t>
                      </a:r>
                    </a:p>
                  </a:txBody>
                  <a:tcPr/>
                </a:tc>
                <a:tc>
                  <a:txBody>
                    <a:bodyPr/>
                    <a:lstStyle/>
                    <a:p>
                      <a:pPr algn="ctr"/>
                      <a:r>
                        <a:rPr lang="en-US" sz="1400" dirty="0"/>
                        <a:t>243.23</a:t>
                      </a:r>
                    </a:p>
                  </a:txBody>
                  <a:tcPr/>
                </a:tc>
                <a:tc>
                  <a:txBody>
                    <a:bodyPr/>
                    <a:lstStyle/>
                    <a:p>
                      <a:pPr algn="ctr"/>
                      <a:r>
                        <a:rPr lang="en-US" sz="1400" dirty="0"/>
                        <a:t>-33.22</a:t>
                      </a:r>
                    </a:p>
                  </a:txBody>
                  <a:tcPr/>
                </a:tc>
                <a:tc>
                  <a:txBody>
                    <a:bodyPr/>
                    <a:lstStyle/>
                    <a:p>
                      <a:pPr algn="ctr"/>
                      <a:r>
                        <a:rPr lang="en-US" sz="1400" dirty="0"/>
                        <a:t>0.77</a:t>
                      </a:r>
                    </a:p>
                  </a:txBody>
                  <a:tcPr/>
                </a:tc>
                <a:extLst>
                  <a:ext uri="{0D108BD9-81ED-4DB2-BD59-A6C34878D82A}">
                    <a16:rowId xmlns:a16="http://schemas.microsoft.com/office/drawing/2014/main" val="373384410"/>
                  </a:ext>
                </a:extLst>
              </a:tr>
              <a:tr h="494342">
                <a:tc>
                  <a:txBody>
                    <a:bodyPr/>
                    <a:lstStyle/>
                    <a:p>
                      <a:pPr algn="ctr"/>
                      <a:r>
                        <a:rPr lang="en-US" sz="1400" dirty="0"/>
                        <a:t>HRRR 0-1h</a:t>
                      </a:r>
                    </a:p>
                  </a:txBody>
                  <a:tcPr/>
                </a:tc>
                <a:tc>
                  <a:txBody>
                    <a:bodyPr/>
                    <a:lstStyle/>
                    <a:p>
                      <a:pPr algn="ctr"/>
                      <a:r>
                        <a:rPr lang="en-US" sz="1400" dirty="0"/>
                        <a:t>402.41</a:t>
                      </a:r>
                    </a:p>
                  </a:txBody>
                  <a:tcPr/>
                </a:tc>
                <a:tc>
                  <a:txBody>
                    <a:bodyPr/>
                    <a:lstStyle/>
                    <a:p>
                      <a:pPr algn="ctr"/>
                      <a:r>
                        <a:rPr lang="en-US" sz="1400" dirty="0"/>
                        <a:t>-60.37</a:t>
                      </a:r>
                    </a:p>
                  </a:txBody>
                  <a:tcPr/>
                </a:tc>
                <a:tc>
                  <a:txBody>
                    <a:bodyPr/>
                    <a:lstStyle/>
                    <a:p>
                      <a:pPr algn="ctr"/>
                      <a:r>
                        <a:rPr lang="en-US" sz="1400" dirty="0"/>
                        <a:t>0.61</a:t>
                      </a:r>
                    </a:p>
                  </a:txBody>
                  <a:tcPr/>
                </a:tc>
                <a:extLst>
                  <a:ext uri="{0D108BD9-81ED-4DB2-BD59-A6C34878D82A}">
                    <a16:rowId xmlns:a16="http://schemas.microsoft.com/office/drawing/2014/main" val="1439761439"/>
                  </a:ext>
                </a:extLst>
              </a:tr>
              <a:tr h="494342">
                <a:tc>
                  <a:txBody>
                    <a:bodyPr/>
                    <a:lstStyle/>
                    <a:p>
                      <a:pPr algn="ctr"/>
                      <a:r>
                        <a:rPr lang="en-US" sz="1400" dirty="0"/>
                        <a:t>HRRR 0-6h</a:t>
                      </a:r>
                    </a:p>
                  </a:txBody>
                  <a:tcPr/>
                </a:tc>
                <a:tc>
                  <a:txBody>
                    <a:bodyPr/>
                    <a:lstStyle/>
                    <a:p>
                      <a:pPr algn="ctr"/>
                      <a:r>
                        <a:rPr lang="en-US" sz="1400" dirty="0"/>
                        <a:t>292.08</a:t>
                      </a:r>
                    </a:p>
                  </a:txBody>
                  <a:tcPr/>
                </a:tc>
                <a:tc>
                  <a:txBody>
                    <a:bodyPr/>
                    <a:lstStyle/>
                    <a:p>
                      <a:pPr algn="ctr"/>
                      <a:r>
                        <a:rPr lang="en-US" sz="1400" dirty="0"/>
                        <a:t>-41.41</a:t>
                      </a:r>
                    </a:p>
                  </a:txBody>
                  <a:tcPr/>
                </a:tc>
                <a:tc>
                  <a:txBody>
                    <a:bodyPr/>
                    <a:lstStyle/>
                    <a:p>
                      <a:pPr algn="ctr"/>
                      <a:r>
                        <a:rPr lang="en-US" sz="1400" dirty="0"/>
                        <a:t>0.75</a:t>
                      </a:r>
                    </a:p>
                  </a:txBody>
                  <a:tcPr/>
                </a:tc>
                <a:extLst>
                  <a:ext uri="{0D108BD9-81ED-4DB2-BD59-A6C34878D82A}">
                    <a16:rowId xmlns:a16="http://schemas.microsoft.com/office/drawing/2014/main" val="1651584938"/>
                  </a:ext>
                </a:extLst>
              </a:tr>
              <a:tr h="494342">
                <a:tc>
                  <a:txBody>
                    <a:bodyPr/>
                    <a:lstStyle/>
                    <a:p>
                      <a:pPr algn="ctr"/>
                      <a:r>
                        <a:rPr lang="en-US" sz="1400" dirty="0"/>
                        <a:t>HRRR 0-24h</a:t>
                      </a:r>
                    </a:p>
                  </a:txBody>
                  <a:tcPr/>
                </a:tc>
                <a:tc>
                  <a:txBody>
                    <a:bodyPr/>
                    <a:lstStyle/>
                    <a:p>
                      <a:pPr algn="ctr"/>
                      <a:r>
                        <a:rPr lang="en-US" sz="1400" dirty="0"/>
                        <a:t>204.53</a:t>
                      </a:r>
                    </a:p>
                  </a:txBody>
                  <a:tcPr/>
                </a:tc>
                <a:tc>
                  <a:txBody>
                    <a:bodyPr/>
                    <a:lstStyle/>
                    <a:p>
                      <a:pPr algn="ctr"/>
                      <a:r>
                        <a:rPr lang="en-US" sz="1400" dirty="0"/>
                        <a:t>-25.5</a:t>
                      </a:r>
                    </a:p>
                  </a:txBody>
                  <a:tcPr/>
                </a:tc>
                <a:tc>
                  <a:txBody>
                    <a:bodyPr/>
                    <a:lstStyle/>
                    <a:p>
                      <a:pPr algn="ctr"/>
                      <a:r>
                        <a:rPr lang="en-US" sz="1400" dirty="0"/>
                        <a:t>0.80</a:t>
                      </a:r>
                    </a:p>
                  </a:txBody>
                  <a:tcPr/>
                </a:tc>
                <a:extLst>
                  <a:ext uri="{0D108BD9-81ED-4DB2-BD59-A6C34878D82A}">
                    <a16:rowId xmlns:a16="http://schemas.microsoft.com/office/drawing/2014/main" val="633023077"/>
                  </a:ext>
                </a:extLst>
              </a:tr>
              <a:tr h="494342">
                <a:tc>
                  <a:txBody>
                    <a:bodyPr/>
                    <a:lstStyle/>
                    <a:p>
                      <a:pPr algn="ctr"/>
                      <a:r>
                        <a:rPr lang="en-US" sz="1400" dirty="0"/>
                        <a:t>HRRR 5-6</a:t>
                      </a:r>
                    </a:p>
                  </a:txBody>
                  <a:tcPr/>
                </a:tc>
                <a:tc>
                  <a:txBody>
                    <a:bodyPr/>
                    <a:lstStyle/>
                    <a:p>
                      <a:pPr algn="ctr"/>
                      <a:r>
                        <a:rPr lang="en-US" sz="1400" dirty="0"/>
                        <a:t>224.95</a:t>
                      </a:r>
                    </a:p>
                  </a:txBody>
                  <a:tcPr/>
                </a:tc>
                <a:tc>
                  <a:txBody>
                    <a:bodyPr/>
                    <a:lstStyle/>
                    <a:p>
                      <a:pPr algn="ctr"/>
                      <a:r>
                        <a:rPr lang="en-US" sz="1400" dirty="0"/>
                        <a:t>-29.32</a:t>
                      </a:r>
                    </a:p>
                  </a:txBody>
                  <a:tcPr/>
                </a:tc>
                <a:tc>
                  <a:txBody>
                    <a:bodyPr/>
                    <a:lstStyle/>
                    <a:p>
                      <a:pPr algn="ctr"/>
                      <a:r>
                        <a:rPr lang="en-US" sz="1400" dirty="0"/>
                        <a:t>0.80</a:t>
                      </a:r>
                    </a:p>
                  </a:txBody>
                  <a:tcPr/>
                </a:tc>
                <a:extLst>
                  <a:ext uri="{0D108BD9-81ED-4DB2-BD59-A6C34878D82A}">
                    <a16:rowId xmlns:a16="http://schemas.microsoft.com/office/drawing/2014/main" val="2919012954"/>
                  </a:ext>
                </a:extLst>
              </a:tr>
              <a:tr h="494342">
                <a:tc>
                  <a:txBody>
                    <a:bodyPr/>
                    <a:lstStyle/>
                    <a:p>
                      <a:pPr algn="ctr"/>
                      <a:r>
                        <a:rPr lang="en-US" sz="1400" dirty="0"/>
                        <a:t>HRRR 6-12</a:t>
                      </a:r>
                    </a:p>
                  </a:txBody>
                  <a:tcPr/>
                </a:tc>
                <a:tc>
                  <a:txBody>
                    <a:bodyPr/>
                    <a:lstStyle/>
                    <a:p>
                      <a:pPr algn="ctr"/>
                      <a:r>
                        <a:rPr lang="en-US" sz="1400" dirty="0"/>
                        <a:t>226.97</a:t>
                      </a:r>
                    </a:p>
                  </a:txBody>
                  <a:tcPr/>
                </a:tc>
                <a:tc>
                  <a:txBody>
                    <a:bodyPr/>
                    <a:lstStyle/>
                    <a:p>
                      <a:pPr algn="ctr"/>
                      <a:r>
                        <a:rPr lang="en-US" sz="1400" dirty="0"/>
                        <a:t>-30.91</a:t>
                      </a:r>
                    </a:p>
                  </a:txBody>
                  <a:tcPr/>
                </a:tc>
                <a:tc>
                  <a:txBody>
                    <a:bodyPr/>
                    <a:lstStyle/>
                    <a:p>
                      <a:pPr algn="ctr"/>
                      <a:r>
                        <a:rPr lang="en-US" sz="1400" dirty="0"/>
                        <a:t>0.82</a:t>
                      </a:r>
                    </a:p>
                  </a:txBody>
                  <a:tcPr/>
                </a:tc>
                <a:extLst>
                  <a:ext uri="{0D108BD9-81ED-4DB2-BD59-A6C34878D82A}">
                    <a16:rowId xmlns:a16="http://schemas.microsoft.com/office/drawing/2014/main" val="3156755466"/>
                  </a:ext>
                </a:extLst>
              </a:tr>
            </a:tbl>
          </a:graphicData>
        </a:graphic>
      </p:graphicFrame>
      <p:sp>
        <p:nvSpPr>
          <p:cNvPr id="7" name="Rectangle 6">
            <a:extLst>
              <a:ext uri="{FF2B5EF4-FFF2-40B4-BE49-F238E27FC236}">
                <a16:creationId xmlns:a16="http://schemas.microsoft.com/office/drawing/2014/main" id="{C59E94A2-AD94-AE9C-91F4-DFA5B5545597}"/>
              </a:ext>
            </a:extLst>
          </p:cNvPr>
          <p:cNvSpPr/>
          <p:nvPr/>
        </p:nvSpPr>
        <p:spPr>
          <a:xfrm>
            <a:off x="180655" y="1374213"/>
            <a:ext cx="5915345" cy="192778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L-Shape 7">
            <a:extLst>
              <a:ext uri="{FF2B5EF4-FFF2-40B4-BE49-F238E27FC236}">
                <a16:creationId xmlns:a16="http://schemas.microsoft.com/office/drawing/2014/main" id="{129447FB-513A-8A32-505C-5298E25D8526}"/>
              </a:ext>
            </a:extLst>
          </p:cNvPr>
          <p:cNvSpPr/>
          <p:nvPr/>
        </p:nvSpPr>
        <p:spPr>
          <a:xfrm flipH="1">
            <a:off x="180655" y="1388496"/>
            <a:ext cx="7896668" cy="3771333"/>
          </a:xfrm>
          <a:prstGeom prst="corner">
            <a:avLst>
              <a:gd name="adj1" fmla="val 48676"/>
              <a:gd name="adj2" fmla="val 49737"/>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2935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339880-9573-BD81-05C3-B047F2684C9A}"/>
              </a:ext>
            </a:extLst>
          </p:cNvPr>
          <p:cNvSpPr/>
          <p:nvPr/>
        </p:nvSpPr>
        <p:spPr>
          <a:xfrm>
            <a:off x="7323746" y="0"/>
            <a:ext cx="486825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CC467-7E05-44A3-984A-BC9CE8A70C9B}"/>
              </a:ext>
            </a:extLst>
          </p:cNvPr>
          <p:cNvSpPr>
            <a:spLocks noGrp="1"/>
          </p:cNvSpPr>
          <p:nvPr>
            <p:ph type="title"/>
          </p:nvPr>
        </p:nvSpPr>
        <p:spPr/>
        <p:txBody>
          <a:bodyPr/>
          <a:lstStyle/>
          <a:p>
            <a:r>
              <a:rPr lang="en-US" dirty="0">
                <a:solidFill>
                  <a:schemeClr val="bg1"/>
                </a:solidFill>
              </a:rPr>
              <a:t>Future and Ongoing work</a:t>
            </a:r>
          </a:p>
        </p:txBody>
      </p:sp>
      <p:sp>
        <p:nvSpPr>
          <p:cNvPr id="3" name="Content Placeholder 2">
            <a:extLst>
              <a:ext uri="{FF2B5EF4-FFF2-40B4-BE49-F238E27FC236}">
                <a16:creationId xmlns:a16="http://schemas.microsoft.com/office/drawing/2014/main" id="{C2CF83BE-FD2F-4CE8-8852-0BC78C9FFEFE}"/>
              </a:ext>
            </a:extLst>
          </p:cNvPr>
          <p:cNvSpPr>
            <a:spLocks noGrp="1"/>
          </p:cNvSpPr>
          <p:nvPr>
            <p:ph idx="1"/>
          </p:nvPr>
        </p:nvSpPr>
        <p:spPr>
          <a:xfrm>
            <a:off x="838200" y="1825625"/>
            <a:ext cx="5562600" cy="4351338"/>
          </a:xfrm>
        </p:spPr>
        <p:txBody>
          <a:bodyPr/>
          <a:lstStyle/>
          <a:p>
            <a:r>
              <a:rPr lang="en-US" dirty="0">
                <a:solidFill>
                  <a:schemeClr val="bg1"/>
                </a:solidFill>
              </a:rPr>
              <a:t>NWM runs forced with different HRRR forecast periods</a:t>
            </a:r>
          </a:p>
          <a:p>
            <a:r>
              <a:rPr lang="en-US" dirty="0">
                <a:solidFill>
                  <a:schemeClr val="bg1"/>
                </a:solidFill>
              </a:rPr>
              <a:t>Influence of radar availability – Gridded products evaluation as a function of RQI</a:t>
            </a:r>
          </a:p>
          <a:p>
            <a:r>
              <a:rPr lang="en-US" dirty="0">
                <a:solidFill>
                  <a:schemeClr val="bg1"/>
                </a:solidFill>
              </a:rPr>
              <a:t>Evaluation of summertime precipitation</a:t>
            </a:r>
          </a:p>
          <a:p>
            <a:r>
              <a:rPr lang="en-US" dirty="0">
                <a:solidFill>
                  <a:schemeClr val="bg1"/>
                </a:solidFill>
              </a:rPr>
              <a:t>Processing of QPE from the X-band radars</a:t>
            </a:r>
          </a:p>
          <a:p>
            <a:pPr marL="0" indent="0">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54AA5A90-0224-A31D-4574-6E2ADCF489C8}"/>
              </a:ext>
            </a:extLst>
          </p:cNvPr>
          <p:cNvSpPr>
            <a:spLocks noGrp="1"/>
          </p:cNvSpPr>
          <p:nvPr>
            <p:ph type="sldNum" sz="quarter" idx="12"/>
          </p:nvPr>
        </p:nvSpPr>
        <p:spPr/>
        <p:txBody>
          <a:bodyPr/>
          <a:lstStyle/>
          <a:p>
            <a:fld id="{653A3247-BF75-3444-9C26-603B5D0B91C3}" type="slidenum">
              <a:rPr lang="en-US" smtClean="0">
                <a:solidFill>
                  <a:schemeClr val="bg1"/>
                </a:solidFill>
              </a:rPr>
              <a:t>14</a:t>
            </a:fld>
            <a:endParaRPr lang="en-US">
              <a:solidFill>
                <a:schemeClr val="bg1"/>
              </a:solidFill>
            </a:endParaRPr>
          </a:p>
        </p:txBody>
      </p:sp>
      <p:pic>
        <p:nvPicPr>
          <p:cNvPr id="9" name="Content Placeholder 4">
            <a:extLst>
              <a:ext uri="{FF2B5EF4-FFF2-40B4-BE49-F238E27FC236}">
                <a16:creationId xmlns:a16="http://schemas.microsoft.com/office/drawing/2014/main" id="{5F61FC98-71D0-0BAB-1B6B-68836751C0A5}"/>
              </a:ext>
            </a:extLst>
          </p:cNvPr>
          <p:cNvPicPr>
            <a:picLocks noChangeAspect="1"/>
          </p:cNvPicPr>
          <p:nvPr/>
        </p:nvPicPr>
        <p:blipFill rotWithShape="1">
          <a:blip r:embed="rId3"/>
          <a:srcRect l="65545"/>
          <a:stretch/>
        </p:blipFill>
        <p:spPr>
          <a:xfrm>
            <a:off x="7834592" y="4672584"/>
            <a:ext cx="1703907" cy="1978133"/>
          </a:xfrm>
          <a:prstGeom prst="rect">
            <a:avLst/>
          </a:prstGeom>
        </p:spPr>
      </p:pic>
      <p:pic>
        <p:nvPicPr>
          <p:cNvPr id="12" name="Picture 11">
            <a:extLst>
              <a:ext uri="{FF2B5EF4-FFF2-40B4-BE49-F238E27FC236}">
                <a16:creationId xmlns:a16="http://schemas.microsoft.com/office/drawing/2014/main" id="{7FDDF44D-7EE5-1A29-F6AD-CD4F052E8F0D}"/>
              </a:ext>
            </a:extLst>
          </p:cNvPr>
          <p:cNvPicPr>
            <a:picLocks noChangeAspect="1"/>
          </p:cNvPicPr>
          <p:nvPr/>
        </p:nvPicPr>
        <p:blipFill rotWithShape="1">
          <a:blip r:embed="rId4"/>
          <a:srcRect l="-243" t="91348" r="243" b="3708"/>
          <a:stretch/>
        </p:blipFill>
        <p:spPr>
          <a:xfrm>
            <a:off x="7818824" y="4001294"/>
            <a:ext cx="3614697" cy="586808"/>
          </a:xfrm>
          <a:prstGeom prst="rect">
            <a:avLst/>
          </a:prstGeom>
        </p:spPr>
      </p:pic>
      <p:sp>
        <p:nvSpPr>
          <p:cNvPr id="16" name="Oval 15">
            <a:extLst>
              <a:ext uri="{FF2B5EF4-FFF2-40B4-BE49-F238E27FC236}">
                <a16:creationId xmlns:a16="http://schemas.microsoft.com/office/drawing/2014/main" id="{AAC730D5-FFA3-9D8E-E639-76CF9491628F}"/>
              </a:ext>
            </a:extLst>
          </p:cNvPr>
          <p:cNvSpPr/>
          <p:nvPr/>
        </p:nvSpPr>
        <p:spPr>
          <a:xfrm>
            <a:off x="8077196" y="2850140"/>
            <a:ext cx="221345" cy="3139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CDE80EAC-E952-EB07-F63E-B11E8B3A69C4}"/>
              </a:ext>
            </a:extLst>
          </p:cNvPr>
          <p:cNvSpPr/>
          <p:nvPr/>
        </p:nvSpPr>
        <p:spPr>
          <a:xfrm>
            <a:off x="8750978" y="5985257"/>
            <a:ext cx="232227" cy="3276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2" name="Group 21">
            <a:extLst>
              <a:ext uri="{FF2B5EF4-FFF2-40B4-BE49-F238E27FC236}">
                <a16:creationId xmlns:a16="http://schemas.microsoft.com/office/drawing/2014/main" id="{26630C61-5019-4E6C-FA23-E6FF7D13B45D}"/>
              </a:ext>
            </a:extLst>
          </p:cNvPr>
          <p:cNvGrpSpPr/>
          <p:nvPr/>
        </p:nvGrpSpPr>
        <p:grpSpPr>
          <a:xfrm>
            <a:off x="7527563" y="22609"/>
            <a:ext cx="4338985" cy="4085368"/>
            <a:chOff x="1954112" y="1016471"/>
            <a:chExt cx="4338985" cy="4085368"/>
          </a:xfrm>
        </p:grpSpPr>
        <p:pic>
          <p:nvPicPr>
            <p:cNvPr id="19" name="Picture 18">
              <a:extLst>
                <a:ext uri="{FF2B5EF4-FFF2-40B4-BE49-F238E27FC236}">
                  <a16:creationId xmlns:a16="http://schemas.microsoft.com/office/drawing/2014/main" id="{1744581A-E61D-06BC-5B68-ACA028AAE300}"/>
                </a:ext>
              </a:extLst>
            </p:cNvPr>
            <p:cNvPicPr>
              <a:picLocks noChangeAspect="1"/>
            </p:cNvPicPr>
            <p:nvPr/>
          </p:nvPicPr>
          <p:blipFill rotWithShape="1">
            <a:blip r:embed="rId5"/>
            <a:srcRect t="10191" b="59680"/>
            <a:stretch/>
          </p:blipFill>
          <p:spPr>
            <a:xfrm>
              <a:off x="1954112" y="1016471"/>
              <a:ext cx="4338985" cy="4085367"/>
            </a:xfrm>
            <a:prstGeom prst="rect">
              <a:avLst/>
            </a:prstGeom>
          </p:spPr>
        </p:pic>
        <p:pic>
          <p:nvPicPr>
            <p:cNvPr id="21" name="Picture 20">
              <a:extLst>
                <a:ext uri="{FF2B5EF4-FFF2-40B4-BE49-F238E27FC236}">
                  <a16:creationId xmlns:a16="http://schemas.microsoft.com/office/drawing/2014/main" id="{9A468907-868A-D7E4-6DA2-688509DD97DB}"/>
                </a:ext>
              </a:extLst>
            </p:cNvPr>
            <p:cNvPicPr>
              <a:picLocks noChangeAspect="1"/>
            </p:cNvPicPr>
            <p:nvPr/>
          </p:nvPicPr>
          <p:blipFill rotWithShape="1">
            <a:blip r:embed="rId5"/>
            <a:srcRect l="52690" t="44772" b="43565"/>
            <a:stretch/>
          </p:blipFill>
          <p:spPr>
            <a:xfrm>
              <a:off x="4227520" y="3520508"/>
              <a:ext cx="2052790" cy="1581331"/>
            </a:xfrm>
            <a:prstGeom prst="rect">
              <a:avLst/>
            </a:prstGeom>
          </p:spPr>
        </p:pic>
      </p:grpSp>
      <p:pic>
        <p:nvPicPr>
          <p:cNvPr id="24" name="Picture 23">
            <a:extLst>
              <a:ext uri="{FF2B5EF4-FFF2-40B4-BE49-F238E27FC236}">
                <a16:creationId xmlns:a16="http://schemas.microsoft.com/office/drawing/2014/main" id="{A1E037ED-D0DE-D167-7275-DF66C30E06C1}"/>
              </a:ext>
            </a:extLst>
          </p:cNvPr>
          <p:cNvPicPr>
            <a:picLocks noChangeAspect="1"/>
          </p:cNvPicPr>
          <p:nvPr/>
        </p:nvPicPr>
        <p:blipFill rotWithShape="1">
          <a:blip r:embed="rId5"/>
          <a:srcRect l="71223" t="1155" r="1503" b="91325"/>
          <a:stretch/>
        </p:blipFill>
        <p:spPr>
          <a:xfrm>
            <a:off x="9808857" y="4790621"/>
            <a:ext cx="2164187" cy="1864860"/>
          </a:xfrm>
          <a:prstGeom prst="rect">
            <a:avLst/>
          </a:prstGeom>
        </p:spPr>
      </p:pic>
      <p:sp>
        <p:nvSpPr>
          <p:cNvPr id="23" name="TextBox 22">
            <a:extLst>
              <a:ext uri="{FF2B5EF4-FFF2-40B4-BE49-F238E27FC236}">
                <a16:creationId xmlns:a16="http://schemas.microsoft.com/office/drawing/2014/main" id="{756E3250-AEC2-BBAE-620D-ACC975CDE65A}"/>
              </a:ext>
            </a:extLst>
          </p:cNvPr>
          <p:cNvSpPr txBox="1"/>
          <p:nvPr/>
        </p:nvSpPr>
        <p:spPr>
          <a:xfrm>
            <a:off x="8237398" y="94261"/>
            <a:ext cx="3050849" cy="369332"/>
          </a:xfrm>
          <a:prstGeom prst="rect">
            <a:avLst/>
          </a:prstGeom>
          <a:solidFill>
            <a:schemeClr val="tx1"/>
          </a:solidFill>
        </p:spPr>
        <p:txBody>
          <a:bodyPr wrap="square" rtlCol="0">
            <a:spAutoFit/>
          </a:bodyPr>
          <a:lstStyle/>
          <a:p>
            <a:r>
              <a:rPr lang="en-US" dirty="0">
                <a:solidFill>
                  <a:schemeClr val="bg1"/>
                </a:solidFill>
              </a:rPr>
              <a:t>Conejos Basin April 15, 2022</a:t>
            </a:r>
          </a:p>
        </p:txBody>
      </p:sp>
    </p:spTree>
    <p:extLst>
      <p:ext uri="{BB962C8B-B14F-4D97-AF65-F5344CB8AC3E}">
        <p14:creationId xmlns:p14="http://schemas.microsoft.com/office/powerpoint/2010/main" val="3575429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1F517A-1C98-0C73-C665-2CB8065578EC}"/>
              </a:ext>
            </a:extLst>
          </p:cNvPr>
          <p:cNvSpPr>
            <a:spLocks noGrp="1"/>
          </p:cNvSpPr>
          <p:nvPr>
            <p:ph type="sldNum" sz="quarter" idx="12"/>
          </p:nvPr>
        </p:nvSpPr>
        <p:spPr/>
        <p:txBody>
          <a:bodyPr/>
          <a:lstStyle/>
          <a:p>
            <a:fld id="{653A3247-BF75-3444-9C26-603B5D0B91C3}" type="slidenum">
              <a:rPr lang="en-US" smtClean="0"/>
              <a:t>15</a:t>
            </a:fld>
            <a:endParaRPr lang="en-US"/>
          </a:p>
        </p:txBody>
      </p:sp>
      <p:pic>
        <p:nvPicPr>
          <p:cNvPr id="3" name="Picture 2">
            <a:extLst>
              <a:ext uri="{FF2B5EF4-FFF2-40B4-BE49-F238E27FC236}">
                <a16:creationId xmlns:a16="http://schemas.microsoft.com/office/drawing/2014/main" id="{5839FF2A-2079-949B-862C-078FE35FE248}"/>
              </a:ext>
            </a:extLst>
          </p:cNvPr>
          <p:cNvPicPr>
            <a:picLocks noChangeAspect="1"/>
          </p:cNvPicPr>
          <p:nvPr/>
        </p:nvPicPr>
        <p:blipFill>
          <a:blip r:embed="rId2"/>
          <a:stretch>
            <a:fillRect/>
          </a:stretch>
        </p:blipFill>
        <p:spPr>
          <a:xfrm>
            <a:off x="2705100" y="3048000"/>
            <a:ext cx="6781800" cy="762000"/>
          </a:xfrm>
          <a:prstGeom prst="rect">
            <a:avLst/>
          </a:prstGeom>
        </p:spPr>
      </p:pic>
    </p:spTree>
    <p:extLst>
      <p:ext uri="{BB962C8B-B14F-4D97-AF65-F5344CB8AC3E}">
        <p14:creationId xmlns:p14="http://schemas.microsoft.com/office/powerpoint/2010/main" val="405000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49F58C-5400-778F-05C0-4DCC3867CF51}"/>
              </a:ext>
            </a:extLst>
          </p:cNvPr>
          <p:cNvSpPr>
            <a:spLocks noGrp="1"/>
          </p:cNvSpPr>
          <p:nvPr>
            <p:ph type="sldNum" sz="quarter" idx="12"/>
          </p:nvPr>
        </p:nvSpPr>
        <p:spPr/>
        <p:txBody>
          <a:bodyPr/>
          <a:lstStyle/>
          <a:p>
            <a:fld id="{653A3247-BF75-3444-9C26-603B5D0B91C3}" type="slidenum">
              <a:rPr lang="en-US" smtClean="0">
                <a:solidFill>
                  <a:schemeClr val="bg1"/>
                </a:solidFill>
              </a:rPr>
              <a:t>2</a:t>
            </a:fld>
            <a:endParaRPr lang="en-US">
              <a:solidFill>
                <a:schemeClr val="bg1"/>
              </a:solidFill>
            </a:endParaRPr>
          </a:p>
        </p:txBody>
      </p:sp>
      <p:sp>
        <p:nvSpPr>
          <p:cNvPr id="2" name="Title 1">
            <a:extLst>
              <a:ext uri="{FF2B5EF4-FFF2-40B4-BE49-F238E27FC236}">
                <a16:creationId xmlns:a16="http://schemas.microsoft.com/office/drawing/2014/main" id="{7A9DDE04-F4ED-0DE3-1E39-257FD4E05673}"/>
              </a:ext>
            </a:extLst>
          </p:cNvPr>
          <p:cNvSpPr>
            <a:spLocks noGrp="1"/>
          </p:cNvSpPr>
          <p:nvPr>
            <p:ph type="title" idx="4294967295"/>
          </p:nvPr>
        </p:nvSpPr>
        <p:spPr>
          <a:xfrm>
            <a:off x="0" y="0"/>
            <a:ext cx="10515600" cy="1325563"/>
          </a:xfrm>
        </p:spPr>
        <p:txBody>
          <a:bodyPr/>
          <a:lstStyle/>
          <a:p>
            <a:r>
              <a:rPr lang="en-US" dirty="0">
                <a:solidFill>
                  <a:schemeClr val="bg1"/>
                </a:solidFill>
              </a:rPr>
              <a:t>Motivation</a:t>
            </a:r>
          </a:p>
        </p:txBody>
      </p:sp>
      <p:pic>
        <p:nvPicPr>
          <p:cNvPr id="4098" name="Picture 2">
            <a:extLst>
              <a:ext uri="{FF2B5EF4-FFF2-40B4-BE49-F238E27FC236}">
                <a16:creationId xmlns:a16="http://schemas.microsoft.com/office/drawing/2014/main" id="{9CC6E445-100B-5894-9834-B03CC8615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2" y="1495630"/>
            <a:ext cx="5943600" cy="4329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4635C3C-1D0F-D8E1-A47F-B151AA2C8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161" y="1493288"/>
            <a:ext cx="5866466" cy="4391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602532-A9B8-E6D5-DF7F-9E24E37EA334}"/>
              </a:ext>
            </a:extLst>
          </p:cNvPr>
          <p:cNvSpPr txBox="1"/>
          <p:nvPr/>
        </p:nvSpPr>
        <p:spPr>
          <a:xfrm>
            <a:off x="2218528" y="1167396"/>
            <a:ext cx="9021400" cy="369332"/>
          </a:xfrm>
          <a:prstGeom prst="rect">
            <a:avLst/>
          </a:prstGeom>
          <a:noFill/>
        </p:spPr>
        <p:txBody>
          <a:bodyPr wrap="square" rtlCol="0">
            <a:spAutoFit/>
          </a:bodyPr>
          <a:lstStyle/>
          <a:p>
            <a:r>
              <a:rPr lang="en-US" dirty="0">
                <a:solidFill>
                  <a:schemeClr val="bg1"/>
                </a:solidFill>
              </a:rPr>
              <a:t>Operational, WY2022	  		        			      	Retrospective, WY2017-WY2018</a:t>
            </a:r>
          </a:p>
        </p:txBody>
      </p:sp>
      <p:sp>
        <p:nvSpPr>
          <p:cNvPr id="6" name="TextBox 5">
            <a:extLst>
              <a:ext uri="{FF2B5EF4-FFF2-40B4-BE49-F238E27FC236}">
                <a16:creationId xmlns:a16="http://schemas.microsoft.com/office/drawing/2014/main" id="{D98E2EE3-B562-5F08-4E60-577D2B50610B}"/>
              </a:ext>
            </a:extLst>
          </p:cNvPr>
          <p:cNvSpPr txBox="1"/>
          <p:nvPr/>
        </p:nvSpPr>
        <p:spPr>
          <a:xfrm>
            <a:off x="9955658" y="6488668"/>
            <a:ext cx="2160335" cy="369332"/>
          </a:xfrm>
          <a:prstGeom prst="rect">
            <a:avLst/>
          </a:prstGeom>
          <a:noFill/>
        </p:spPr>
        <p:txBody>
          <a:bodyPr wrap="none" rtlCol="0">
            <a:spAutoFit/>
          </a:bodyPr>
          <a:lstStyle/>
          <a:p>
            <a:r>
              <a:rPr lang="en-US" dirty="0">
                <a:solidFill>
                  <a:schemeClr val="bg1"/>
                </a:solidFill>
              </a:rPr>
              <a:t>Courtesy R. Palladino</a:t>
            </a:r>
          </a:p>
        </p:txBody>
      </p:sp>
      <p:pic>
        <p:nvPicPr>
          <p:cNvPr id="4" name="Picture 3">
            <a:extLst>
              <a:ext uri="{FF2B5EF4-FFF2-40B4-BE49-F238E27FC236}">
                <a16:creationId xmlns:a16="http://schemas.microsoft.com/office/drawing/2014/main" id="{E83A64ED-BC17-C44E-5399-D0B36D48B97A}"/>
              </a:ext>
            </a:extLst>
          </p:cNvPr>
          <p:cNvPicPr>
            <a:picLocks noChangeAspect="1"/>
          </p:cNvPicPr>
          <p:nvPr/>
        </p:nvPicPr>
        <p:blipFill>
          <a:blip r:embed="rId5"/>
          <a:stretch>
            <a:fillRect/>
          </a:stretch>
        </p:blipFill>
        <p:spPr>
          <a:xfrm>
            <a:off x="1965805" y="889370"/>
            <a:ext cx="8440969" cy="4391462"/>
          </a:xfrm>
          <a:prstGeom prst="rect">
            <a:avLst/>
          </a:prstGeom>
        </p:spPr>
      </p:pic>
    </p:spTree>
    <p:extLst>
      <p:ext uri="{BB962C8B-B14F-4D97-AF65-F5344CB8AC3E}">
        <p14:creationId xmlns:p14="http://schemas.microsoft.com/office/powerpoint/2010/main" val="4622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83D7-21D2-332E-0FF9-7156D27FC966}"/>
              </a:ext>
            </a:extLst>
          </p:cNvPr>
          <p:cNvSpPr>
            <a:spLocks noGrp="1"/>
          </p:cNvSpPr>
          <p:nvPr>
            <p:ph type="title"/>
          </p:nvPr>
        </p:nvSpPr>
        <p:spPr/>
        <p:txBody>
          <a:bodyPr/>
          <a:lstStyle/>
          <a:p>
            <a:r>
              <a:rPr lang="en-US" dirty="0">
                <a:solidFill>
                  <a:schemeClr val="bg1"/>
                </a:solidFill>
              </a:rPr>
              <a:t>Science Questions</a:t>
            </a:r>
          </a:p>
        </p:txBody>
      </p:sp>
      <p:sp>
        <p:nvSpPr>
          <p:cNvPr id="3" name="Content Placeholder 2">
            <a:extLst>
              <a:ext uri="{FF2B5EF4-FFF2-40B4-BE49-F238E27FC236}">
                <a16:creationId xmlns:a16="http://schemas.microsoft.com/office/drawing/2014/main" id="{C07E6EC6-1388-1E98-3D6E-D50C1788BF59}"/>
              </a:ext>
            </a:extLst>
          </p:cNvPr>
          <p:cNvSpPr>
            <a:spLocks noGrp="1"/>
          </p:cNvSpPr>
          <p:nvPr>
            <p:ph idx="1"/>
          </p:nvPr>
        </p:nvSpPr>
        <p:spPr/>
        <p:txBody>
          <a:bodyPr>
            <a:normAutofit lnSpcReduction="10000"/>
          </a:bodyPr>
          <a:lstStyle/>
          <a:p>
            <a:r>
              <a:rPr lang="en-US" dirty="0">
                <a:solidFill>
                  <a:schemeClr val="bg1"/>
                </a:solidFill>
                <a:effectLst/>
                <a:latin typeface="Helvetica" pitchFamily="2" charset="0"/>
              </a:rPr>
              <a:t>Is the operational HRRR model as good as, if not better than, observationally-based QPE at estimating wintertime precipitation in Colorado?</a:t>
            </a:r>
          </a:p>
          <a:p>
            <a:pPr marL="0" indent="0">
              <a:buNone/>
            </a:pPr>
            <a:endParaRPr lang="en-US" dirty="0">
              <a:solidFill>
                <a:schemeClr val="bg1"/>
              </a:solidFill>
              <a:effectLst/>
              <a:latin typeface="Helvetica" pitchFamily="2" charset="0"/>
            </a:endParaRPr>
          </a:p>
          <a:p>
            <a:r>
              <a:rPr lang="en-US" dirty="0">
                <a:solidFill>
                  <a:schemeClr val="bg1"/>
                </a:solidFill>
                <a:effectLst/>
                <a:latin typeface="Helvetica" pitchFamily="2" charset="0"/>
              </a:rPr>
              <a:t>Are there ranges of forecast hours, lead times, or forecast lengths that provide precipitation forecasts that are better suited for forcing hydrologic models?</a:t>
            </a:r>
          </a:p>
          <a:p>
            <a:pPr marL="0" indent="0">
              <a:buNone/>
            </a:pPr>
            <a:endParaRPr lang="en-US" dirty="0">
              <a:solidFill>
                <a:schemeClr val="bg1"/>
              </a:solidFill>
              <a:effectLst/>
              <a:latin typeface="Helvetica" pitchFamily="2" charset="0"/>
            </a:endParaRPr>
          </a:p>
          <a:p>
            <a:r>
              <a:rPr lang="en-US" dirty="0">
                <a:solidFill>
                  <a:schemeClr val="bg1"/>
                </a:solidFill>
                <a:effectLst/>
                <a:latin typeface="Helvetica" pitchFamily="2" charset="0"/>
              </a:rPr>
              <a:t>How do storm characteristics impact the results from (1) and (2) above?</a:t>
            </a:r>
          </a:p>
        </p:txBody>
      </p:sp>
      <p:sp>
        <p:nvSpPr>
          <p:cNvPr id="4" name="Slide Number Placeholder 3">
            <a:extLst>
              <a:ext uri="{FF2B5EF4-FFF2-40B4-BE49-F238E27FC236}">
                <a16:creationId xmlns:a16="http://schemas.microsoft.com/office/drawing/2014/main" id="{3290561A-D26F-FDAE-E446-290D328B2B30}"/>
              </a:ext>
            </a:extLst>
          </p:cNvPr>
          <p:cNvSpPr>
            <a:spLocks noGrp="1"/>
          </p:cNvSpPr>
          <p:nvPr>
            <p:ph type="sldNum" sz="quarter" idx="12"/>
          </p:nvPr>
        </p:nvSpPr>
        <p:spPr/>
        <p:txBody>
          <a:bodyPr/>
          <a:lstStyle/>
          <a:p>
            <a:fld id="{653A3247-BF75-3444-9C26-603B5D0B91C3}"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1537523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E0B7-AE81-B8C5-F095-7D58EDFD8626}"/>
              </a:ext>
            </a:extLst>
          </p:cNvPr>
          <p:cNvSpPr>
            <a:spLocks noGrp="1"/>
          </p:cNvSpPr>
          <p:nvPr>
            <p:ph type="title"/>
          </p:nvPr>
        </p:nvSpPr>
        <p:spPr/>
        <p:txBody>
          <a:bodyPr/>
          <a:lstStyle/>
          <a:p>
            <a:r>
              <a:rPr lang="en-US" dirty="0">
                <a:solidFill>
                  <a:schemeClr val="bg1"/>
                </a:solidFill>
              </a:rPr>
              <a:t>Data</a:t>
            </a:r>
          </a:p>
        </p:txBody>
      </p:sp>
      <p:pic>
        <p:nvPicPr>
          <p:cNvPr id="5" name="Content Placeholder 4">
            <a:extLst>
              <a:ext uri="{FF2B5EF4-FFF2-40B4-BE49-F238E27FC236}">
                <a16:creationId xmlns:a16="http://schemas.microsoft.com/office/drawing/2014/main" id="{59C37601-35F0-F397-7F90-DEB66807C390}"/>
              </a:ext>
            </a:extLst>
          </p:cNvPr>
          <p:cNvPicPr>
            <a:picLocks noGrp="1" noChangeAspect="1"/>
          </p:cNvPicPr>
          <p:nvPr>
            <p:ph sz="half" idx="1"/>
          </p:nvPr>
        </p:nvPicPr>
        <p:blipFill>
          <a:blip r:embed="rId3"/>
          <a:stretch>
            <a:fillRect/>
          </a:stretch>
        </p:blipFill>
        <p:spPr>
          <a:xfrm>
            <a:off x="5463487" y="119559"/>
            <a:ext cx="6667072" cy="2666829"/>
          </a:xfrm>
        </p:spPr>
      </p:pic>
      <p:sp>
        <p:nvSpPr>
          <p:cNvPr id="8" name="Content Placeholder 7">
            <a:extLst>
              <a:ext uri="{FF2B5EF4-FFF2-40B4-BE49-F238E27FC236}">
                <a16:creationId xmlns:a16="http://schemas.microsoft.com/office/drawing/2014/main" id="{69806E0D-DB95-C593-6EED-753EF782F22D}"/>
              </a:ext>
            </a:extLst>
          </p:cNvPr>
          <p:cNvSpPr>
            <a:spLocks noGrp="1"/>
          </p:cNvSpPr>
          <p:nvPr>
            <p:ph sz="half" idx="2"/>
          </p:nvPr>
        </p:nvSpPr>
        <p:spPr>
          <a:xfrm>
            <a:off x="267595" y="1578246"/>
            <a:ext cx="5181600" cy="4689658"/>
          </a:xfrm>
        </p:spPr>
        <p:txBody>
          <a:bodyPr>
            <a:normAutofit fontScale="70000" lnSpcReduction="20000"/>
          </a:bodyPr>
          <a:lstStyle/>
          <a:p>
            <a:r>
              <a:rPr lang="en-US" dirty="0">
                <a:solidFill>
                  <a:schemeClr val="bg1"/>
                </a:solidFill>
              </a:rPr>
              <a:t>Gridded QPE/QPF</a:t>
            </a:r>
          </a:p>
          <a:p>
            <a:pPr lvl="1"/>
            <a:r>
              <a:rPr lang="en-US" dirty="0">
                <a:solidFill>
                  <a:schemeClr val="bg1"/>
                </a:solidFill>
              </a:rPr>
              <a:t>Stage IV</a:t>
            </a:r>
          </a:p>
          <a:p>
            <a:pPr lvl="2"/>
            <a:r>
              <a:rPr lang="en-US" dirty="0">
                <a:solidFill>
                  <a:schemeClr val="bg1"/>
                </a:solidFill>
              </a:rPr>
              <a:t>4km hourly, radar, gauge + manual QC</a:t>
            </a:r>
          </a:p>
          <a:p>
            <a:pPr lvl="1"/>
            <a:r>
              <a:rPr lang="en-US" dirty="0">
                <a:solidFill>
                  <a:schemeClr val="bg1"/>
                </a:solidFill>
              </a:rPr>
              <a:t>MRMS</a:t>
            </a:r>
          </a:p>
          <a:p>
            <a:pPr lvl="2"/>
            <a:r>
              <a:rPr lang="en-US" dirty="0">
                <a:solidFill>
                  <a:schemeClr val="bg1"/>
                </a:solidFill>
              </a:rPr>
              <a:t>Pass1 and Pass2</a:t>
            </a:r>
          </a:p>
          <a:p>
            <a:pPr lvl="2"/>
            <a:r>
              <a:rPr lang="en-US" dirty="0">
                <a:solidFill>
                  <a:schemeClr val="bg1"/>
                </a:solidFill>
              </a:rPr>
              <a:t>1km hourly, radar + gauge, NWP</a:t>
            </a:r>
          </a:p>
          <a:p>
            <a:pPr lvl="1"/>
            <a:r>
              <a:rPr lang="en-US" dirty="0">
                <a:solidFill>
                  <a:schemeClr val="bg1"/>
                </a:solidFill>
              </a:rPr>
              <a:t>HRRR</a:t>
            </a:r>
          </a:p>
          <a:p>
            <a:pPr lvl="2"/>
            <a:r>
              <a:rPr lang="en-US" dirty="0">
                <a:solidFill>
                  <a:schemeClr val="bg1"/>
                </a:solidFill>
              </a:rPr>
              <a:t>3km, hourly updating</a:t>
            </a:r>
          </a:p>
          <a:p>
            <a:pPr lvl="2"/>
            <a:r>
              <a:rPr lang="en-US" dirty="0">
                <a:solidFill>
                  <a:schemeClr val="bg1"/>
                </a:solidFill>
              </a:rPr>
              <a:t>5 Forecast Periods/Lead Times Concatenated over the cold season</a:t>
            </a:r>
          </a:p>
          <a:p>
            <a:pPr lvl="3"/>
            <a:r>
              <a:rPr lang="en-US" dirty="0">
                <a:solidFill>
                  <a:schemeClr val="bg1"/>
                </a:solidFill>
              </a:rPr>
              <a:t>0-1h, 0-6h, 0-24h, 5-6h, 6-12h</a:t>
            </a:r>
          </a:p>
          <a:p>
            <a:r>
              <a:rPr lang="en-US" dirty="0">
                <a:solidFill>
                  <a:schemeClr val="bg1"/>
                </a:solidFill>
              </a:rPr>
              <a:t>Reference Datasets</a:t>
            </a:r>
          </a:p>
          <a:p>
            <a:pPr lvl="1"/>
            <a:r>
              <a:rPr lang="en-US" dirty="0">
                <a:solidFill>
                  <a:schemeClr val="bg1"/>
                </a:solidFill>
              </a:rPr>
              <a:t>SNOTEL</a:t>
            </a:r>
          </a:p>
          <a:p>
            <a:pPr lvl="2"/>
            <a:r>
              <a:rPr lang="en-US" dirty="0">
                <a:solidFill>
                  <a:schemeClr val="bg1"/>
                </a:solidFill>
              </a:rPr>
              <a:t>SWE and Snow Adjusted Precipitation</a:t>
            </a:r>
          </a:p>
          <a:p>
            <a:pPr lvl="1"/>
            <a:r>
              <a:rPr lang="en-US" dirty="0">
                <a:solidFill>
                  <a:schemeClr val="bg1"/>
                </a:solidFill>
              </a:rPr>
              <a:t>SPLASH Instrumentation</a:t>
            </a:r>
          </a:p>
          <a:p>
            <a:pPr lvl="2"/>
            <a:r>
              <a:rPr lang="en-US" dirty="0">
                <a:solidFill>
                  <a:schemeClr val="bg1"/>
                </a:solidFill>
              </a:rPr>
              <a:t>SPLASH and SAIL Gauges</a:t>
            </a:r>
          </a:p>
          <a:p>
            <a:pPr lvl="2"/>
            <a:r>
              <a:rPr lang="en-US" dirty="0">
                <a:solidFill>
                  <a:schemeClr val="bg1"/>
                </a:solidFill>
              </a:rPr>
              <a:t>Additional gauges in the area</a:t>
            </a:r>
          </a:p>
          <a:p>
            <a:pPr lvl="1"/>
            <a:r>
              <a:rPr lang="en-US" dirty="0">
                <a:solidFill>
                  <a:schemeClr val="bg1"/>
                </a:solidFill>
              </a:rPr>
              <a:t>Airborne Snow Observatory</a:t>
            </a:r>
          </a:p>
          <a:p>
            <a:pPr lvl="2"/>
            <a:r>
              <a:rPr lang="en-US" dirty="0">
                <a:solidFill>
                  <a:schemeClr val="bg1"/>
                </a:solidFill>
              </a:rPr>
              <a:t>Instantaneous SWE measurements</a:t>
            </a:r>
          </a:p>
        </p:txBody>
      </p:sp>
      <p:sp>
        <p:nvSpPr>
          <p:cNvPr id="3" name="Slide Number Placeholder 2">
            <a:extLst>
              <a:ext uri="{FF2B5EF4-FFF2-40B4-BE49-F238E27FC236}">
                <a16:creationId xmlns:a16="http://schemas.microsoft.com/office/drawing/2014/main" id="{89756FC5-5FCC-10AE-31D6-62EFBA48847C}"/>
              </a:ext>
            </a:extLst>
          </p:cNvPr>
          <p:cNvSpPr>
            <a:spLocks noGrp="1"/>
          </p:cNvSpPr>
          <p:nvPr>
            <p:ph type="sldNum" sz="quarter" idx="12"/>
          </p:nvPr>
        </p:nvSpPr>
        <p:spPr/>
        <p:txBody>
          <a:bodyPr/>
          <a:lstStyle/>
          <a:p>
            <a:fld id="{653A3247-BF75-3444-9C26-603B5D0B91C3}" type="slidenum">
              <a:rPr lang="en-US" smtClean="0">
                <a:solidFill>
                  <a:schemeClr val="bg1"/>
                </a:solidFill>
              </a:rPr>
              <a:t>4</a:t>
            </a:fld>
            <a:endParaRPr lang="en-US">
              <a:solidFill>
                <a:schemeClr val="bg1"/>
              </a:solidFill>
            </a:endParaRPr>
          </a:p>
        </p:txBody>
      </p:sp>
      <p:pic>
        <p:nvPicPr>
          <p:cNvPr id="5122" name="Picture 2" descr="Fig. 7.">
            <a:extLst>
              <a:ext uri="{FF2B5EF4-FFF2-40B4-BE49-F238E27FC236}">
                <a16:creationId xmlns:a16="http://schemas.microsoft.com/office/drawing/2014/main" id="{ACD4B123-BD6F-ADD6-BC3D-BCFCA1363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022" y="4863514"/>
            <a:ext cx="4368800" cy="18089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8B24696-F2C1-656B-E12A-9E07BC19D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460" y="2876509"/>
            <a:ext cx="4014342" cy="18859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A95E45A-5B5F-9206-DC1E-C2B38F0467B2}"/>
              </a:ext>
            </a:extLst>
          </p:cNvPr>
          <p:cNvSpPr/>
          <p:nvPr/>
        </p:nvSpPr>
        <p:spPr>
          <a:xfrm>
            <a:off x="5558971" y="2786387"/>
            <a:ext cx="6480629" cy="39520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36DDFEA-25FD-51B5-9448-8F86E5C1A574}"/>
              </a:ext>
            </a:extLst>
          </p:cNvPr>
          <p:cNvSpPr txBox="1"/>
          <p:nvPr/>
        </p:nvSpPr>
        <p:spPr>
          <a:xfrm>
            <a:off x="10064518" y="3167649"/>
            <a:ext cx="1975081" cy="830997"/>
          </a:xfrm>
          <a:prstGeom prst="rect">
            <a:avLst/>
          </a:prstGeom>
          <a:noFill/>
        </p:spPr>
        <p:txBody>
          <a:bodyPr wrap="square" rtlCol="0">
            <a:spAutoFit/>
          </a:bodyPr>
          <a:lstStyle/>
          <a:p>
            <a:r>
              <a:rPr lang="en-US" sz="1600" dirty="0">
                <a:solidFill>
                  <a:schemeClr val="bg1"/>
                </a:solidFill>
              </a:rPr>
              <a:t>RAP/HRRR Data Assimilation (from Weygandt et al 2022)</a:t>
            </a:r>
          </a:p>
        </p:txBody>
      </p:sp>
      <p:sp>
        <p:nvSpPr>
          <p:cNvPr id="12" name="TextBox 11">
            <a:extLst>
              <a:ext uri="{FF2B5EF4-FFF2-40B4-BE49-F238E27FC236}">
                <a16:creationId xmlns:a16="http://schemas.microsoft.com/office/drawing/2014/main" id="{C90A6440-A96D-9722-79AD-64926EF4C2B5}"/>
              </a:ext>
            </a:extLst>
          </p:cNvPr>
          <p:cNvSpPr txBox="1"/>
          <p:nvPr/>
        </p:nvSpPr>
        <p:spPr>
          <a:xfrm>
            <a:off x="5558970" y="5257949"/>
            <a:ext cx="2022949" cy="1077218"/>
          </a:xfrm>
          <a:prstGeom prst="rect">
            <a:avLst/>
          </a:prstGeom>
          <a:noFill/>
        </p:spPr>
        <p:txBody>
          <a:bodyPr wrap="square" rtlCol="0">
            <a:spAutoFit/>
          </a:bodyPr>
          <a:lstStyle/>
          <a:p>
            <a:r>
              <a:rPr lang="en-US" sz="1600" dirty="0">
                <a:solidFill>
                  <a:schemeClr val="bg1"/>
                </a:solidFill>
              </a:rPr>
              <a:t>MRMS MSQPE input decision tree (from</a:t>
            </a:r>
          </a:p>
          <a:p>
            <a:r>
              <a:rPr lang="en-US" sz="1600" dirty="0" err="1">
                <a:solidFill>
                  <a:schemeClr val="bg1"/>
                </a:solidFill>
              </a:rPr>
              <a:t>Martinaitis</a:t>
            </a:r>
            <a:r>
              <a:rPr lang="en-US" sz="1600" dirty="0">
                <a:solidFill>
                  <a:schemeClr val="bg1"/>
                </a:solidFill>
              </a:rPr>
              <a:t> et al 2020)</a:t>
            </a:r>
          </a:p>
          <a:p>
            <a:endParaRPr lang="en-US" sz="1600" dirty="0">
              <a:solidFill>
                <a:schemeClr val="bg1"/>
              </a:solidFill>
            </a:endParaRPr>
          </a:p>
        </p:txBody>
      </p:sp>
      <p:sp>
        <p:nvSpPr>
          <p:cNvPr id="13" name="Oval 12">
            <a:extLst>
              <a:ext uri="{FF2B5EF4-FFF2-40B4-BE49-F238E27FC236}">
                <a16:creationId xmlns:a16="http://schemas.microsoft.com/office/drawing/2014/main" id="{B064BE9B-8B0C-40AF-AEBB-BF5CDE09E750}"/>
              </a:ext>
            </a:extLst>
          </p:cNvPr>
          <p:cNvSpPr/>
          <p:nvPr/>
        </p:nvSpPr>
        <p:spPr>
          <a:xfrm>
            <a:off x="7070250" y="4144563"/>
            <a:ext cx="805543" cy="8656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B587E623-5F91-8C06-4828-266BCF0E1250}"/>
              </a:ext>
            </a:extLst>
          </p:cNvPr>
          <p:cNvSpPr/>
          <p:nvPr/>
        </p:nvSpPr>
        <p:spPr>
          <a:xfrm>
            <a:off x="9769907" y="6148819"/>
            <a:ext cx="1043235" cy="713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9FB31E8C-E2D8-636D-D626-DDDD2D9F8386}"/>
              </a:ext>
            </a:extLst>
          </p:cNvPr>
          <p:cNvSpPr txBox="1"/>
          <p:nvPr/>
        </p:nvSpPr>
        <p:spPr>
          <a:xfrm>
            <a:off x="10186588" y="88125"/>
            <a:ext cx="1408655" cy="276999"/>
          </a:xfrm>
          <a:prstGeom prst="rect">
            <a:avLst/>
          </a:prstGeom>
          <a:noFill/>
        </p:spPr>
        <p:txBody>
          <a:bodyPr wrap="none" rtlCol="0">
            <a:spAutoFit/>
          </a:bodyPr>
          <a:lstStyle/>
          <a:p>
            <a:r>
              <a:rPr lang="en-US" sz="1200" dirty="0">
                <a:solidFill>
                  <a:schemeClr val="bg1"/>
                </a:solidFill>
              </a:rPr>
              <a:t>Radar Quality Index</a:t>
            </a:r>
          </a:p>
        </p:txBody>
      </p:sp>
    </p:spTree>
    <p:extLst>
      <p:ext uri="{BB962C8B-B14F-4D97-AF65-F5344CB8AC3E}">
        <p14:creationId xmlns:p14="http://schemas.microsoft.com/office/powerpoint/2010/main" val="280325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D5ACE-F223-8630-B613-B93A9E744A0E}"/>
              </a:ext>
            </a:extLst>
          </p:cNvPr>
          <p:cNvPicPr>
            <a:picLocks noChangeAspect="1"/>
          </p:cNvPicPr>
          <p:nvPr/>
        </p:nvPicPr>
        <p:blipFill>
          <a:blip r:embed="rId2"/>
          <a:stretch>
            <a:fillRect/>
          </a:stretch>
        </p:blipFill>
        <p:spPr>
          <a:xfrm>
            <a:off x="94343" y="1201056"/>
            <a:ext cx="5943600" cy="4754880"/>
          </a:xfrm>
          <a:prstGeom prst="rect">
            <a:avLst/>
          </a:prstGeom>
        </p:spPr>
      </p:pic>
      <p:pic>
        <p:nvPicPr>
          <p:cNvPr id="5" name="Picture 4">
            <a:extLst>
              <a:ext uri="{FF2B5EF4-FFF2-40B4-BE49-F238E27FC236}">
                <a16:creationId xmlns:a16="http://schemas.microsoft.com/office/drawing/2014/main" id="{73A57A16-856D-5234-2AAB-6DEAC0C0F07D}"/>
              </a:ext>
            </a:extLst>
          </p:cNvPr>
          <p:cNvPicPr>
            <a:picLocks noChangeAspect="1"/>
          </p:cNvPicPr>
          <p:nvPr/>
        </p:nvPicPr>
        <p:blipFill>
          <a:blip r:embed="rId3"/>
          <a:stretch>
            <a:fillRect/>
          </a:stretch>
        </p:blipFill>
        <p:spPr>
          <a:xfrm>
            <a:off x="6132286" y="2443479"/>
            <a:ext cx="5943600" cy="3169920"/>
          </a:xfrm>
          <a:prstGeom prst="rect">
            <a:avLst/>
          </a:prstGeom>
        </p:spPr>
      </p:pic>
      <p:sp>
        <p:nvSpPr>
          <p:cNvPr id="6" name="Title 5">
            <a:extLst>
              <a:ext uri="{FF2B5EF4-FFF2-40B4-BE49-F238E27FC236}">
                <a16:creationId xmlns:a16="http://schemas.microsoft.com/office/drawing/2014/main" id="{06E36CDC-2A26-961F-483D-E79C3AFE7BF9}"/>
              </a:ext>
            </a:extLst>
          </p:cNvPr>
          <p:cNvSpPr>
            <a:spLocks noGrp="1"/>
          </p:cNvSpPr>
          <p:nvPr>
            <p:ph type="title"/>
          </p:nvPr>
        </p:nvSpPr>
        <p:spPr>
          <a:xfrm>
            <a:off x="0" y="0"/>
            <a:ext cx="10515600" cy="1325563"/>
          </a:xfrm>
        </p:spPr>
        <p:txBody>
          <a:bodyPr/>
          <a:lstStyle/>
          <a:p>
            <a:r>
              <a:rPr lang="en-US" dirty="0">
                <a:solidFill>
                  <a:schemeClr val="bg1"/>
                </a:solidFill>
              </a:rPr>
              <a:t>Results – East River Basin Instruments</a:t>
            </a:r>
          </a:p>
        </p:txBody>
      </p:sp>
      <p:sp>
        <p:nvSpPr>
          <p:cNvPr id="2" name="Slide Number Placeholder 1">
            <a:extLst>
              <a:ext uri="{FF2B5EF4-FFF2-40B4-BE49-F238E27FC236}">
                <a16:creationId xmlns:a16="http://schemas.microsoft.com/office/drawing/2014/main" id="{6335522B-1847-121E-B3E6-B40AFA8186DC}"/>
              </a:ext>
            </a:extLst>
          </p:cNvPr>
          <p:cNvSpPr>
            <a:spLocks noGrp="1"/>
          </p:cNvSpPr>
          <p:nvPr>
            <p:ph type="sldNum" sz="quarter" idx="12"/>
          </p:nvPr>
        </p:nvSpPr>
        <p:spPr/>
        <p:txBody>
          <a:bodyPr/>
          <a:lstStyle/>
          <a:p>
            <a:fld id="{653A3247-BF75-3444-9C26-603B5D0B91C3}" type="slidenum">
              <a:rPr lang="en-US" smtClean="0">
                <a:solidFill>
                  <a:schemeClr val="bg1"/>
                </a:solidFill>
              </a:rPr>
              <a:t>5</a:t>
            </a:fld>
            <a:endParaRPr lang="en-US">
              <a:solidFill>
                <a:schemeClr val="bg1"/>
              </a:solidFill>
            </a:endParaRPr>
          </a:p>
        </p:txBody>
      </p:sp>
      <p:pic>
        <p:nvPicPr>
          <p:cNvPr id="7" name="Content Placeholder 4">
            <a:extLst>
              <a:ext uri="{FF2B5EF4-FFF2-40B4-BE49-F238E27FC236}">
                <a16:creationId xmlns:a16="http://schemas.microsoft.com/office/drawing/2014/main" id="{8E7D85D5-22E5-8CEB-C8D2-76CA8860DB03}"/>
              </a:ext>
            </a:extLst>
          </p:cNvPr>
          <p:cNvPicPr>
            <a:picLocks noChangeAspect="1"/>
          </p:cNvPicPr>
          <p:nvPr/>
        </p:nvPicPr>
        <p:blipFill rotWithShape="1">
          <a:blip r:embed="rId4"/>
          <a:srcRect l="35394" r="34999" b="19307"/>
          <a:stretch/>
        </p:blipFill>
        <p:spPr>
          <a:xfrm>
            <a:off x="10036628" y="61505"/>
            <a:ext cx="1973943" cy="2151924"/>
          </a:xfrm>
          <a:prstGeom prst="rect">
            <a:avLst/>
          </a:prstGeom>
        </p:spPr>
      </p:pic>
    </p:spTree>
    <p:extLst>
      <p:ext uri="{BB962C8B-B14F-4D97-AF65-F5344CB8AC3E}">
        <p14:creationId xmlns:p14="http://schemas.microsoft.com/office/powerpoint/2010/main" val="1403539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C5AEB6-29FB-AE61-5D15-56A910863E3A}"/>
              </a:ext>
            </a:extLst>
          </p:cNvPr>
          <p:cNvSpPr>
            <a:spLocks noGrp="1"/>
          </p:cNvSpPr>
          <p:nvPr>
            <p:ph type="sldNum" sz="quarter" idx="12"/>
          </p:nvPr>
        </p:nvSpPr>
        <p:spPr/>
        <p:txBody>
          <a:bodyPr/>
          <a:lstStyle/>
          <a:p>
            <a:fld id="{653A3247-BF75-3444-9C26-603B5D0B91C3}" type="slidenum">
              <a:rPr lang="en-US" smtClean="0">
                <a:solidFill>
                  <a:schemeClr val="bg1"/>
                </a:solidFill>
              </a:rPr>
              <a:t>6</a:t>
            </a:fld>
            <a:endParaRPr lang="en-US" dirty="0">
              <a:solidFill>
                <a:schemeClr val="bg1"/>
              </a:solidFill>
            </a:endParaRPr>
          </a:p>
        </p:txBody>
      </p:sp>
      <p:pic>
        <p:nvPicPr>
          <p:cNvPr id="3" name="Picture 2">
            <a:extLst>
              <a:ext uri="{FF2B5EF4-FFF2-40B4-BE49-F238E27FC236}">
                <a16:creationId xmlns:a16="http://schemas.microsoft.com/office/drawing/2014/main" id="{FFCA5AB6-2A87-1638-C0F3-9344869499AF}"/>
              </a:ext>
            </a:extLst>
          </p:cNvPr>
          <p:cNvPicPr>
            <a:picLocks noChangeAspect="1"/>
          </p:cNvPicPr>
          <p:nvPr/>
        </p:nvPicPr>
        <p:blipFill>
          <a:blip r:embed="rId2"/>
          <a:stretch>
            <a:fillRect/>
          </a:stretch>
        </p:blipFill>
        <p:spPr>
          <a:xfrm>
            <a:off x="0" y="620486"/>
            <a:ext cx="6395357" cy="5969000"/>
          </a:xfrm>
          <a:prstGeom prst="rect">
            <a:avLst/>
          </a:prstGeom>
        </p:spPr>
      </p:pic>
      <p:pic>
        <p:nvPicPr>
          <p:cNvPr id="4" name="Picture 3">
            <a:extLst>
              <a:ext uri="{FF2B5EF4-FFF2-40B4-BE49-F238E27FC236}">
                <a16:creationId xmlns:a16="http://schemas.microsoft.com/office/drawing/2014/main" id="{9449675E-4D33-B485-5A8D-40D9E725E360}"/>
              </a:ext>
            </a:extLst>
          </p:cNvPr>
          <p:cNvPicPr>
            <a:picLocks noChangeAspect="1"/>
          </p:cNvPicPr>
          <p:nvPr/>
        </p:nvPicPr>
        <p:blipFill>
          <a:blip r:embed="rId3"/>
          <a:stretch>
            <a:fillRect/>
          </a:stretch>
        </p:blipFill>
        <p:spPr>
          <a:xfrm>
            <a:off x="6248400" y="211574"/>
            <a:ext cx="5943600" cy="3169920"/>
          </a:xfrm>
          <a:prstGeom prst="rect">
            <a:avLst/>
          </a:prstGeom>
        </p:spPr>
      </p:pic>
      <p:pic>
        <p:nvPicPr>
          <p:cNvPr id="6" name="Picture 5">
            <a:extLst>
              <a:ext uri="{FF2B5EF4-FFF2-40B4-BE49-F238E27FC236}">
                <a16:creationId xmlns:a16="http://schemas.microsoft.com/office/drawing/2014/main" id="{0890D1BD-26FA-D205-F756-FC6D37B5BAB7}"/>
              </a:ext>
            </a:extLst>
          </p:cNvPr>
          <p:cNvPicPr>
            <a:picLocks noChangeAspect="1"/>
          </p:cNvPicPr>
          <p:nvPr/>
        </p:nvPicPr>
        <p:blipFill>
          <a:blip r:embed="rId4"/>
          <a:stretch>
            <a:fillRect/>
          </a:stretch>
        </p:blipFill>
        <p:spPr>
          <a:xfrm>
            <a:off x="6248400" y="3651067"/>
            <a:ext cx="5943600" cy="3169920"/>
          </a:xfrm>
          <a:prstGeom prst="rect">
            <a:avLst/>
          </a:prstGeom>
        </p:spPr>
      </p:pic>
      <p:sp>
        <p:nvSpPr>
          <p:cNvPr id="7" name="TextBox 6">
            <a:extLst>
              <a:ext uri="{FF2B5EF4-FFF2-40B4-BE49-F238E27FC236}">
                <a16:creationId xmlns:a16="http://schemas.microsoft.com/office/drawing/2014/main" id="{97FA8558-6987-90C7-C146-31EF3C6A5ADD}"/>
              </a:ext>
            </a:extLst>
          </p:cNvPr>
          <p:cNvSpPr txBox="1"/>
          <p:nvPr/>
        </p:nvSpPr>
        <p:spPr>
          <a:xfrm>
            <a:off x="1973745" y="26908"/>
            <a:ext cx="2366225" cy="369332"/>
          </a:xfrm>
          <a:prstGeom prst="rect">
            <a:avLst/>
          </a:prstGeom>
          <a:noFill/>
        </p:spPr>
        <p:txBody>
          <a:bodyPr wrap="none" rtlCol="0">
            <a:spAutoFit/>
          </a:bodyPr>
          <a:lstStyle/>
          <a:p>
            <a:r>
              <a:rPr lang="en-US" dirty="0">
                <a:solidFill>
                  <a:schemeClr val="bg1"/>
                </a:solidFill>
              </a:rPr>
              <a:t>Gridded SWE/ASO SWE</a:t>
            </a:r>
          </a:p>
        </p:txBody>
      </p:sp>
      <p:sp>
        <p:nvSpPr>
          <p:cNvPr id="8" name="TextBox 7">
            <a:extLst>
              <a:ext uri="{FF2B5EF4-FFF2-40B4-BE49-F238E27FC236}">
                <a16:creationId xmlns:a16="http://schemas.microsoft.com/office/drawing/2014/main" id="{2187E13B-1E12-2BC4-4BD2-94E34114C2B4}"/>
              </a:ext>
            </a:extLst>
          </p:cNvPr>
          <p:cNvSpPr txBox="1"/>
          <p:nvPr/>
        </p:nvSpPr>
        <p:spPr>
          <a:xfrm>
            <a:off x="8824686" y="-57999"/>
            <a:ext cx="2148114" cy="3970318"/>
          </a:xfrm>
          <a:prstGeom prst="rect">
            <a:avLst/>
          </a:prstGeom>
          <a:noFill/>
        </p:spPr>
        <p:txBody>
          <a:bodyPr wrap="square" rtlCol="0">
            <a:spAutoFit/>
          </a:bodyPr>
          <a:lstStyle/>
          <a:p>
            <a:r>
              <a:rPr lang="en-US" dirty="0">
                <a:solidFill>
                  <a:schemeClr val="bg1"/>
                </a:solidFill>
              </a:rPr>
              <a:t>WY 2022</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sz="1200" dirty="0">
              <a:solidFill>
                <a:schemeClr val="bg1"/>
              </a:solidFill>
            </a:endParaRPr>
          </a:p>
          <a:p>
            <a:endParaRPr lang="en-US" dirty="0">
              <a:solidFill>
                <a:schemeClr val="bg1"/>
              </a:solidFill>
            </a:endParaRPr>
          </a:p>
          <a:p>
            <a:r>
              <a:rPr lang="en-US" dirty="0">
                <a:solidFill>
                  <a:schemeClr val="bg1"/>
                </a:solidFill>
              </a:rPr>
              <a:t>WY2023</a:t>
            </a:r>
          </a:p>
        </p:txBody>
      </p:sp>
      <p:cxnSp>
        <p:nvCxnSpPr>
          <p:cNvPr id="14" name="Straight Arrow Connector 13">
            <a:extLst>
              <a:ext uri="{FF2B5EF4-FFF2-40B4-BE49-F238E27FC236}">
                <a16:creationId xmlns:a16="http://schemas.microsoft.com/office/drawing/2014/main" id="{1FA01ACF-CF25-B27E-7DE0-5A2B2FBC2868}"/>
              </a:ext>
            </a:extLst>
          </p:cNvPr>
          <p:cNvCxnSpPr>
            <a:cxnSpLocks/>
          </p:cNvCxnSpPr>
          <p:nvPr/>
        </p:nvCxnSpPr>
        <p:spPr>
          <a:xfrm flipV="1">
            <a:off x="10880073" y="827314"/>
            <a:ext cx="600727" cy="551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CDBA19-3826-B49C-2468-C59248D5006D}"/>
              </a:ext>
            </a:extLst>
          </p:cNvPr>
          <p:cNvSpPr txBox="1"/>
          <p:nvPr/>
        </p:nvSpPr>
        <p:spPr>
          <a:xfrm>
            <a:off x="9864073" y="1264530"/>
            <a:ext cx="1342572" cy="646331"/>
          </a:xfrm>
          <a:prstGeom prst="rect">
            <a:avLst/>
          </a:prstGeom>
          <a:noFill/>
        </p:spPr>
        <p:txBody>
          <a:bodyPr wrap="square" rtlCol="0">
            <a:spAutoFit/>
          </a:bodyPr>
          <a:lstStyle/>
          <a:p>
            <a:r>
              <a:rPr lang="en-US" dirty="0">
                <a:solidFill>
                  <a:srgbClr val="FF0000"/>
                </a:solidFill>
              </a:rPr>
              <a:t>Pre-flight melting</a:t>
            </a:r>
          </a:p>
        </p:txBody>
      </p:sp>
      <p:cxnSp>
        <p:nvCxnSpPr>
          <p:cNvPr id="23" name="Straight Connector 22">
            <a:extLst>
              <a:ext uri="{FF2B5EF4-FFF2-40B4-BE49-F238E27FC236}">
                <a16:creationId xmlns:a16="http://schemas.microsoft.com/office/drawing/2014/main" id="{4F677252-E06A-8C7C-CA5C-F552A07FE008}"/>
              </a:ext>
            </a:extLst>
          </p:cNvPr>
          <p:cNvCxnSpPr>
            <a:cxnSpLocks/>
          </p:cNvCxnSpPr>
          <p:nvPr/>
        </p:nvCxnSpPr>
        <p:spPr>
          <a:xfrm flipV="1">
            <a:off x="11662229" y="396240"/>
            <a:ext cx="0" cy="280650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F23CA8-B0B5-C90E-BDDD-3A2A99107652}"/>
              </a:ext>
            </a:extLst>
          </p:cNvPr>
          <p:cNvSpPr txBox="1"/>
          <p:nvPr/>
        </p:nvSpPr>
        <p:spPr>
          <a:xfrm>
            <a:off x="9964059" y="3355670"/>
            <a:ext cx="1286328" cy="369332"/>
          </a:xfrm>
          <a:prstGeom prst="rect">
            <a:avLst/>
          </a:prstGeom>
          <a:noFill/>
          <a:ln>
            <a:solidFill>
              <a:srgbClr val="C00000"/>
            </a:solidFill>
          </a:ln>
        </p:spPr>
        <p:txBody>
          <a:bodyPr wrap="square" rtlCol="0">
            <a:spAutoFit/>
          </a:bodyPr>
          <a:lstStyle/>
          <a:p>
            <a:r>
              <a:rPr lang="en-US" dirty="0">
                <a:solidFill>
                  <a:srgbClr val="C00000"/>
                </a:solidFill>
              </a:rPr>
              <a:t>ASO Flight</a:t>
            </a:r>
          </a:p>
        </p:txBody>
      </p:sp>
      <p:cxnSp>
        <p:nvCxnSpPr>
          <p:cNvPr id="25" name="Straight Connector 24">
            <a:extLst>
              <a:ext uri="{FF2B5EF4-FFF2-40B4-BE49-F238E27FC236}">
                <a16:creationId xmlns:a16="http://schemas.microsoft.com/office/drawing/2014/main" id="{11A255FF-BC4C-10FB-4B76-A55D3F41BCE2}"/>
              </a:ext>
            </a:extLst>
          </p:cNvPr>
          <p:cNvCxnSpPr>
            <a:cxnSpLocks/>
          </p:cNvCxnSpPr>
          <p:nvPr/>
        </p:nvCxnSpPr>
        <p:spPr>
          <a:xfrm flipV="1">
            <a:off x="11045371" y="3824514"/>
            <a:ext cx="0" cy="28969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A79238F-F918-E763-F2CB-AC5585422527}"/>
              </a:ext>
            </a:extLst>
          </p:cNvPr>
          <p:cNvCxnSpPr>
            <a:cxnSpLocks/>
          </p:cNvCxnSpPr>
          <p:nvPr/>
        </p:nvCxnSpPr>
        <p:spPr>
          <a:xfrm>
            <a:off x="10880073" y="1378857"/>
            <a:ext cx="716841" cy="631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L-Shape 29">
            <a:extLst>
              <a:ext uri="{FF2B5EF4-FFF2-40B4-BE49-F238E27FC236}">
                <a16:creationId xmlns:a16="http://schemas.microsoft.com/office/drawing/2014/main" id="{F27CBB1D-FD2C-7747-E846-FC11F99FEDB8}"/>
              </a:ext>
            </a:extLst>
          </p:cNvPr>
          <p:cNvSpPr/>
          <p:nvPr/>
        </p:nvSpPr>
        <p:spPr>
          <a:xfrm flipH="1">
            <a:off x="3427182" y="2143239"/>
            <a:ext cx="2739574" cy="3872933"/>
          </a:xfrm>
          <a:prstGeom prst="corner">
            <a:avLst>
              <a:gd name="adj1" fmla="val 95034"/>
              <a:gd name="adj2" fmla="val 49737"/>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L-Shape 30">
            <a:extLst>
              <a:ext uri="{FF2B5EF4-FFF2-40B4-BE49-F238E27FC236}">
                <a16:creationId xmlns:a16="http://schemas.microsoft.com/office/drawing/2014/main" id="{DABBA3C0-AFD1-5B78-1189-F1B0DDDFD2CB}"/>
              </a:ext>
            </a:extLst>
          </p:cNvPr>
          <p:cNvSpPr/>
          <p:nvPr/>
        </p:nvSpPr>
        <p:spPr>
          <a:xfrm flipH="1">
            <a:off x="228599" y="2157752"/>
            <a:ext cx="2739574" cy="3872933"/>
          </a:xfrm>
          <a:prstGeom prst="corner">
            <a:avLst>
              <a:gd name="adj1" fmla="val 95034"/>
              <a:gd name="adj2" fmla="val 49737"/>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L-Shape 31">
            <a:extLst>
              <a:ext uri="{FF2B5EF4-FFF2-40B4-BE49-F238E27FC236}">
                <a16:creationId xmlns:a16="http://schemas.microsoft.com/office/drawing/2014/main" id="{8270D6BE-9389-B818-1DED-098221B4360C}"/>
              </a:ext>
            </a:extLst>
          </p:cNvPr>
          <p:cNvSpPr/>
          <p:nvPr/>
        </p:nvSpPr>
        <p:spPr>
          <a:xfrm rot="10800000" flipH="1">
            <a:off x="228599" y="805152"/>
            <a:ext cx="2710546" cy="2576342"/>
          </a:xfrm>
          <a:prstGeom prst="corner">
            <a:avLst>
              <a:gd name="adj1" fmla="val 51097"/>
              <a:gd name="adj2" fmla="val 5106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L-Shape 32">
            <a:extLst>
              <a:ext uri="{FF2B5EF4-FFF2-40B4-BE49-F238E27FC236}">
                <a16:creationId xmlns:a16="http://schemas.microsoft.com/office/drawing/2014/main" id="{AA377EB9-FBB6-4A2D-B326-790CA9E88B3D}"/>
              </a:ext>
            </a:extLst>
          </p:cNvPr>
          <p:cNvSpPr/>
          <p:nvPr/>
        </p:nvSpPr>
        <p:spPr>
          <a:xfrm rot="10800000" flipH="1">
            <a:off x="3441696" y="805152"/>
            <a:ext cx="2710546" cy="2576342"/>
          </a:xfrm>
          <a:prstGeom prst="corner">
            <a:avLst>
              <a:gd name="adj1" fmla="val 50252"/>
              <a:gd name="adj2" fmla="val 5106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Elbow Connector 10">
            <a:extLst>
              <a:ext uri="{FF2B5EF4-FFF2-40B4-BE49-F238E27FC236}">
                <a16:creationId xmlns:a16="http://schemas.microsoft.com/office/drawing/2014/main" id="{F0FFE758-EDDA-56D2-2E11-C069BB517383}"/>
              </a:ext>
            </a:extLst>
          </p:cNvPr>
          <p:cNvCxnSpPr>
            <a:cxnSpLocks/>
          </p:cNvCxnSpPr>
          <p:nvPr/>
        </p:nvCxnSpPr>
        <p:spPr>
          <a:xfrm rot="5400000" flipH="1" flipV="1">
            <a:off x="11048419" y="3238903"/>
            <a:ext cx="610607" cy="554756"/>
          </a:xfrm>
          <a:prstGeom prst="bentConnector3">
            <a:avLst>
              <a:gd name="adj1" fmla="val 48600"/>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8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24FBC-17A2-D4E0-F915-F67846D30630}"/>
              </a:ext>
            </a:extLst>
          </p:cNvPr>
          <p:cNvPicPr>
            <a:picLocks noChangeAspect="1"/>
          </p:cNvPicPr>
          <p:nvPr/>
        </p:nvPicPr>
        <p:blipFill>
          <a:blip r:embed="rId2"/>
          <a:stretch>
            <a:fillRect/>
          </a:stretch>
        </p:blipFill>
        <p:spPr>
          <a:xfrm>
            <a:off x="0" y="2841170"/>
            <a:ext cx="6858000" cy="3657600"/>
          </a:xfrm>
          <a:prstGeom prst="rect">
            <a:avLst/>
          </a:prstGeom>
        </p:spPr>
      </p:pic>
      <p:pic>
        <p:nvPicPr>
          <p:cNvPr id="4" name="Picture 3">
            <a:extLst>
              <a:ext uri="{FF2B5EF4-FFF2-40B4-BE49-F238E27FC236}">
                <a16:creationId xmlns:a16="http://schemas.microsoft.com/office/drawing/2014/main" id="{91C3DEE7-2B5A-032C-BC83-FD6118CC1167}"/>
              </a:ext>
            </a:extLst>
          </p:cNvPr>
          <p:cNvPicPr>
            <a:picLocks noChangeAspect="1"/>
          </p:cNvPicPr>
          <p:nvPr/>
        </p:nvPicPr>
        <p:blipFill>
          <a:blip r:embed="rId3"/>
          <a:stretch>
            <a:fillRect/>
          </a:stretch>
        </p:blipFill>
        <p:spPr>
          <a:xfrm>
            <a:off x="5272314" y="97970"/>
            <a:ext cx="6858000" cy="2743200"/>
          </a:xfrm>
          <a:prstGeom prst="rect">
            <a:avLst/>
          </a:prstGeom>
        </p:spPr>
      </p:pic>
      <p:pic>
        <p:nvPicPr>
          <p:cNvPr id="6" name="Picture 5">
            <a:extLst>
              <a:ext uri="{FF2B5EF4-FFF2-40B4-BE49-F238E27FC236}">
                <a16:creationId xmlns:a16="http://schemas.microsoft.com/office/drawing/2014/main" id="{F526EFCC-C18E-7359-2463-01EEC5AD742C}"/>
              </a:ext>
            </a:extLst>
          </p:cNvPr>
          <p:cNvPicPr>
            <a:picLocks noChangeAspect="1"/>
          </p:cNvPicPr>
          <p:nvPr/>
        </p:nvPicPr>
        <p:blipFill>
          <a:blip r:embed="rId4"/>
          <a:stretch>
            <a:fillRect/>
          </a:stretch>
        </p:blipFill>
        <p:spPr>
          <a:xfrm>
            <a:off x="6789057" y="3428999"/>
            <a:ext cx="5402943" cy="2558143"/>
          </a:xfrm>
          <a:prstGeom prst="rect">
            <a:avLst/>
          </a:prstGeom>
        </p:spPr>
      </p:pic>
      <p:sp>
        <p:nvSpPr>
          <p:cNvPr id="7" name="Title 6">
            <a:extLst>
              <a:ext uri="{FF2B5EF4-FFF2-40B4-BE49-F238E27FC236}">
                <a16:creationId xmlns:a16="http://schemas.microsoft.com/office/drawing/2014/main" id="{55F11985-46CC-4354-823B-B78594063682}"/>
              </a:ext>
            </a:extLst>
          </p:cNvPr>
          <p:cNvSpPr>
            <a:spLocks noGrp="1"/>
          </p:cNvSpPr>
          <p:nvPr>
            <p:ph type="title"/>
          </p:nvPr>
        </p:nvSpPr>
        <p:spPr>
          <a:xfrm>
            <a:off x="388257" y="466725"/>
            <a:ext cx="4771571" cy="1325563"/>
          </a:xfrm>
        </p:spPr>
        <p:txBody>
          <a:bodyPr>
            <a:normAutofit fontScale="90000"/>
          </a:bodyPr>
          <a:lstStyle/>
          <a:p>
            <a:r>
              <a:rPr lang="en-US" dirty="0">
                <a:solidFill>
                  <a:schemeClr val="bg1"/>
                </a:solidFill>
              </a:rPr>
              <a:t>Impacts of storm characteristics on Gridded QPE/QPF Bias</a:t>
            </a:r>
          </a:p>
        </p:txBody>
      </p:sp>
      <p:sp>
        <p:nvSpPr>
          <p:cNvPr id="2" name="Slide Number Placeholder 1">
            <a:extLst>
              <a:ext uri="{FF2B5EF4-FFF2-40B4-BE49-F238E27FC236}">
                <a16:creationId xmlns:a16="http://schemas.microsoft.com/office/drawing/2014/main" id="{D324E319-9286-59E4-7648-38CB6F5E64F2}"/>
              </a:ext>
            </a:extLst>
          </p:cNvPr>
          <p:cNvSpPr>
            <a:spLocks noGrp="1"/>
          </p:cNvSpPr>
          <p:nvPr>
            <p:ph type="sldNum" sz="quarter" idx="12"/>
          </p:nvPr>
        </p:nvSpPr>
        <p:spPr/>
        <p:txBody>
          <a:bodyPr/>
          <a:lstStyle/>
          <a:p>
            <a:fld id="{653A3247-BF75-3444-9C26-603B5D0B91C3}" type="slidenum">
              <a:rPr lang="en-US" smtClean="0">
                <a:solidFill>
                  <a:schemeClr val="bg1"/>
                </a:solidFill>
              </a:rPr>
              <a:t>7</a:t>
            </a:fld>
            <a:endParaRPr lang="en-US">
              <a:solidFill>
                <a:schemeClr val="bg1"/>
              </a:solidFill>
            </a:endParaRPr>
          </a:p>
        </p:txBody>
      </p:sp>
      <p:sp>
        <p:nvSpPr>
          <p:cNvPr id="8" name="L-Shape 7">
            <a:extLst>
              <a:ext uri="{FF2B5EF4-FFF2-40B4-BE49-F238E27FC236}">
                <a16:creationId xmlns:a16="http://schemas.microsoft.com/office/drawing/2014/main" id="{2381E74C-1449-FDB9-5F98-7A6D11342F7D}"/>
              </a:ext>
            </a:extLst>
          </p:cNvPr>
          <p:cNvSpPr/>
          <p:nvPr/>
        </p:nvSpPr>
        <p:spPr>
          <a:xfrm flipH="1">
            <a:off x="116114" y="2841170"/>
            <a:ext cx="6606262" cy="3771333"/>
          </a:xfrm>
          <a:prstGeom prst="corner">
            <a:avLst>
              <a:gd name="adj1" fmla="val 52140"/>
              <a:gd name="adj2" fmla="val 45119"/>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550AF461-B95C-8BC5-E282-7486A6769AC1}"/>
              </a:ext>
            </a:extLst>
          </p:cNvPr>
          <p:cNvSpPr/>
          <p:nvPr/>
        </p:nvSpPr>
        <p:spPr>
          <a:xfrm>
            <a:off x="116114" y="2841170"/>
            <a:ext cx="4876800" cy="181405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0DF41EE5-45E2-88D6-F1FE-91538B654951}"/>
              </a:ext>
            </a:extLst>
          </p:cNvPr>
          <p:cNvSpPr txBox="1"/>
          <p:nvPr/>
        </p:nvSpPr>
        <p:spPr>
          <a:xfrm>
            <a:off x="7191285" y="3416486"/>
            <a:ext cx="2089448" cy="307777"/>
          </a:xfrm>
          <a:prstGeom prst="rect">
            <a:avLst/>
          </a:prstGeom>
          <a:solidFill>
            <a:schemeClr val="tx1"/>
          </a:solidFill>
        </p:spPr>
        <p:txBody>
          <a:bodyPr wrap="square" tIns="0" bIns="0" rtlCol="0">
            <a:spAutoFit/>
          </a:bodyPr>
          <a:lstStyle/>
          <a:p>
            <a:pPr algn="ctr"/>
            <a:r>
              <a:rPr lang="en-US" sz="1000" dirty="0">
                <a:solidFill>
                  <a:schemeClr val="bg1"/>
                </a:solidFill>
              </a:rPr>
              <a:t>Mean Daily Precipitation [mm]</a:t>
            </a:r>
          </a:p>
          <a:p>
            <a:pPr algn="ctr"/>
            <a:r>
              <a:rPr lang="en-US" sz="1000" dirty="0">
                <a:solidFill>
                  <a:schemeClr val="bg1"/>
                </a:solidFill>
              </a:rPr>
              <a:t>WY23-WY22</a:t>
            </a:r>
          </a:p>
        </p:txBody>
      </p:sp>
      <p:sp>
        <p:nvSpPr>
          <p:cNvPr id="10" name="TextBox 9">
            <a:extLst>
              <a:ext uri="{FF2B5EF4-FFF2-40B4-BE49-F238E27FC236}">
                <a16:creationId xmlns:a16="http://schemas.microsoft.com/office/drawing/2014/main" id="{684A5863-3EAC-5B1D-D71A-41AB26C146CB}"/>
              </a:ext>
            </a:extLst>
          </p:cNvPr>
          <p:cNvSpPr txBox="1"/>
          <p:nvPr/>
        </p:nvSpPr>
        <p:spPr>
          <a:xfrm>
            <a:off x="0" y="2469733"/>
            <a:ext cx="6858000" cy="369332"/>
          </a:xfrm>
          <a:prstGeom prst="rect">
            <a:avLst/>
          </a:prstGeom>
          <a:solidFill>
            <a:schemeClr val="tx1"/>
          </a:solidFill>
        </p:spPr>
        <p:txBody>
          <a:bodyPr wrap="square" rtlCol="0">
            <a:spAutoFit/>
          </a:bodyPr>
          <a:lstStyle/>
          <a:p>
            <a:pPr algn="ctr"/>
            <a:r>
              <a:rPr lang="en-US" dirty="0">
                <a:solidFill>
                  <a:schemeClr val="bg1"/>
                </a:solidFill>
              </a:rPr>
              <a:t>Bias compared to SNOTEL WY23 vs WY 22</a:t>
            </a:r>
          </a:p>
        </p:txBody>
      </p:sp>
    </p:spTree>
    <p:extLst>
      <p:ext uri="{BB962C8B-B14F-4D97-AF65-F5344CB8AC3E}">
        <p14:creationId xmlns:p14="http://schemas.microsoft.com/office/powerpoint/2010/main" val="410501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83D7-21D2-332E-0FF9-7156D27FC966}"/>
              </a:ext>
            </a:extLst>
          </p:cNvPr>
          <p:cNvSpPr>
            <a:spLocks noGrp="1"/>
          </p:cNvSpPr>
          <p:nvPr>
            <p:ph type="title"/>
          </p:nvPr>
        </p:nvSpPr>
        <p:spPr/>
        <p:txBody>
          <a:bodyPr/>
          <a:lstStyle/>
          <a:p>
            <a:r>
              <a:rPr lang="en-US" dirty="0">
                <a:solidFill>
                  <a:schemeClr val="bg1"/>
                </a:solidFill>
              </a:rPr>
              <a:t>Science Questions + Answers</a:t>
            </a:r>
          </a:p>
        </p:txBody>
      </p:sp>
      <p:sp>
        <p:nvSpPr>
          <p:cNvPr id="3" name="Content Placeholder 2">
            <a:extLst>
              <a:ext uri="{FF2B5EF4-FFF2-40B4-BE49-F238E27FC236}">
                <a16:creationId xmlns:a16="http://schemas.microsoft.com/office/drawing/2014/main" id="{C07E6EC6-1388-1E98-3D6E-D50C1788BF59}"/>
              </a:ext>
            </a:extLst>
          </p:cNvPr>
          <p:cNvSpPr>
            <a:spLocks noGrp="1"/>
          </p:cNvSpPr>
          <p:nvPr>
            <p:ph idx="1"/>
          </p:nvPr>
        </p:nvSpPr>
        <p:spPr/>
        <p:txBody>
          <a:bodyPr>
            <a:normAutofit fontScale="77500" lnSpcReduction="20000"/>
          </a:bodyPr>
          <a:lstStyle/>
          <a:p>
            <a:r>
              <a:rPr lang="en-US" dirty="0">
                <a:solidFill>
                  <a:schemeClr val="bg1"/>
                </a:solidFill>
                <a:effectLst/>
                <a:latin typeface="Helvetica" pitchFamily="2" charset="0"/>
              </a:rPr>
              <a:t>Is the operational HRRR model as good as, if not better than, observationally-based QPE at estimating wintertime precipitation in Colorado?</a:t>
            </a:r>
          </a:p>
          <a:p>
            <a:pPr lvl="1"/>
            <a:r>
              <a:rPr lang="en-US" dirty="0">
                <a:solidFill>
                  <a:schemeClr val="bg1"/>
                </a:solidFill>
                <a:effectLst/>
                <a:latin typeface="Helvetica" pitchFamily="2" charset="0"/>
              </a:rPr>
              <a:t>It depends…</a:t>
            </a:r>
          </a:p>
          <a:p>
            <a:pPr marL="0" indent="0">
              <a:buNone/>
            </a:pPr>
            <a:endParaRPr lang="en-US" dirty="0">
              <a:solidFill>
                <a:schemeClr val="bg1"/>
              </a:solidFill>
              <a:effectLst/>
              <a:latin typeface="Helvetica" pitchFamily="2" charset="0"/>
            </a:endParaRPr>
          </a:p>
          <a:p>
            <a:r>
              <a:rPr lang="en-US" dirty="0">
                <a:solidFill>
                  <a:schemeClr val="bg1"/>
                </a:solidFill>
                <a:effectLst/>
                <a:latin typeface="Helvetica" pitchFamily="2" charset="0"/>
              </a:rPr>
              <a:t>Are there ranges of forecast hours, lead times, or forecast lengths that provide precipitation forecasts that are better suited for forcing hydrologic models?</a:t>
            </a:r>
          </a:p>
          <a:p>
            <a:pPr lvl="1"/>
            <a:r>
              <a:rPr lang="en-US" dirty="0">
                <a:solidFill>
                  <a:schemeClr val="bg1"/>
                </a:solidFill>
                <a:effectLst/>
                <a:latin typeface="Helvetica" pitchFamily="2" charset="0"/>
              </a:rPr>
              <a:t>Yes. Longer forecast periods of 6 and 24h, and longer lead times of 6 and 12h produced seasonal precipitation totals with smaller biases</a:t>
            </a:r>
          </a:p>
          <a:p>
            <a:pPr marL="0" indent="0">
              <a:buNone/>
            </a:pPr>
            <a:endParaRPr lang="en-US" dirty="0">
              <a:solidFill>
                <a:schemeClr val="bg1"/>
              </a:solidFill>
              <a:effectLst/>
              <a:latin typeface="Helvetica" pitchFamily="2" charset="0"/>
            </a:endParaRPr>
          </a:p>
          <a:p>
            <a:r>
              <a:rPr lang="en-US" dirty="0">
                <a:solidFill>
                  <a:schemeClr val="bg1"/>
                </a:solidFill>
                <a:effectLst/>
                <a:latin typeface="Helvetica" pitchFamily="2" charset="0"/>
              </a:rPr>
              <a:t>How do storm characteristics impact the results from (1) and (2) above?</a:t>
            </a:r>
          </a:p>
          <a:p>
            <a:pPr lvl="1"/>
            <a:r>
              <a:rPr lang="en-US" dirty="0">
                <a:solidFill>
                  <a:schemeClr val="bg1"/>
                </a:solidFill>
                <a:latin typeface="Helvetica" pitchFamily="2" charset="0"/>
              </a:rPr>
              <a:t>Although the two seasons were quite different, performance characteristics from the gridded QPE and QPF products were similar in both years. The ability of gridded products to capture wintertime precipitation in western CO appears to depend more on the products and methods of blending various data types into a multisensor product/modeling precipitation. </a:t>
            </a:r>
            <a:endParaRPr lang="en-US" dirty="0">
              <a:solidFill>
                <a:schemeClr val="bg1"/>
              </a:solidFill>
              <a:effectLst/>
              <a:latin typeface="Helvetica" pitchFamily="2" charset="0"/>
            </a:endParaRPr>
          </a:p>
        </p:txBody>
      </p:sp>
      <p:sp>
        <p:nvSpPr>
          <p:cNvPr id="4" name="Slide Number Placeholder 3">
            <a:extLst>
              <a:ext uri="{FF2B5EF4-FFF2-40B4-BE49-F238E27FC236}">
                <a16:creationId xmlns:a16="http://schemas.microsoft.com/office/drawing/2014/main" id="{44E11D8E-483B-315E-0374-01480395D18B}"/>
              </a:ext>
            </a:extLst>
          </p:cNvPr>
          <p:cNvSpPr>
            <a:spLocks noGrp="1"/>
          </p:cNvSpPr>
          <p:nvPr>
            <p:ph type="sldNum" sz="quarter" idx="12"/>
          </p:nvPr>
        </p:nvSpPr>
        <p:spPr/>
        <p:txBody>
          <a:bodyPr/>
          <a:lstStyle/>
          <a:p>
            <a:fld id="{653A3247-BF75-3444-9C26-603B5D0B91C3}" type="slidenum">
              <a:rPr lang="en-US"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168043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93BCCF-CA5D-690A-0856-08D47549788C}"/>
              </a:ext>
            </a:extLst>
          </p:cNvPr>
          <p:cNvSpPr>
            <a:spLocks noGrp="1"/>
          </p:cNvSpPr>
          <p:nvPr>
            <p:ph type="ctrTitle"/>
          </p:nvPr>
        </p:nvSpPr>
        <p:spPr/>
        <p:txBody>
          <a:bodyPr/>
          <a:lstStyle/>
          <a:p>
            <a:r>
              <a:rPr lang="en-US" dirty="0">
                <a:solidFill>
                  <a:schemeClr val="bg1"/>
                </a:solidFill>
              </a:rPr>
              <a:t>Thank you</a:t>
            </a:r>
          </a:p>
        </p:txBody>
      </p:sp>
      <p:sp>
        <p:nvSpPr>
          <p:cNvPr id="10" name="Subtitle 9">
            <a:extLst>
              <a:ext uri="{FF2B5EF4-FFF2-40B4-BE49-F238E27FC236}">
                <a16:creationId xmlns:a16="http://schemas.microsoft.com/office/drawing/2014/main" id="{B9691BD3-0C06-D84C-4CB9-68BEB9E10F84}"/>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10F1DC69-AF12-C4F1-A392-975C19D5A10A}"/>
              </a:ext>
            </a:extLst>
          </p:cNvPr>
          <p:cNvSpPr>
            <a:spLocks noGrp="1"/>
          </p:cNvSpPr>
          <p:nvPr>
            <p:ph type="sldNum" sz="quarter" idx="12"/>
          </p:nvPr>
        </p:nvSpPr>
        <p:spPr/>
        <p:txBody>
          <a:bodyPr/>
          <a:lstStyle/>
          <a:p>
            <a:fld id="{653A3247-BF75-3444-9C26-603B5D0B91C3}" type="slidenum">
              <a:rPr lang="en-US" smtClean="0"/>
              <a:t>9</a:t>
            </a:fld>
            <a:endParaRPr lang="en-US"/>
          </a:p>
        </p:txBody>
      </p:sp>
    </p:spTree>
    <p:extLst>
      <p:ext uri="{BB962C8B-B14F-4D97-AF65-F5344CB8AC3E}">
        <p14:creationId xmlns:p14="http://schemas.microsoft.com/office/powerpoint/2010/main" val="35946773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{23F9CF3E-E579-5A44-8C1D-0A63339D5E96}tf10001063</Template>
  <TotalTime>15990</TotalTime>
  <Words>588</Words>
  <Application>Microsoft Office PowerPoint</Application>
  <PresentationFormat>Widescreen</PresentationFormat>
  <Paragraphs>136</Paragraphs>
  <Slides>15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Helvetica</vt:lpstr>
      <vt:lpstr>Office Theme</vt:lpstr>
      <vt:lpstr>Evaluation of Wintertime Precipitation Estimates and Forecasts in the Mountains of Colorado</vt:lpstr>
      <vt:lpstr>Motivation</vt:lpstr>
      <vt:lpstr>Science Questions</vt:lpstr>
      <vt:lpstr>Data</vt:lpstr>
      <vt:lpstr>Results – East River Basin Instruments</vt:lpstr>
      <vt:lpstr>PowerPoint Presentation</vt:lpstr>
      <vt:lpstr>Impacts of storm characteristics on Gridded QPE/QPF Bias</vt:lpstr>
      <vt:lpstr>Science Questions + Answers</vt:lpstr>
      <vt:lpstr>Thank you</vt:lpstr>
      <vt:lpstr>Backup Slides</vt:lpstr>
      <vt:lpstr>PowerPoint Presentation</vt:lpstr>
      <vt:lpstr>Motivation</vt:lpstr>
      <vt:lpstr>Results – seasonal precipitation WY22 (Oct 1-Apr 30)</vt:lpstr>
      <vt:lpstr>Future and Ongoing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Wintertime Precipitation Estimates and Forecasts in the Mountains of Colorado</dc:title>
  <dc:creator>Microsoft Office User</dc:creator>
  <cp:lastModifiedBy>Kelly</cp:lastModifiedBy>
  <cp:revision>22</cp:revision>
  <dcterms:created xsi:type="dcterms:W3CDTF">2023-09-27T14:55:24Z</dcterms:created>
  <dcterms:modified xsi:type="dcterms:W3CDTF">2023-10-31T15:48:48Z</dcterms:modified>
</cp:coreProperties>
</file>