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Quattrocento Sans" panose="020B0502050000020003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086720-5DBF-4C39-8D4A-F3AE6AD89385}">
  <a:tblStyle styleId="{3D086720-5DBF-4C39-8D4A-F3AE6AD893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4"/>
  </p:normalViewPr>
  <p:slideViewPr>
    <p:cSldViewPr snapToGrid="0">
      <p:cViewPr varScale="1">
        <p:scale>
          <a:sx n="120" d="100"/>
          <a:sy n="120" d="100"/>
        </p:scale>
        <p:origin x="200" y="5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96ada441c6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96ada441c6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4ff1589fd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4ff1589fd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4fc105fbb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4fc105fbb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5e8fa7946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5e8fa7946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5e8fa79463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5e8fa79463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5e8fa7946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5e8fa7946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5e8fa7946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5e8fa7946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5e8fa7946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5e8fa79463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5e8fa7946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5e8fa79463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5e8fa794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5e8fa794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4ff1589fd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4ff1589fd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4fc105fbb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4fc105fbb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4ff1589fdc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4ff1589fdc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5e8fa7946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5e8fa7946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4ff1589fd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4ff1589fd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96ada441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96ada441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ff1589fdc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4ff1589fdc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6ada441c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96ada441c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94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  <a:defRPr sz="30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336366" y="1140619"/>
            <a:ext cx="8471400" cy="3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7014413" y="48300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gml.noaa.gov/grad/tools/splash/webcams/movs/CBC_N_20230407.mp4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1175/1520-0469(1980)037%3C2712:AMFTSA%3E2.0.CO;2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Signatures of Dust on Snow in Spectral Albedo</a:t>
            </a: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 Riihimaki, CIRES/NOAA GML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3663675"/>
            <a:ext cx="8520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760" i="1"/>
              <a:t>Spectral Albedo Measurements:</a:t>
            </a:r>
            <a:r>
              <a:rPr lang="en" sz="1760"/>
              <a:t> Christian Herrera, Gary Hodges </a:t>
            </a:r>
            <a:endParaRPr sz="1760"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26075" y="4386425"/>
            <a:ext cx="8520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760" i="1"/>
              <a:t>Dust on Snow Folks</a:t>
            </a:r>
            <a:r>
              <a:rPr lang="en" sz="1760"/>
              <a:t>: Leah Gibson, Allison Aiken, Adeyemi Adebiyi, Dan Feldman, Erica Woodburn</a:t>
            </a:r>
            <a:endParaRPr sz="176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220250" y="193550"/>
            <a:ext cx="86151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80" b="1" i="1"/>
              <a:t>Summary: </a:t>
            </a:r>
            <a:r>
              <a:rPr lang="en" sz="2280" i="1"/>
              <a:t>Spectral albedo measurements show signatures of snow aging and dust deposition in the temporal record</a:t>
            </a:r>
            <a:endParaRPr sz="2820" i="1"/>
          </a:p>
        </p:txBody>
      </p:sp>
      <p:sp>
        <p:nvSpPr>
          <p:cNvPr id="155" name="Google Shape;155;p23"/>
          <p:cNvSpPr txBox="1"/>
          <p:nvPr/>
        </p:nvSpPr>
        <p:spPr>
          <a:xfrm>
            <a:off x="551150" y="1114575"/>
            <a:ext cx="79533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Next Steps:</a:t>
            </a:r>
            <a:endParaRPr sz="2200"/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Process data from all 3 sites, and examine calibration accuracy</a:t>
            </a:r>
            <a:endParaRPr sz="2200"/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Use radiative transfer calculations to separate impacts of slope, dust, and snow aging on measurements</a:t>
            </a:r>
            <a:endParaRPr sz="22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Potential collaborations:</a:t>
            </a:r>
            <a:endParaRPr sz="2200" b="1"/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Work with others to better identify snow and aerosol properties for radiative transfer calculations</a:t>
            </a:r>
            <a:endParaRPr sz="2200"/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Integrate results into the bigger scientific picture of snow melt and surface processes</a:t>
            </a:r>
            <a:endParaRPr sz="2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slides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115750" y="147475"/>
            <a:ext cx="3498300" cy="8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MFRSR Spectral Measurements</a:t>
            </a:r>
            <a:endParaRPr sz="2220"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150" y="4182850"/>
            <a:ext cx="960650" cy="960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p25"/>
          <p:cNvGrpSpPr/>
          <p:nvPr/>
        </p:nvGrpSpPr>
        <p:grpSpPr>
          <a:xfrm>
            <a:off x="4059500" y="118150"/>
            <a:ext cx="5047096" cy="3610199"/>
            <a:chOff x="3678500" y="118150"/>
            <a:chExt cx="5047096" cy="3610199"/>
          </a:xfrm>
        </p:grpSpPr>
        <p:pic>
          <p:nvPicPr>
            <p:cNvPr id="169" name="Google Shape;169;p25"/>
            <p:cNvPicPr preferRelativeResize="0"/>
            <p:nvPr/>
          </p:nvPicPr>
          <p:blipFill rotWithShape="1">
            <a:blip r:embed="rId4">
              <a:alphaModFix/>
            </a:blip>
            <a:srcRect l="9975" t="18758" r="4838"/>
            <a:stretch/>
          </p:blipFill>
          <p:spPr>
            <a:xfrm>
              <a:off x="3678500" y="118150"/>
              <a:ext cx="5047096" cy="3610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25"/>
            <p:cNvSpPr/>
            <p:nvPr/>
          </p:nvSpPr>
          <p:spPr>
            <a:xfrm>
              <a:off x="4071250" y="2249725"/>
              <a:ext cx="914400" cy="616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5341250" y="1894675"/>
              <a:ext cx="791100" cy="5727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2" name="Google Shape;172;p25"/>
            <p:cNvCxnSpPr>
              <a:endCxn id="171" idx="4"/>
            </p:cNvCxnSpPr>
            <p:nvPr/>
          </p:nvCxnSpPr>
          <p:spPr>
            <a:xfrm rot="10800000">
              <a:off x="5736800" y="2467375"/>
              <a:ext cx="315600" cy="1008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</p:grpSp>
      <p:pic>
        <p:nvPicPr>
          <p:cNvPr id="173" name="Google Shape;173;p25" descr="MFRS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0349" y="3195175"/>
            <a:ext cx="2491700" cy="18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 rotWithShape="1">
          <a:blip r:embed="rId6">
            <a:alphaModFix/>
          </a:blip>
          <a:srcRect l="5165" r="7284"/>
          <a:stretch/>
        </p:blipFill>
        <p:spPr>
          <a:xfrm>
            <a:off x="191950" y="1041425"/>
            <a:ext cx="4144951" cy="397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 l="3989" r="1484"/>
          <a:stretch/>
        </p:blipFill>
        <p:spPr>
          <a:xfrm>
            <a:off x="843483" y="0"/>
            <a:ext cx="74966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ARM SAIL site</a:t>
            </a:r>
            <a:endParaRPr/>
          </a:p>
        </p:txBody>
      </p:sp>
      <p:pic>
        <p:nvPicPr>
          <p:cNvPr id="185" name="Google Shape;1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84542"/>
            <a:ext cx="8410624" cy="388370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7"/>
          <p:cNvSpPr txBox="1"/>
          <p:nvPr/>
        </p:nvSpPr>
        <p:spPr>
          <a:xfrm>
            <a:off x="3361850" y="445025"/>
            <a:ext cx="455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~3° slope to the W, in the area below the tower.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8"/>
          <p:cNvPicPr preferRelativeResize="0"/>
          <p:nvPr/>
        </p:nvPicPr>
        <p:blipFill rotWithShape="1">
          <a:blip r:embed="rId3">
            <a:alphaModFix/>
          </a:blip>
          <a:srcRect l="6586" t="2922" r="7087" b="6044"/>
          <a:stretch/>
        </p:blipFill>
        <p:spPr>
          <a:xfrm>
            <a:off x="662850" y="82450"/>
            <a:ext cx="8030748" cy="494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8"/>
          <p:cNvSpPr txBox="1"/>
          <p:nvPr/>
        </p:nvSpPr>
        <p:spPr>
          <a:xfrm>
            <a:off x="2651425" y="4045125"/>
            <a:ext cx="2328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Solid lines: downwelling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Dashed lines: upwelling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311700" y="169975"/>
            <a:ext cx="8520600" cy="8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Downwelling MFRSR Calibration History Statistics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11"/>
              <a:t>Serial Number 247, ABBFF72, installed from 20210827-end</a:t>
            </a:r>
            <a:endParaRPr sz="1911"/>
          </a:p>
        </p:txBody>
      </p:sp>
      <p:graphicFrame>
        <p:nvGraphicFramePr>
          <p:cNvPr id="198" name="Google Shape;198;p29"/>
          <p:cNvGraphicFramePr/>
          <p:nvPr/>
        </p:nvGraphicFramePr>
        <p:xfrm>
          <a:off x="952500" y="1238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{3D086720-5DBF-4C39-8D4A-F3AE6AD89385}</a:tableStyleId>
              </a:tblPr>
              <a:tblGrid>
                <a:gridCol w="117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Wavelength (nm)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min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mean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max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 dev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415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0.7620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0.9299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1.0555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0.1143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0.9836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1.0444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1.1208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0.0578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615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1.0540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1.0875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0.0311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673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1.0404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1.0881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0.0298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870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1.0385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1.0645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0.0213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940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1.0344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1.0797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0.0258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9" name="Google Shape;199;p29"/>
          <p:cNvSpPr txBox="1"/>
          <p:nvPr/>
        </p:nvSpPr>
        <p:spPr>
          <a:xfrm>
            <a:off x="314425" y="4639975"/>
            <a:ext cx="7894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Statistics of ~ 6 calibrations divided by the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>
            <a:spLocks noGrp="1"/>
          </p:cNvSpPr>
          <p:nvPr>
            <p:ph type="title"/>
          </p:nvPr>
        </p:nvSpPr>
        <p:spPr>
          <a:xfrm>
            <a:off x="311700" y="169975"/>
            <a:ext cx="8520600" cy="8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Upwelling MFR10 Calibration History Statistics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11"/>
              <a:t>Serial Number 920, ABC977D, installed for whole campaign</a:t>
            </a:r>
            <a:endParaRPr sz="1911"/>
          </a:p>
        </p:txBody>
      </p:sp>
      <p:graphicFrame>
        <p:nvGraphicFramePr>
          <p:cNvPr id="205" name="Google Shape;205;p30"/>
          <p:cNvGraphicFramePr/>
          <p:nvPr/>
        </p:nvGraphicFramePr>
        <p:xfrm>
          <a:off x="952500" y="1238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{3D086720-5DBF-4C39-8D4A-F3AE6AD89385}</a:tableStyleId>
              </a:tblPr>
              <a:tblGrid>
                <a:gridCol w="117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Wavelength (nm)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min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mean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max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 dev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415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1.0000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1.1293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1.2077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0.0849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0.9880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1.0414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1.1030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0.0481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615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1.0522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1.1137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0.0416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673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1.0334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1.0778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0.0316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870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1.0260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1.0563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0.0201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940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1.0326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1.0605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0.0224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121500" cy="7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Sensitivity of 415 nm albedo to potential calibration error</a:t>
            </a:r>
            <a:endParaRPr sz="1820"/>
          </a:p>
        </p:txBody>
      </p:sp>
      <p:pic>
        <p:nvPicPr>
          <p:cNvPr id="211" name="Google Shape;211;p31"/>
          <p:cNvPicPr preferRelativeResize="0"/>
          <p:nvPr/>
        </p:nvPicPr>
        <p:blipFill rotWithShape="1">
          <a:blip r:embed="rId3">
            <a:alphaModFix/>
          </a:blip>
          <a:srcRect l="9146" r="7851"/>
          <a:stretch/>
        </p:blipFill>
        <p:spPr>
          <a:xfrm>
            <a:off x="3679025" y="-44050"/>
            <a:ext cx="5464975" cy="295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 rotWithShape="1">
          <a:blip r:embed="rId4">
            <a:alphaModFix/>
          </a:blip>
          <a:srcRect l="8783" r="8352"/>
          <a:stretch/>
        </p:blipFill>
        <p:spPr>
          <a:xfrm>
            <a:off x="57850" y="2648364"/>
            <a:ext cx="4514150" cy="2444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Slope calculations</a:t>
            </a:r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l="2543"/>
          <a:stretch/>
        </p:blipFill>
        <p:spPr>
          <a:xfrm>
            <a:off x="51550" y="140500"/>
            <a:ext cx="3683851" cy="48353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6837288" y="3866075"/>
            <a:ext cx="223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Photo credit Logan Soldo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4057900" y="3332225"/>
            <a:ext cx="223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Photo credit Gary Hodges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0150" y="4182850"/>
            <a:ext cx="960650" cy="960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5"/>
          <p:cNvGrpSpPr/>
          <p:nvPr/>
        </p:nvGrpSpPr>
        <p:grpSpPr>
          <a:xfrm>
            <a:off x="4059500" y="118150"/>
            <a:ext cx="5047096" cy="3610199"/>
            <a:chOff x="3678500" y="118150"/>
            <a:chExt cx="5047096" cy="3610199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5">
              <a:alphaModFix/>
            </a:blip>
            <a:srcRect l="9975" t="18758" r="4838"/>
            <a:stretch/>
          </p:blipFill>
          <p:spPr>
            <a:xfrm>
              <a:off x="3678500" y="118150"/>
              <a:ext cx="5047096" cy="3610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15"/>
            <p:cNvSpPr/>
            <p:nvPr/>
          </p:nvSpPr>
          <p:spPr>
            <a:xfrm>
              <a:off x="4071250" y="2249725"/>
              <a:ext cx="914400" cy="616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5341250" y="1894675"/>
              <a:ext cx="791100" cy="5727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" name="Google Shape;75;p15"/>
            <p:cNvCxnSpPr>
              <a:endCxn id="74" idx="4"/>
            </p:cNvCxnSpPr>
            <p:nvPr/>
          </p:nvCxnSpPr>
          <p:spPr>
            <a:xfrm rot="10800000">
              <a:off x="5736800" y="2467375"/>
              <a:ext cx="315600" cy="1008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</p:grpSp>
      <p:pic>
        <p:nvPicPr>
          <p:cNvPr id="76" name="Google Shape;76;p15" descr="MFRSR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0349" y="3195175"/>
            <a:ext cx="2491700" cy="18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190850" y="252800"/>
            <a:ext cx="6284100" cy="6354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Spectral Albedo Measurements at 3 sites: 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MFRSR up/down–415, 500, 610, 673, 870, 940, 1625 nm</a:t>
            </a:r>
            <a:endParaRPr sz="17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154050" y="155600"/>
            <a:ext cx="86262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/>
              <a:t>A reduced albedo absorbs more solar energy and melts snow faster</a:t>
            </a:r>
            <a:endParaRPr sz="2120"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4862500"/>
            <a:ext cx="85206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5"/>
              </a:rPr>
              <a:t>https://gml.noaa.gov/grad/tools/splash/webcams/movs/CBC_N_20230407.mp4</a:t>
            </a:r>
            <a:endParaRPr dirty="0"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0150" y="4182850"/>
            <a:ext cx="960650" cy="9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BC_N_20230407 (1)">
            <a:hlinkClick r:id="" action="ppaction://media"/>
            <a:extLst>
              <a:ext uri="{FF2B5EF4-FFF2-40B4-BE49-F238E27FC236}">
                <a16:creationId xmlns:a16="http://schemas.microsoft.com/office/drawing/2014/main" id="{73227641-0EA5-6A7D-4526-CB224AAE69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1408" y="666134"/>
            <a:ext cx="5471484" cy="4103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87775"/>
            <a:ext cx="4818025" cy="32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9875" y="4124225"/>
            <a:ext cx="960650" cy="9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1804" y="41675"/>
            <a:ext cx="3568996" cy="51018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209125" y="318450"/>
            <a:ext cx="4920600" cy="1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Absorbers have a stronger impact in the visible than the IR, changing snow properties (e.g. grain size) impact IR more</a:t>
            </a:r>
            <a:endParaRPr sz="1820"/>
          </a:p>
        </p:txBody>
      </p:sp>
      <p:sp>
        <p:nvSpPr>
          <p:cNvPr id="94" name="Google Shape;94;p17"/>
          <p:cNvSpPr txBox="1"/>
          <p:nvPr/>
        </p:nvSpPr>
        <p:spPr>
          <a:xfrm>
            <a:off x="137750" y="4794300"/>
            <a:ext cx="52533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From </a:t>
            </a:r>
            <a:r>
              <a:rPr lang="en" sz="8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Wiscombe, W. J., and S. G. Warren, 1980: A Model for the Spectral Albedo of Snow. I: Pure Snow. </a:t>
            </a:r>
            <a:r>
              <a:rPr lang="en" sz="800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J. Atmos. Sci.</a:t>
            </a:r>
            <a:r>
              <a:rPr lang="en" sz="8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800" b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r>
            <a:r>
              <a:rPr lang="en" sz="8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2712–2733, </a:t>
            </a:r>
            <a:r>
              <a:rPr lang="en" sz="8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https://doi.org/10.1175/1520-0469(1980)037&lt;2712:AMFTSA&gt;2.0.CO;2</a:t>
            </a:r>
            <a:r>
              <a:rPr lang="en" sz="8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800"/>
          </a:p>
        </p:txBody>
      </p:sp>
      <p:cxnSp>
        <p:nvCxnSpPr>
          <p:cNvPr id="95" name="Google Shape;95;p17"/>
          <p:cNvCxnSpPr/>
          <p:nvPr/>
        </p:nvCxnSpPr>
        <p:spPr>
          <a:xfrm rot="10800000" flipH="1">
            <a:off x="6317175" y="287650"/>
            <a:ext cx="9000" cy="4527900"/>
          </a:xfrm>
          <a:prstGeom prst="straightConnector1">
            <a:avLst/>
          </a:prstGeom>
          <a:noFill/>
          <a:ln w="2857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17"/>
          <p:cNvCxnSpPr/>
          <p:nvPr/>
        </p:nvCxnSpPr>
        <p:spPr>
          <a:xfrm rot="10800000" flipH="1">
            <a:off x="7411127" y="287650"/>
            <a:ext cx="9000" cy="4527900"/>
          </a:xfrm>
          <a:prstGeom prst="straightConnector1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97;p17"/>
          <p:cNvSpPr txBox="1"/>
          <p:nvPr/>
        </p:nvSpPr>
        <p:spPr>
          <a:xfrm>
            <a:off x="6342125" y="1687775"/>
            <a:ext cx="8970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03F9F"/>
                </a:solidFill>
              </a:rPr>
              <a:t>415 nm</a:t>
            </a:r>
            <a:endParaRPr sz="1200" b="1">
              <a:solidFill>
                <a:srgbClr val="303F9F"/>
              </a:solidFill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7411125" y="2176150"/>
            <a:ext cx="8970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93C47D"/>
                </a:solidFill>
              </a:rPr>
              <a:t>870 nm</a:t>
            </a:r>
            <a:endParaRPr sz="1200" b="1">
              <a:solidFill>
                <a:srgbClr val="93C47D"/>
              </a:solidFill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6150050" y="3549800"/>
            <a:ext cx="2272500" cy="93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64646"/>
                </a:solidFill>
                <a:highlight>
                  <a:srgbClr val="FFFFFF"/>
                </a:highlight>
              </a:rPr>
              <a:t>From Shi, T., et al: Enhanced light absorption and reduced snow albedo due to internally mixed mineral dust in grains of snow, Atmos. Chem. Phys., 21, 6035–6051, https://doi.org/10.5194/acp-21-6035-2021, 2021.</a:t>
            </a:r>
            <a:endParaRPr sz="800"/>
          </a:p>
        </p:txBody>
      </p:sp>
      <p:cxnSp>
        <p:nvCxnSpPr>
          <p:cNvPr id="100" name="Google Shape;100;p17"/>
          <p:cNvCxnSpPr/>
          <p:nvPr/>
        </p:nvCxnSpPr>
        <p:spPr>
          <a:xfrm rot="10800000" flipH="1">
            <a:off x="1724466" y="1921727"/>
            <a:ext cx="9000" cy="2427600"/>
          </a:xfrm>
          <a:prstGeom prst="straightConnector1">
            <a:avLst/>
          </a:prstGeom>
          <a:noFill/>
          <a:ln w="2857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17"/>
          <p:cNvCxnSpPr/>
          <p:nvPr/>
        </p:nvCxnSpPr>
        <p:spPr>
          <a:xfrm rot="10800000" flipH="1">
            <a:off x="2335138" y="1921713"/>
            <a:ext cx="9000" cy="2427600"/>
          </a:xfrm>
          <a:prstGeom prst="straightConnector1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/>
              <a:t>2022 Daily Average Spectral Albedo</a:t>
            </a:r>
            <a:endParaRPr sz="2400" i="1"/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l="6818" r="7196"/>
          <a:stretch/>
        </p:blipFill>
        <p:spPr>
          <a:xfrm>
            <a:off x="0" y="581781"/>
            <a:ext cx="9018274" cy="449776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/>
          <p:nvPr/>
        </p:nvSpPr>
        <p:spPr>
          <a:xfrm>
            <a:off x="3097525" y="1154425"/>
            <a:ext cx="1383000" cy="1645800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8"/>
          <p:cNvSpPr txBox="1"/>
          <p:nvPr/>
        </p:nvSpPr>
        <p:spPr>
          <a:xfrm>
            <a:off x="2594625" y="2800225"/>
            <a:ext cx="163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Aging snow</a:t>
            </a:r>
            <a:endParaRPr sz="1900"/>
          </a:p>
        </p:txBody>
      </p:sp>
      <p:sp>
        <p:nvSpPr>
          <p:cNvPr id="110" name="Google Shape;110;p18"/>
          <p:cNvSpPr/>
          <p:nvPr/>
        </p:nvSpPr>
        <p:spPr>
          <a:xfrm>
            <a:off x="5509250" y="1028700"/>
            <a:ext cx="594300" cy="2297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"/>
          <p:cNvSpPr txBox="1"/>
          <p:nvPr/>
        </p:nvSpPr>
        <p:spPr>
          <a:xfrm>
            <a:off x="5377825" y="3432700"/>
            <a:ext cx="121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0000"/>
                </a:solidFill>
              </a:rPr>
              <a:t>Aerosol</a:t>
            </a:r>
            <a:endParaRPr sz="1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154050" y="64150"/>
            <a:ext cx="8626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 i="1"/>
              <a:t>2023 Daily Average Spectral Albedo</a:t>
            </a:r>
            <a:endParaRPr sz="2400" i="1"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150" y="4182850"/>
            <a:ext cx="960650" cy="9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4">
            <a:alphaModFix/>
          </a:blip>
          <a:srcRect l="6123" r="7751"/>
          <a:stretch/>
        </p:blipFill>
        <p:spPr>
          <a:xfrm>
            <a:off x="206850" y="607031"/>
            <a:ext cx="8520601" cy="4470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l="4869" r="6752" b="4159"/>
          <a:stretch/>
        </p:blipFill>
        <p:spPr>
          <a:xfrm>
            <a:off x="400050" y="71100"/>
            <a:ext cx="8330751" cy="500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 rotWithShape="1">
          <a:blip r:embed="rId3">
            <a:alphaModFix/>
          </a:blip>
          <a:srcRect t="9918"/>
          <a:stretch/>
        </p:blipFill>
        <p:spPr>
          <a:xfrm>
            <a:off x="47175" y="15100"/>
            <a:ext cx="5719399" cy="290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0150" y="4182850"/>
            <a:ext cx="960650" cy="9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 rotWithShape="1">
          <a:blip r:embed="rId5">
            <a:alphaModFix/>
          </a:blip>
          <a:srcRect l="6505" t="52907" r="7324"/>
          <a:stretch/>
        </p:blipFill>
        <p:spPr>
          <a:xfrm>
            <a:off x="428800" y="2750450"/>
            <a:ext cx="4817474" cy="221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/>
          <p:nvPr/>
        </p:nvSpPr>
        <p:spPr>
          <a:xfrm>
            <a:off x="2554500" y="125475"/>
            <a:ext cx="20655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/>
              <a:t>Figure courtesy of Leah Gibson</a:t>
            </a:r>
            <a:endParaRPr sz="1000" i="1"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4475" y="331100"/>
            <a:ext cx="3416482" cy="214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5655525" y="3147050"/>
            <a:ext cx="22266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Dust transported from SW on April 3-4, 2023 comes right before snow. Both signals are seen in spectral albedo record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5596250" y="167500"/>
            <a:ext cx="33747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MERRA Dust Column 700 m mass flux 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t="9918"/>
          <a:stretch/>
        </p:blipFill>
        <p:spPr>
          <a:xfrm>
            <a:off x="47175" y="15100"/>
            <a:ext cx="5719399" cy="290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 rotWithShape="1">
          <a:blip r:embed="rId4">
            <a:alphaModFix/>
          </a:blip>
          <a:srcRect l="6505" t="52907" r="7324"/>
          <a:stretch/>
        </p:blipFill>
        <p:spPr>
          <a:xfrm>
            <a:off x="428800" y="2750450"/>
            <a:ext cx="4817474" cy="221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2554500" y="125475"/>
            <a:ext cx="20655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/>
              <a:t>Figure courtesy of Leah Gibson</a:t>
            </a:r>
            <a:endParaRPr sz="1000" i="1"/>
          </a:p>
        </p:txBody>
      </p:sp>
      <p:pic>
        <p:nvPicPr>
          <p:cNvPr id="142" name="Google Shape;142;p22"/>
          <p:cNvPicPr preferRelativeResize="0"/>
          <p:nvPr/>
        </p:nvPicPr>
        <p:blipFill rotWithShape="1">
          <a:blip r:embed="rId5">
            <a:alphaModFix/>
          </a:blip>
          <a:srcRect r="4852"/>
          <a:stretch/>
        </p:blipFill>
        <p:spPr>
          <a:xfrm>
            <a:off x="5246275" y="4399"/>
            <a:ext cx="3897725" cy="448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/>
          <p:nvPr/>
        </p:nvSpPr>
        <p:spPr>
          <a:xfrm>
            <a:off x="674375" y="3188975"/>
            <a:ext cx="663000" cy="1200600"/>
          </a:xfrm>
          <a:prstGeom prst="ellipse">
            <a:avLst/>
          </a:prstGeom>
          <a:noFill/>
          <a:ln w="28575" cap="flat" cmpd="sng">
            <a:solidFill>
              <a:srgbClr val="7F2F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2"/>
          <p:cNvSpPr/>
          <p:nvPr/>
        </p:nvSpPr>
        <p:spPr>
          <a:xfrm>
            <a:off x="3006100" y="3554725"/>
            <a:ext cx="769800" cy="781500"/>
          </a:xfrm>
          <a:prstGeom prst="ellipse">
            <a:avLst/>
          </a:prstGeom>
          <a:noFill/>
          <a:ln w="28575" cap="flat" cmpd="sng">
            <a:solidFill>
              <a:srgbClr val="A213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2"/>
          <p:cNvSpPr/>
          <p:nvPr/>
        </p:nvSpPr>
        <p:spPr>
          <a:xfrm>
            <a:off x="4114425" y="3344800"/>
            <a:ext cx="960600" cy="735600"/>
          </a:xfrm>
          <a:prstGeom prst="ellipse">
            <a:avLst/>
          </a:prstGeom>
          <a:noFill/>
          <a:ln w="28575" cap="flat" cmpd="sng">
            <a:solidFill>
              <a:srgbClr val="77AC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6" name="Google Shape;146;p22"/>
          <p:cNvCxnSpPr/>
          <p:nvPr/>
        </p:nvCxnSpPr>
        <p:spPr>
          <a:xfrm rot="10800000" flipH="1">
            <a:off x="1497325" y="914400"/>
            <a:ext cx="4034700" cy="2628900"/>
          </a:xfrm>
          <a:prstGeom prst="straightConnector1">
            <a:avLst/>
          </a:prstGeom>
          <a:noFill/>
          <a:ln w="9525" cap="flat" cmpd="sng">
            <a:solidFill>
              <a:srgbClr val="7F2F8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" name="Google Shape;147;p22"/>
          <p:cNvCxnSpPr/>
          <p:nvPr/>
        </p:nvCxnSpPr>
        <p:spPr>
          <a:xfrm rot="10800000" flipH="1">
            <a:off x="3815565" y="2465273"/>
            <a:ext cx="2029200" cy="1051500"/>
          </a:xfrm>
          <a:prstGeom prst="straightConnector1">
            <a:avLst/>
          </a:prstGeom>
          <a:noFill/>
          <a:ln w="9525" cap="flat" cmpd="sng">
            <a:solidFill>
              <a:srgbClr val="A2133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" name="Google Shape;148;p22"/>
          <p:cNvCxnSpPr/>
          <p:nvPr/>
        </p:nvCxnSpPr>
        <p:spPr>
          <a:xfrm>
            <a:off x="5227425" y="3712600"/>
            <a:ext cx="1040100" cy="139200"/>
          </a:xfrm>
          <a:prstGeom prst="straightConnector1">
            <a:avLst/>
          </a:prstGeom>
          <a:noFill/>
          <a:ln w="9525" cap="flat" cmpd="sng">
            <a:solidFill>
              <a:srgbClr val="77AC3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9" name="Google Shape;149;p22"/>
          <p:cNvSpPr txBox="1"/>
          <p:nvPr/>
        </p:nvSpPr>
        <p:spPr>
          <a:xfrm>
            <a:off x="5766575" y="4621550"/>
            <a:ext cx="32460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Calculations using SNICAR-AD v3.0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</Words>
  <Application>Microsoft Macintosh PowerPoint</Application>
  <PresentationFormat>On-screen Show (16:9)</PresentationFormat>
  <Paragraphs>115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Quattrocento Sans</vt:lpstr>
      <vt:lpstr>Arial</vt:lpstr>
      <vt:lpstr>Times New Roman</vt:lpstr>
      <vt:lpstr>Simple Light</vt:lpstr>
      <vt:lpstr>Signatures of Dust on Snow in Spectral Albedo</vt:lpstr>
      <vt:lpstr>PowerPoint Presentation</vt:lpstr>
      <vt:lpstr>A reduced albedo absorbs more solar energy and melts snow faster</vt:lpstr>
      <vt:lpstr>Absorbers have a stronger impact in the visible than the IR, changing snow properties (e.g. grain size) impact IR more</vt:lpstr>
      <vt:lpstr>2022 Daily Average Spectral Albedo</vt:lpstr>
      <vt:lpstr>2023 Daily Average Spectral Albedo</vt:lpstr>
      <vt:lpstr>PowerPoint Presentation</vt:lpstr>
      <vt:lpstr>PowerPoint Presentation</vt:lpstr>
      <vt:lpstr>PowerPoint Presentation</vt:lpstr>
      <vt:lpstr>Summary: Spectral albedo measurements show signatures of snow aging and dust deposition in the temporal record</vt:lpstr>
      <vt:lpstr>Extra slides</vt:lpstr>
      <vt:lpstr>MFRSR Spectral Measurements</vt:lpstr>
      <vt:lpstr>PowerPoint Presentation</vt:lpstr>
      <vt:lpstr>ARM SAIL site</vt:lpstr>
      <vt:lpstr>PowerPoint Presentation</vt:lpstr>
      <vt:lpstr>Downwelling MFRSR Calibration History Statistics Serial Number 247, ABBFF72, installed from 20210827-end</vt:lpstr>
      <vt:lpstr>Upwelling MFR10 Calibration History Statistics Serial Number 920, ABC977D, installed for whole campaign</vt:lpstr>
      <vt:lpstr>Sensitivity of 415 nm albedo to potential calibration error</vt:lpstr>
      <vt:lpstr>Slope calculations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Signatures of Dust on Snow in Spectral Albedo</dc:title>
  <cp:lastModifiedBy>Laura Riihimaki</cp:lastModifiedBy>
  <cp:revision>1</cp:revision>
  <dcterms:modified xsi:type="dcterms:W3CDTF">2023-11-03T13:22:10Z</dcterms:modified>
</cp:coreProperties>
</file>